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6.xml" ContentType="application/vnd.openxmlformats-officedocument.presentationml.notesSlide+xml"/>
  <Override PartName="/ppt/tags/tag9.xml" ContentType="application/vnd.openxmlformats-officedocument.presentationml.tags+xml"/>
  <Override PartName="/ppt/notesSlides/notesSlide57.xml" ContentType="application/vnd.openxmlformats-officedocument.presentationml.notesSlide+xml"/>
  <Override PartName="/ppt/tags/tag10.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1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02" r:id="rId4"/>
    <p:sldMasterId id="2147484067" r:id="rId5"/>
    <p:sldMasterId id="2147484072" r:id="rId6"/>
    <p:sldMasterId id="2147484084" r:id="rId7"/>
    <p:sldMasterId id="2147484093" r:id="rId8"/>
    <p:sldMasterId id="2147484116" r:id="rId9"/>
    <p:sldMasterId id="2147484148" r:id="rId10"/>
  </p:sldMasterIdLst>
  <p:notesMasterIdLst>
    <p:notesMasterId r:id="rId136"/>
  </p:notesMasterIdLst>
  <p:handoutMasterIdLst>
    <p:handoutMasterId r:id="rId137"/>
  </p:handoutMasterIdLst>
  <p:sldIdLst>
    <p:sldId id="389" r:id="rId11"/>
    <p:sldId id="569" r:id="rId12"/>
    <p:sldId id="570" r:id="rId13"/>
    <p:sldId id="414" r:id="rId14"/>
    <p:sldId id="550" r:id="rId15"/>
    <p:sldId id="600" r:id="rId16"/>
    <p:sldId id="494" r:id="rId17"/>
    <p:sldId id="593" r:id="rId18"/>
    <p:sldId id="548" r:id="rId19"/>
    <p:sldId id="549" r:id="rId20"/>
    <p:sldId id="602" r:id="rId21"/>
    <p:sldId id="603" r:id="rId22"/>
    <p:sldId id="604" r:id="rId23"/>
    <p:sldId id="416" r:id="rId24"/>
    <p:sldId id="496" r:id="rId25"/>
    <p:sldId id="543" r:id="rId26"/>
    <p:sldId id="488" r:id="rId27"/>
    <p:sldId id="594" r:id="rId28"/>
    <p:sldId id="605" r:id="rId29"/>
    <p:sldId id="489" r:id="rId30"/>
    <p:sldId id="572" r:id="rId31"/>
    <p:sldId id="423" r:id="rId32"/>
    <p:sldId id="596" r:id="rId33"/>
    <p:sldId id="595" r:id="rId34"/>
    <p:sldId id="597" r:id="rId35"/>
    <p:sldId id="575" r:id="rId36"/>
    <p:sldId id="576" r:id="rId37"/>
    <p:sldId id="606" r:id="rId38"/>
    <p:sldId id="607" r:id="rId39"/>
    <p:sldId id="608" r:id="rId40"/>
    <p:sldId id="609" r:id="rId41"/>
    <p:sldId id="610" r:id="rId42"/>
    <p:sldId id="611" r:id="rId43"/>
    <p:sldId id="424" r:id="rId44"/>
    <p:sldId id="571" r:id="rId45"/>
    <p:sldId id="490" r:id="rId46"/>
    <p:sldId id="426" r:id="rId47"/>
    <p:sldId id="553" r:id="rId48"/>
    <p:sldId id="428" r:id="rId49"/>
    <p:sldId id="429" r:id="rId50"/>
    <p:sldId id="430" r:id="rId51"/>
    <p:sldId id="431" r:id="rId52"/>
    <p:sldId id="432" r:id="rId53"/>
    <p:sldId id="433" r:id="rId54"/>
    <p:sldId id="563" r:id="rId55"/>
    <p:sldId id="562" r:id="rId56"/>
    <p:sldId id="542" r:id="rId57"/>
    <p:sldId id="554" r:id="rId58"/>
    <p:sldId id="497" r:id="rId59"/>
    <p:sldId id="498" r:id="rId60"/>
    <p:sldId id="555" r:id="rId61"/>
    <p:sldId id="556" r:id="rId62"/>
    <p:sldId id="557" r:id="rId63"/>
    <p:sldId id="558" r:id="rId64"/>
    <p:sldId id="499" r:id="rId65"/>
    <p:sldId id="500" r:id="rId66"/>
    <p:sldId id="501" r:id="rId67"/>
    <p:sldId id="621" r:id="rId68"/>
    <p:sldId id="502" r:id="rId69"/>
    <p:sldId id="503" r:id="rId70"/>
    <p:sldId id="599" r:id="rId71"/>
    <p:sldId id="506" r:id="rId72"/>
    <p:sldId id="564" r:id="rId73"/>
    <p:sldId id="566" r:id="rId74"/>
    <p:sldId id="567" r:id="rId75"/>
    <p:sldId id="568" r:id="rId76"/>
    <p:sldId id="507" r:id="rId77"/>
    <p:sldId id="509" r:id="rId78"/>
    <p:sldId id="565" r:id="rId79"/>
    <p:sldId id="511" r:id="rId80"/>
    <p:sldId id="514" r:id="rId81"/>
    <p:sldId id="577" r:id="rId82"/>
    <p:sldId id="573" r:id="rId83"/>
    <p:sldId id="515" r:id="rId84"/>
    <p:sldId id="616" r:id="rId85"/>
    <p:sldId id="617" r:id="rId86"/>
    <p:sldId id="516" r:id="rId87"/>
    <p:sldId id="517" r:id="rId88"/>
    <p:sldId id="612" r:id="rId89"/>
    <p:sldId id="512" r:id="rId90"/>
    <p:sldId id="613" r:id="rId91"/>
    <p:sldId id="614" r:id="rId92"/>
    <p:sldId id="615" r:id="rId93"/>
    <p:sldId id="518" r:id="rId94"/>
    <p:sldId id="513" r:id="rId95"/>
    <p:sldId id="519" r:id="rId96"/>
    <p:sldId id="520" r:id="rId97"/>
    <p:sldId id="521" r:id="rId98"/>
    <p:sldId id="618" r:id="rId99"/>
    <p:sldId id="559" r:id="rId100"/>
    <p:sldId id="560" r:id="rId101"/>
    <p:sldId id="561" r:id="rId102"/>
    <p:sldId id="522" r:id="rId103"/>
    <p:sldId id="523" r:id="rId104"/>
    <p:sldId id="552" r:id="rId105"/>
    <p:sldId id="578" r:id="rId106"/>
    <p:sldId id="580" r:id="rId107"/>
    <p:sldId id="588" r:id="rId108"/>
    <p:sldId id="589" r:id="rId109"/>
    <p:sldId id="579" r:id="rId110"/>
    <p:sldId id="586" r:id="rId111"/>
    <p:sldId id="584" r:id="rId112"/>
    <p:sldId id="585" r:id="rId113"/>
    <p:sldId id="590" r:id="rId114"/>
    <p:sldId id="591" r:id="rId115"/>
    <p:sldId id="592" r:id="rId116"/>
    <p:sldId id="582" r:id="rId117"/>
    <p:sldId id="619" r:id="rId118"/>
    <p:sldId id="620" r:id="rId119"/>
    <p:sldId id="587" r:id="rId120"/>
    <p:sldId id="525" r:id="rId121"/>
    <p:sldId id="526" r:id="rId122"/>
    <p:sldId id="527" r:id="rId123"/>
    <p:sldId id="528" r:id="rId124"/>
    <p:sldId id="529" r:id="rId125"/>
    <p:sldId id="530" r:id="rId126"/>
    <p:sldId id="531" r:id="rId127"/>
    <p:sldId id="532" r:id="rId128"/>
    <p:sldId id="533" r:id="rId129"/>
    <p:sldId id="551" r:id="rId130"/>
    <p:sldId id="535" r:id="rId131"/>
    <p:sldId id="536" r:id="rId132"/>
    <p:sldId id="537" r:id="rId133"/>
    <p:sldId id="538" r:id="rId134"/>
    <p:sldId id="539" r:id="rId135"/>
  </p:sldIdLst>
  <p:sldSz cx="12188825" cy="7315200"/>
  <p:notesSz cx="6858000" cy="9144000"/>
  <p:defaultText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95">
          <p15:clr>
            <a:srgbClr val="A4A3A4"/>
          </p15:clr>
        </p15:guide>
        <p15:guide id="4" pos="7583">
          <p15:clr>
            <a:srgbClr val="A4A3A4"/>
          </p15:clr>
        </p15:guide>
        <p15:guide id="5" orient="horz" pos="2304">
          <p15:clr>
            <a:srgbClr val="A4A3A4"/>
          </p15:clr>
        </p15:guide>
        <p15:guide id="6" orient="horz" pos="43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8658C"/>
    <a:srgbClr val="00188F"/>
    <a:srgbClr val="0072BC"/>
    <a:srgbClr val="68217A"/>
    <a:srgbClr val="0072C6"/>
    <a:srgbClr val="DC3C00"/>
    <a:srgbClr val="969696"/>
    <a:srgbClr val="7FBA0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769" autoAdjust="0"/>
    <p:restoredTop sz="86925" autoAdjust="0"/>
  </p:normalViewPr>
  <p:slideViewPr>
    <p:cSldViewPr snapToGrid="0" snapToObjects="1" showGuides="1">
      <p:cViewPr varScale="1">
        <p:scale>
          <a:sx n="58" d="100"/>
          <a:sy n="58" d="100"/>
        </p:scale>
        <p:origin x="36" y="582"/>
      </p:cViewPr>
      <p:guideLst>
        <p:guide orient="horz" pos="2160"/>
        <p:guide pos="3839"/>
        <p:guide pos="95"/>
        <p:guide pos="7583"/>
        <p:guide orient="horz" pos="2304"/>
        <p:guide orient="horz" pos="43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8" d="100"/>
          <a:sy n="98" d="100"/>
        </p:scale>
        <p:origin x="265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commentAuthors" Target="commentAuthors.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notesMaster" Target="notesMasters/notesMaster1.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74383C-E30C-4C39-90AB-38FE6CB48DE8}" type="datetimeFigureOut">
              <a:rPr lang="en-US" smtClean="0"/>
              <a:t>4/26/2017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B3B5BF-9571-4DD3-9F54-EA710EA0BDFF}" type="slidenum">
              <a:rPr lang="en-US" smtClean="0"/>
              <a:t>‹#›</a:t>
            </a:fld>
            <a:endParaRPr lang="en-US"/>
          </a:p>
        </p:txBody>
      </p:sp>
    </p:spTree>
    <p:extLst>
      <p:ext uri="{BB962C8B-B14F-4D97-AF65-F5344CB8AC3E}">
        <p14:creationId xmlns:p14="http://schemas.microsoft.com/office/powerpoint/2010/main" val="4122218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9"/>
          <p:cNvSpPr>
            <a:spLocks noGrp="1" noChangeArrowheads="1"/>
          </p:cNvSpPr>
          <p:nvPr>
            <p:ph type="body" sz="quarter" idx="3"/>
          </p:nvPr>
        </p:nvSpPr>
        <p:spPr bwMode="auto">
          <a:xfrm>
            <a:off x="196260" y="2348286"/>
            <a:ext cx="6506122" cy="6469501"/>
          </a:xfrm>
          <a:prstGeom prst="rect">
            <a:avLst/>
          </a:prstGeom>
          <a:noFill/>
          <a:ln w="9525">
            <a:noFill/>
            <a:miter lim="800000"/>
            <a:headEnd/>
            <a:tailEnd/>
          </a:ln>
          <a:effectLst/>
        </p:spPr>
        <p:txBody>
          <a:bodyPr vert="horz" wrap="square" lIns="95096" tIns="47549" rIns="95096" bIns="4754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Box 12"/>
          <p:cNvSpPr txBox="1">
            <a:spLocks noChangeArrowheads="1"/>
          </p:cNvSpPr>
          <p:nvPr/>
        </p:nvSpPr>
        <p:spPr bwMode="auto">
          <a:xfrm>
            <a:off x="123103" y="2029902"/>
            <a:ext cx="2604400" cy="278901"/>
          </a:xfrm>
          <a:prstGeom prst="rect">
            <a:avLst/>
          </a:prstGeom>
          <a:noFill/>
          <a:ln w="9525" algn="ctr">
            <a:noFill/>
            <a:miter lim="800000"/>
            <a:headEnd/>
            <a:tailEnd/>
          </a:ln>
          <a:effectLst/>
        </p:spPr>
        <p:txBody>
          <a:bodyPr lIns="93324" tIns="46662" rIns="93324" bIns="46662">
            <a:spAutoFit/>
          </a:bodyPr>
          <a:lstStyle/>
          <a:p>
            <a:pPr algn="l" eaLnBrk="0" hangingPunct="0">
              <a:spcBef>
                <a:spcPct val="50000"/>
              </a:spcBef>
              <a:defRPr/>
            </a:pPr>
            <a:r>
              <a:rPr lang="en-US" sz="1200" dirty="0">
                <a:effectLst/>
                <a:latin typeface="Segoe UI Light" pitchFamily="34" charset="0"/>
              </a:rPr>
              <a:t>Slide Notes:</a:t>
            </a:r>
          </a:p>
        </p:txBody>
      </p:sp>
      <p:sp>
        <p:nvSpPr>
          <p:cNvPr id="10" name="Line 13"/>
          <p:cNvSpPr>
            <a:spLocks noChangeShapeType="1"/>
          </p:cNvSpPr>
          <p:nvPr/>
        </p:nvSpPr>
        <p:spPr bwMode="auto">
          <a:xfrm>
            <a:off x="202763" y="2269093"/>
            <a:ext cx="6530508" cy="0"/>
          </a:xfrm>
          <a:prstGeom prst="line">
            <a:avLst/>
          </a:prstGeom>
          <a:noFill/>
          <a:ln w="9525">
            <a:solidFill>
              <a:schemeClr val="accent6"/>
            </a:solidFill>
            <a:round/>
            <a:headEnd/>
            <a:tailEnd/>
          </a:ln>
          <a:effectLst/>
        </p:spPr>
        <p:txBody>
          <a:bodyPr wrap="none" lIns="93324" tIns="46662" rIns="93324" bIns="46662">
            <a:spAutoFit/>
          </a:bodyPr>
          <a:lstStyle/>
          <a:p>
            <a:pPr>
              <a:defRPr/>
            </a:pPr>
            <a:endParaRPr lang="en-US" dirty="0">
              <a:latin typeface="Arial" pitchFamily="34" charset="0"/>
            </a:endParaRPr>
          </a:p>
        </p:txBody>
      </p:sp>
      <p:sp>
        <p:nvSpPr>
          <p:cNvPr id="11" name="Text Box 14"/>
          <p:cNvSpPr txBox="1">
            <a:spLocks noChangeArrowheads="1"/>
          </p:cNvSpPr>
          <p:nvPr/>
        </p:nvSpPr>
        <p:spPr bwMode="auto">
          <a:xfrm>
            <a:off x="124728" y="849673"/>
            <a:ext cx="3185955" cy="402012"/>
          </a:xfrm>
          <a:prstGeom prst="rect">
            <a:avLst/>
          </a:prstGeom>
          <a:noFill/>
          <a:ln w="9525" algn="ctr">
            <a:noFill/>
            <a:miter lim="800000"/>
            <a:headEnd/>
            <a:tailEnd/>
          </a:ln>
          <a:effectLst/>
        </p:spPr>
        <p:txBody>
          <a:bodyPr wrap="square" lIns="93324" tIns="46662" rIns="93324" bIns="46662">
            <a:spAutoFit/>
          </a:bodyPr>
          <a:lstStyle/>
          <a:p>
            <a:pPr algn="l" eaLnBrk="0" hangingPunct="0">
              <a:spcBef>
                <a:spcPts val="0"/>
              </a:spcBef>
              <a:defRPr/>
            </a:pPr>
            <a:r>
              <a:rPr lang="en-US" sz="2000" b="0" i="0" dirty="0">
                <a:solidFill>
                  <a:schemeClr val="tx1"/>
                </a:solidFill>
                <a:effectLst/>
                <a:latin typeface="Segoe UI Light" pitchFamily="34" charset="0"/>
                <a:cs typeface="Arial" pitchFamily="34" charset="0"/>
              </a:rPr>
              <a:t>Microsoft</a:t>
            </a:r>
            <a:r>
              <a:rPr lang="en-US" sz="2000" b="0" i="0" baseline="0" dirty="0">
                <a:solidFill>
                  <a:schemeClr val="tx1"/>
                </a:solidFill>
                <a:effectLst/>
                <a:latin typeface="Segoe UI Light" pitchFamily="34" charset="0"/>
                <a:cs typeface="Arial" pitchFamily="34" charset="0"/>
              </a:rPr>
              <a:t> in the Enterprise</a:t>
            </a:r>
            <a:endParaRPr lang="en-US" sz="2000" b="0" i="1" dirty="0">
              <a:solidFill>
                <a:schemeClr val="tx1"/>
              </a:solidFill>
              <a:effectLst/>
              <a:latin typeface="Segoe UI Light" pitchFamily="34" charset="0"/>
              <a:cs typeface="Arial" pitchFamily="34" charset="0"/>
            </a:endParaRPr>
          </a:p>
        </p:txBody>
      </p:sp>
      <p:sp>
        <p:nvSpPr>
          <p:cNvPr id="12" name="Slide Number Placeholder 14"/>
          <p:cNvSpPr>
            <a:spLocks noGrp="1"/>
          </p:cNvSpPr>
          <p:nvPr>
            <p:ph type="sldNum" sz="quarter" idx="5"/>
          </p:nvPr>
        </p:nvSpPr>
        <p:spPr>
          <a:xfrm>
            <a:off x="6260187" y="8900371"/>
            <a:ext cx="466581" cy="254385"/>
          </a:xfrm>
          <a:prstGeom prst="rect">
            <a:avLst/>
          </a:prstGeom>
        </p:spPr>
        <p:txBody>
          <a:bodyPr vert="horz" lIns="93324" tIns="46662" rIns="93324" bIns="46662" rtlCol="0" anchor="b"/>
          <a:lstStyle>
            <a:lvl1pPr algn="r">
              <a:defRPr sz="1000">
                <a:latin typeface="Segoe UI Light" pitchFamily="34" charset="0"/>
                <a:cs typeface="Arial" pitchFamily="34" charset="0"/>
              </a:defRPr>
            </a:lvl1pPr>
          </a:lstStyle>
          <a:p>
            <a:fld id="{A5B258F2-B2E5-4175-B339-81AEE5988F5F}" type="slidenum">
              <a:rPr lang="en-US" smtClean="0"/>
              <a:pPr/>
              <a:t>‹#›</a:t>
            </a:fld>
            <a:endParaRPr lang="en-US" dirty="0"/>
          </a:p>
        </p:txBody>
      </p:sp>
      <p:sp>
        <p:nvSpPr>
          <p:cNvPr id="13" name="TextBox 12"/>
          <p:cNvSpPr txBox="1"/>
          <p:nvPr/>
        </p:nvSpPr>
        <p:spPr>
          <a:xfrm>
            <a:off x="101968" y="8933563"/>
            <a:ext cx="5698300" cy="188000"/>
          </a:xfrm>
          <a:prstGeom prst="rect">
            <a:avLst/>
          </a:prstGeom>
          <a:noFill/>
        </p:spPr>
        <p:txBody>
          <a:bodyPr wrap="none" lIns="93324" tIns="46662" rIns="93324" bIns="46662" rtlCol="0">
            <a:spAutoFit/>
          </a:bodyPr>
          <a:lstStyle/>
          <a:p>
            <a:pPr marL="0" marR="0" indent="0" algn="l" defTabSz="466618" rtl="0" eaLnBrk="1" fontAlgn="auto" latinLnBrk="0" hangingPunct="1">
              <a:lnSpc>
                <a:spcPct val="100000"/>
              </a:lnSpc>
              <a:spcBef>
                <a:spcPts val="0"/>
              </a:spcBef>
              <a:spcAft>
                <a:spcPts val="0"/>
              </a:spcAft>
              <a:buClrTx/>
              <a:buSzTx/>
              <a:buFontTx/>
              <a:buNone/>
              <a:tabLst/>
              <a:defRPr/>
            </a:pPr>
            <a:r>
              <a:rPr lang="en-NZ" sz="600" dirty="0">
                <a:latin typeface="Segoe UI Light" pitchFamily="34" charset="0"/>
                <a:cs typeface="Arial" pitchFamily="34" charset="0"/>
              </a:rPr>
              <a:t>© 2012 Microsoft Corporation. This presentation is for informational purposes only. MICROSOFT MAKES NO WARRANTIES, EXPRESS OR IMPLIED, IN THIS SUMMARY. </a:t>
            </a:r>
            <a:endParaRPr lang="en-US" sz="600" dirty="0">
              <a:solidFill>
                <a:srgbClr val="000000"/>
              </a:solidFill>
              <a:latin typeface="Segoe UI Light" pitchFamily="34" charset="0"/>
              <a:cs typeface="Arial" pitchFamily="34" charset="0"/>
            </a:endParaRPr>
          </a:p>
        </p:txBody>
      </p:sp>
      <p:sp>
        <p:nvSpPr>
          <p:cNvPr id="14" name="Slide Image Placeholder 15"/>
          <p:cNvSpPr>
            <a:spLocks noGrp="1" noRot="1" noChangeAspect="1"/>
          </p:cNvSpPr>
          <p:nvPr>
            <p:ph type="sldImg" idx="2"/>
          </p:nvPr>
        </p:nvSpPr>
        <p:spPr>
          <a:xfrm>
            <a:off x="3579813" y="233363"/>
            <a:ext cx="3043237" cy="1825625"/>
          </a:xfrm>
          <a:prstGeom prst="rect">
            <a:avLst/>
          </a:prstGeom>
          <a:noFill/>
          <a:ln w="12700">
            <a:solidFill>
              <a:schemeClr val="accent6"/>
            </a:solidFill>
          </a:ln>
        </p:spPr>
        <p:txBody>
          <a:bodyPr vert="horz" lIns="93324" tIns="46662" rIns="93324" bIns="46662" rtlCol="0" anchor="ctr"/>
          <a:lstStyle/>
          <a:p>
            <a:endParaRPr lang="en-US" dirty="0"/>
          </a:p>
        </p:txBody>
      </p:sp>
    </p:spTree>
    <p:extLst>
      <p:ext uri="{BB962C8B-B14F-4D97-AF65-F5344CB8AC3E}">
        <p14:creationId xmlns:p14="http://schemas.microsoft.com/office/powerpoint/2010/main" val="839440964"/>
      </p:ext>
    </p:extLst>
  </p:cSld>
  <p:clrMap bg1="lt1" tx1="dk1" bg2="lt2" tx2="dk2" accent1="accent1" accent2="accent2" accent3="accent3" accent4="accent4" accent5="accent5" accent6="accent6" hlink="hlink" folHlink="folHlink"/>
  <p:notesStyle>
    <a:lvl1pPr marL="0" algn="l" defTabSz="761787" rtl="0" eaLnBrk="1" latinLnBrk="0" hangingPunct="1">
      <a:defRPr sz="700" kern="1200">
        <a:solidFill>
          <a:schemeClr val="tx1"/>
        </a:solidFill>
        <a:latin typeface="Arial" pitchFamily="34" charset="0"/>
        <a:ea typeface="+mn-ea"/>
        <a:cs typeface="Arial" pitchFamily="34" charset="0"/>
      </a:defRPr>
    </a:lvl1pPr>
    <a:lvl2pPr marL="380893" algn="l" defTabSz="761787" rtl="0" eaLnBrk="1" latinLnBrk="0" hangingPunct="1">
      <a:defRPr sz="700" kern="1200">
        <a:solidFill>
          <a:schemeClr val="tx1"/>
        </a:solidFill>
        <a:latin typeface="Arial" pitchFamily="34" charset="0"/>
        <a:ea typeface="+mn-ea"/>
        <a:cs typeface="Arial" pitchFamily="34" charset="0"/>
      </a:defRPr>
    </a:lvl2pPr>
    <a:lvl3pPr marL="761787" algn="l" defTabSz="761787" rtl="0" eaLnBrk="1" latinLnBrk="0" hangingPunct="1">
      <a:defRPr sz="700" kern="1200">
        <a:solidFill>
          <a:schemeClr val="tx1"/>
        </a:solidFill>
        <a:latin typeface="Arial" pitchFamily="34" charset="0"/>
        <a:ea typeface="+mn-ea"/>
        <a:cs typeface="Arial" pitchFamily="34" charset="0"/>
      </a:defRPr>
    </a:lvl3pPr>
    <a:lvl4pPr marL="1142680" algn="l" defTabSz="761787" rtl="0" eaLnBrk="1" latinLnBrk="0" hangingPunct="1">
      <a:defRPr sz="700" kern="1200">
        <a:solidFill>
          <a:schemeClr val="tx1"/>
        </a:solidFill>
        <a:latin typeface="Arial" pitchFamily="34" charset="0"/>
        <a:ea typeface="+mn-ea"/>
        <a:cs typeface="Arial" pitchFamily="34" charset="0"/>
      </a:defRPr>
    </a:lvl4pPr>
    <a:lvl5pPr marL="1523573" algn="l" defTabSz="761787" rtl="0" eaLnBrk="1" latinLnBrk="0" hangingPunct="1">
      <a:defRPr sz="700" kern="1200">
        <a:solidFill>
          <a:schemeClr val="tx1"/>
        </a:solidFill>
        <a:latin typeface="Arial" pitchFamily="34" charset="0"/>
        <a:ea typeface="+mn-ea"/>
        <a:cs typeface="Arial" pitchFamily="34" charset="0"/>
      </a:defRPr>
    </a:lvl5pPr>
    <a:lvl6pPr marL="1904467" algn="l" defTabSz="761787" rtl="0" eaLnBrk="1" latinLnBrk="0" hangingPunct="1">
      <a:defRPr sz="1000" kern="1200">
        <a:solidFill>
          <a:schemeClr val="tx1"/>
        </a:solidFill>
        <a:latin typeface="+mn-lt"/>
        <a:ea typeface="+mn-ea"/>
        <a:cs typeface="+mn-cs"/>
      </a:defRPr>
    </a:lvl6pPr>
    <a:lvl7pPr marL="2285360" algn="l" defTabSz="761787" rtl="0" eaLnBrk="1" latinLnBrk="0" hangingPunct="1">
      <a:defRPr sz="1000" kern="1200">
        <a:solidFill>
          <a:schemeClr val="tx1"/>
        </a:solidFill>
        <a:latin typeface="+mn-lt"/>
        <a:ea typeface="+mn-ea"/>
        <a:cs typeface="+mn-cs"/>
      </a:defRPr>
    </a:lvl7pPr>
    <a:lvl8pPr marL="2666253" algn="l" defTabSz="761787" rtl="0" eaLnBrk="1" latinLnBrk="0" hangingPunct="1">
      <a:defRPr sz="1000" kern="1200">
        <a:solidFill>
          <a:schemeClr val="tx1"/>
        </a:solidFill>
        <a:latin typeface="+mn-lt"/>
        <a:ea typeface="+mn-ea"/>
        <a:cs typeface="+mn-cs"/>
      </a:defRPr>
    </a:lvl8pPr>
    <a:lvl9pPr marL="3047147" algn="l" defTabSz="761787"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azure.microsoft.com/blog/2014/12/11/introducing-premium-storage-high-performance-storage-for-azure-virtual-machine-workloads/" TargetMode="External"/><Relationship Id="rId2" Type="http://schemas.openxmlformats.org/officeDocument/2006/relationships/slide" Target="../slides/slide79.xml"/><Relationship Id="rId1" Type="http://schemas.openxmlformats.org/officeDocument/2006/relationships/notesMaster" Target="../notesMasters/notesMaster1.xml"/><Relationship Id="rId5" Type="http://schemas.openxmlformats.org/officeDocument/2006/relationships/hyperlink" Target="http://azure.microsoft.com/blog/2015/04/16/azure-premium-storage-now-generally-available-2/" TargetMode="External"/><Relationship Id="rId4" Type="http://schemas.openxmlformats.org/officeDocument/2006/relationships/hyperlink" Target="http://azure.microsoft.com/en-us/documentation/articles/storage-premium-storage-preview-portal/"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B258F2-B2E5-4175-B339-81AEE5988F5F}" type="slidenum">
              <a:rPr lang="en-US" smtClean="0"/>
              <a:pPr/>
              <a:t>1</a:t>
            </a:fld>
            <a:endParaRPr lang="en-US" dirty="0"/>
          </a:p>
        </p:txBody>
      </p:sp>
    </p:spTree>
    <p:extLst>
      <p:ext uri="{BB962C8B-B14F-4D97-AF65-F5344CB8AC3E}">
        <p14:creationId xmlns:p14="http://schemas.microsoft.com/office/powerpoint/2010/main" val="1052309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Extra weight to tell the story of our unique strategy – IMPORTANT – you are not selling a product or even a platform – you are really selling a long term vision – and you have to sell this high up.</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lvl="0"/>
            <a:r>
              <a:rPr lang="en-US" sz="1200" b="1" kern="1200" dirty="0">
                <a:solidFill>
                  <a:schemeClr val="tx1"/>
                </a:solidFill>
                <a:effectLst/>
                <a:latin typeface="Segoe UI Light" pitchFamily="34" charset="0"/>
                <a:ea typeface="ＭＳ Ｐゴシック" charset="0"/>
                <a:cs typeface="ＭＳ Ｐゴシック" charset="0"/>
              </a:rPr>
              <a:t>Key</a:t>
            </a:r>
            <a:r>
              <a:rPr lang="en-US" sz="12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200" kern="1200" baseline="0" dirty="0">
                <a:solidFill>
                  <a:schemeClr val="tx1"/>
                </a:solidFill>
                <a:effectLst/>
                <a:latin typeface="Segoe UI Light" pitchFamily="34" charset="0"/>
                <a:ea typeface="ＭＳ Ｐゴシック" charset="0"/>
                <a:cs typeface="ＭＳ Ｐゴシック" charset="0"/>
              </a:rPr>
              <a:t>Don’t go into any detail here, don’t get drawn into any specific MQ</a:t>
            </a:r>
          </a:p>
          <a:p>
            <a:pPr marL="171450" lvl="0" indent="-171450">
              <a:buFont typeface="Arial" panose="020B0604020202020204" pitchFamily="34" charset="0"/>
              <a:buChar char="•"/>
            </a:pPr>
            <a:r>
              <a:rPr lang="en-US" sz="1200" kern="1200" baseline="0" dirty="0">
                <a:solidFill>
                  <a:schemeClr val="tx1"/>
                </a:solidFill>
                <a:effectLst/>
                <a:latin typeface="Segoe UI Light" pitchFamily="34" charset="0"/>
                <a:ea typeface="ＭＳ Ｐゴシック" charset="0"/>
                <a:cs typeface="ＭＳ Ｐゴシック" charset="0"/>
              </a:rPr>
              <a:t>MAIN POINT – MSFT continues to innovate – we are a true software and platform company and we have been doing this for 30 years (this is a dig at AWS mainly)</a:t>
            </a:r>
          </a:p>
          <a:p>
            <a:pPr marL="171450" lvl="0" indent="-171450">
              <a:buFont typeface="Arial" panose="020B0604020202020204" pitchFamily="34" charset="0"/>
              <a:buChar char="•"/>
            </a:pPr>
            <a:r>
              <a:rPr lang="en-US" sz="1200" kern="1200" baseline="0" dirty="0">
                <a:solidFill>
                  <a:schemeClr val="tx1"/>
                </a:solidFill>
                <a:effectLst/>
                <a:latin typeface="Segoe UI Light" pitchFamily="34" charset="0"/>
                <a:ea typeface="ＭＳ Ｐゴシック" charset="0"/>
                <a:cs typeface="ＭＳ Ｐゴシック" charset="0"/>
              </a:rPr>
              <a:t>We are persistent – we strive but don’t always succeed to be the leader (be humble, but land that we have long term horizons, we will be there, we don’t back away from hard problems)</a:t>
            </a:r>
          </a:p>
          <a:p>
            <a:pPr lvl="0"/>
            <a:endParaRPr lang="en-US" sz="1200" kern="1200" dirty="0">
              <a:solidFill>
                <a:schemeClr val="tx1"/>
              </a:solidFill>
              <a:effectLst/>
              <a:latin typeface="Segoe UI Light" pitchFamily="34" charset="0"/>
              <a:ea typeface="ＭＳ Ｐゴシック" charset="0"/>
              <a:cs typeface="ＭＳ Ｐゴシック" charset="0"/>
            </a:endParaRPr>
          </a:p>
          <a:p>
            <a:pPr marL="0" marR="0">
              <a:lnSpc>
                <a:spcPct val="107000"/>
              </a:lnSpc>
              <a:spcBef>
                <a:spcPts val="0"/>
              </a:spcBef>
              <a:spcAft>
                <a:spcPts val="800"/>
              </a:spcAft>
            </a:pPr>
            <a:r>
              <a:rPr lang="en-US" b="1" baseline="0" dirty="0"/>
              <a:t>Transition to NEXT Slide:</a:t>
            </a:r>
            <a:r>
              <a:rPr lang="en-US" baseline="0" dirty="0"/>
              <a:t>  So let’s start understanding in more detail WHAT is Azure.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29870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2242778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a:defRPr/>
            </a:pPr>
            <a:r>
              <a:rPr lang="en-US">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a:defRPr/>
            </a:pPr>
            <a:r>
              <a:rPr lang="en-US" dirty="0">
                <a:gradFill>
                  <a:gsLst>
                    <a:gs pos="0">
                      <a:prstClr val="black"/>
                    </a:gs>
                    <a:gs pos="100000">
                      <a:prstClr val="black"/>
                    </a:gs>
                  </a:gsLst>
                  <a:lin ang="5400000" scaled="0"/>
                </a:gradFill>
                <a:ea typeface="Segoe UI" pitchFamily="34" charset="0"/>
              </a:rPr>
              <a:t>© 2014 Microsoft Corporation. All rights reserved. Microsoft, Windows, and other product names are or may be registered trademarks and/or trademarks in the U.S. and/or other countries.</a:t>
            </a:r>
          </a:p>
          <a:p>
            <a:pPr defTabSz="931467">
              <a:defRPr/>
            </a:pPr>
            <a:r>
              <a:rPr lang="en-US" dirty="0">
                <a:gradFill>
                  <a:gsLst>
                    <a:gs pos="0">
                      <a:prstClr val="black"/>
                    </a:gs>
                    <a:gs pos="100000">
                      <a:prstClr val="black"/>
                    </a:gs>
                  </a:gsLst>
                  <a:lin ang="5400000" scaled="0"/>
                </a:gradFill>
                <a:ea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0EFAA0E1-D50F-41BC-9414-849274E9F061}" type="datetime8">
              <a:rPr lang="en-US" smtClean="0">
                <a:solidFill>
                  <a:prstClr val="black"/>
                </a:solidFill>
              </a:rPr>
              <a:pPr>
                <a:defRPr/>
              </a:pPr>
              <a:t>4/26/2017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398691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2683967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66136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171450" indent="-171450">
              <a:buFont typeface="Arial" panose="020B0604020202020204" pitchFamily="34" charset="0"/>
              <a:buChar char="•"/>
            </a:pPr>
            <a:r>
              <a:rPr lang="en-US" dirty="0"/>
              <a:t>Marketplace</a:t>
            </a:r>
            <a:r>
              <a:rPr lang="en-US" baseline="0" dirty="0"/>
              <a:t> in Portal (Cloudera template, custom UI)</a:t>
            </a:r>
          </a:p>
          <a:p>
            <a:pPr marL="171450" indent="-171450">
              <a:buFont typeface="Arial" panose="020B0604020202020204" pitchFamily="34" charset="0"/>
              <a:buChar char="•"/>
            </a:pPr>
            <a:r>
              <a:rPr lang="en-US" baseline="0" dirty="0"/>
              <a:t>Community templates</a:t>
            </a:r>
          </a:p>
          <a:p>
            <a:pPr marL="628650" lvl="1" indent="-171450">
              <a:buFont typeface="Arial" panose="020B0604020202020204" pitchFamily="34" charset="0"/>
              <a:buChar char="•"/>
            </a:pPr>
            <a:r>
              <a:rPr lang="en-US" baseline="0" dirty="0"/>
              <a:t>Github</a:t>
            </a:r>
          </a:p>
          <a:p>
            <a:pPr marL="628650" lvl="1" indent="-171450">
              <a:buFont typeface="Arial" panose="020B0604020202020204" pitchFamily="34" charset="0"/>
              <a:buChar char="•"/>
            </a:pPr>
            <a:r>
              <a:rPr lang="en-US" baseline="0" dirty="0"/>
              <a:t>Simple windows template, ARM </a:t>
            </a:r>
            <a:r>
              <a:rPr lang="en-US" baseline="0" dirty="0" err="1"/>
              <a:t>Viz</a:t>
            </a:r>
            <a:r>
              <a:rPr lang="en-US" baseline="0" dirty="0"/>
              <a:t>, Portal custom deployment from Quickstart</a:t>
            </a:r>
          </a:p>
          <a:p>
            <a:pPr marL="628650" lvl="1" indent="-171450">
              <a:buFont typeface="Arial" panose="020B0604020202020204" pitchFamily="34" charset="0"/>
              <a:buChar char="•"/>
            </a:pPr>
            <a:r>
              <a:rPr lang="en-US" baseline="0" dirty="0"/>
              <a:t>Azure.com index of templates</a:t>
            </a: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31767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1" y="4473893"/>
            <a:ext cx="5608320" cy="366045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B7053CD-6374-45A5-B8F4-058E25C7F46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9555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&lt;Event Name Here&gt;</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C39A32-7065-41E4-BE27-C6220538AF0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434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One Marketing Template</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AE2851-9D63-4334-9A3E-1FB1CF74B863}"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193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4/26/2017 11:50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9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dirty="0">
                <a:solidFill>
                  <a:srgbClr val="FF0000"/>
                </a:solidFill>
              </a:rPr>
              <a:t>If you want to keep this, move to </a:t>
            </a:r>
            <a:r>
              <a:rPr lang="en-US" sz="1200" b="1" baseline="0" dirty="0">
                <a:solidFill>
                  <a:srgbClr val="FF0000"/>
                </a:solidFill>
              </a:rPr>
              <a:t>slide 2 or 3</a:t>
            </a:r>
          </a:p>
          <a:p>
            <a:endParaRPr lang="en-US" sz="1200" b="1" baseline="0" dirty="0"/>
          </a:p>
          <a:p>
            <a:r>
              <a:rPr lang="en-US" sz="1200" b="1" dirty="0"/>
              <a:t>Key Points:</a:t>
            </a:r>
          </a:p>
          <a:p>
            <a:pPr marL="171450" indent="-171450">
              <a:buFont typeface="Arial" pitchFamily="34" charset="0"/>
              <a:buChar char="•"/>
            </a:pPr>
            <a:r>
              <a:rPr lang="en-US" sz="1200" dirty="0"/>
              <a:t>Irregular</a:t>
            </a:r>
            <a:r>
              <a:rPr lang="en-US" sz="1200" baseline="0" dirty="0"/>
              <a:t> and extreme workload patterns are ideal candidates for movement to the cloud</a:t>
            </a:r>
          </a:p>
          <a:p>
            <a:pPr marL="171450" indent="-171450">
              <a:buFont typeface="Arial" pitchFamily="34" charset="0"/>
              <a:buChar char="•"/>
            </a:pPr>
            <a:r>
              <a:rPr lang="en-US" sz="1200" baseline="0" dirty="0"/>
              <a:t>Irregular patterns represent potentially low </a:t>
            </a:r>
            <a:r>
              <a:rPr lang="en-US" sz="1200" baseline="0" dirty="0" err="1"/>
              <a:t>utilisation</a:t>
            </a:r>
            <a:r>
              <a:rPr lang="en-US" sz="1200" baseline="0" dirty="0"/>
              <a:t> of expensive capital</a:t>
            </a:r>
          </a:p>
          <a:p>
            <a:pPr marL="171450" indent="-171450">
              <a:buFont typeface="Arial" pitchFamily="34" charset="0"/>
              <a:buChar char="•"/>
            </a:pPr>
            <a:r>
              <a:rPr lang="en-US" sz="1200" baseline="0" dirty="0"/>
              <a:t>Extreme workloads can be a “worst case” scenario for a business that’s unable to address the demand from a successful product launch.</a:t>
            </a:r>
            <a:endParaRPr lang="en-US" sz="1200" dirty="0"/>
          </a:p>
          <a:p>
            <a:endParaRPr lang="en-US" sz="1200" dirty="0"/>
          </a:p>
          <a:p>
            <a:r>
              <a:rPr lang="en-US" sz="1200" b="1" dirty="0"/>
              <a:t>Script:</a:t>
            </a:r>
          </a:p>
          <a:p>
            <a:r>
              <a:rPr lang="en-US" sz="1200" dirty="0"/>
              <a:t>These diagrams provide an interesting sieve</a:t>
            </a:r>
            <a:r>
              <a:rPr lang="en-US" sz="1200" baseline="0" dirty="0"/>
              <a:t> against which to categorize applications:</a:t>
            </a:r>
          </a:p>
          <a:p>
            <a:endParaRPr lang="en-US" sz="1200" baseline="0" dirty="0"/>
          </a:p>
          <a:p>
            <a:r>
              <a:rPr lang="en-US" sz="1200" b="1" dirty="0">
                <a:solidFill>
                  <a:srgbClr val="FF0000"/>
                </a:solidFill>
              </a:rPr>
              <a:t>On and Off</a:t>
            </a:r>
            <a:r>
              <a:rPr lang="en-US" sz="1200" dirty="0"/>
              <a:t>: Similar to Predictable Bursting, On and Off can have seasonal or time-bounded</a:t>
            </a:r>
            <a:r>
              <a:rPr lang="en-US" sz="1200" baseline="0" dirty="0"/>
              <a:t> workloads where there are all or almost nothing processing requirements.  Important enterprise workloads including those that are run monthly, quarterly and annually exhibit this type of behavior.</a:t>
            </a:r>
          </a:p>
          <a:p>
            <a:endParaRPr lang="en-US" sz="1200" baseline="0" dirty="0"/>
          </a:p>
          <a:p>
            <a:r>
              <a:rPr lang="en-US" sz="1200" b="1" baseline="0" dirty="0"/>
              <a:t>Unpredictable Bursting: </a:t>
            </a:r>
            <a:r>
              <a:rPr lang="en-US" sz="1200" b="0" baseline="0" dirty="0"/>
              <a:t>Something happens that triggers heavy usage requirements so normally you would have had to scale design considerations to try and ‘predict’ what this requirement ‘could be’.  This may be one of the worst cases for which to plan: consider an emergency response system for which normal operation is fairly well understood, but then a hurricane hits and just when you most need the system, it gets overwhelmed.</a:t>
            </a:r>
          </a:p>
          <a:p>
            <a:endParaRPr lang="en-US" sz="1200" b="0" baseline="0" dirty="0"/>
          </a:p>
          <a:p>
            <a:r>
              <a:rPr lang="en-US" sz="1200" b="1" baseline="0" dirty="0"/>
              <a:t>Predictable Bursting:</a:t>
            </a:r>
            <a:r>
              <a:rPr lang="en-US" sz="1200" b="0" baseline="0" dirty="0"/>
              <a:t> Think Dominos…on Friday Nights or Super bowl Sunday.  Most of the year or days of the week, demand is much less.  Even though the additional load is expected, it is expensive to maintain this capacity because it is under-utilized when demand is lower. </a:t>
            </a:r>
          </a:p>
          <a:p>
            <a:endParaRPr lang="en-US" sz="1200" b="0" baseline="0" dirty="0"/>
          </a:p>
          <a:p>
            <a:r>
              <a:rPr lang="en-US" sz="1200" b="1" baseline="0" dirty="0"/>
              <a:t>Growing Fast:</a:t>
            </a:r>
            <a:r>
              <a:rPr lang="en-US" sz="1200" b="0" baseline="0" dirty="0"/>
              <a:t> This is interesting in the case of smaller startup companies or groups in larger companies and/or can be associated with new development.  How to plan, both during development and operation.  Elasticity can be a huge opportunity/savings area.</a:t>
            </a:r>
            <a:endParaRPr lang="en-US" sz="1200" b="1" dirty="0"/>
          </a:p>
        </p:txBody>
      </p:sp>
      <p:sp>
        <p:nvSpPr>
          <p:cNvPr id="4" name="Slide Number Placeholder 3"/>
          <p:cNvSpPr>
            <a:spLocks noGrp="1"/>
          </p:cNvSpPr>
          <p:nvPr>
            <p:ph type="sldNum" sz="quarter" idx="10"/>
          </p:nvPr>
        </p:nvSpPr>
        <p:spPr/>
        <p:txBody>
          <a:bodyPr/>
          <a:lstStyle/>
          <a:p>
            <a:fld id="{FEBD9815-5521-4C43-BF95-14A12860D975}" type="slidenum">
              <a:rPr lang="en-US" smtClean="0"/>
              <a:pPr/>
              <a:t>4</a:t>
            </a:fld>
            <a:endParaRPr lang="en-US"/>
          </a:p>
        </p:txBody>
      </p:sp>
    </p:spTree>
    <p:extLst>
      <p:ext uri="{BB962C8B-B14F-4D97-AF65-F5344CB8AC3E}">
        <p14:creationId xmlns:p14="http://schemas.microsoft.com/office/powerpoint/2010/main" val="1145507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582296" marR="0" lvl="0" indent="0" algn="l" defTabSz="976501"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4/26/2017 11:50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617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42436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Group</a:t>
            </a:r>
          </a:p>
          <a:p>
            <a:r>
              <a:rPr lang="en-US" dirty="0"/>
              <a:t>Resources</a:t>
            </a:r>
          </a:p>
          <a:p>
            <a:r>
              <a:rPr lang="en-US" dirty="0"/>
              <a:t>Resource Providers</a:t>
            </a:r>
          </a:p>
        </p:txBody>
      </p:sp>
      <p:sp>
        <p:nvSpPr>
          <p:cNvPr id="4" name="Slide Number Placeholder 3"/>
          <p:cNvSpPr>
            <a:spLocks noGrp="1"/>
          </p:cNvSpPr>
          <p:nvPr>
            <p:ph type="sldNum" sz="quarter" idx="10"/>
          </p:nvPr>
        </p:nvSpPr>
        <p:spPr/>
        <p:txBody>
          <a:bodyPr/>
          <a:lstStyle/>
          <a:p>
            <a:fld id="{5B8170EE-25A6-4FCE-8D6A-0FF6D7E9CC7F}" type="slidenum">
              <a:rPr lang="en-US" smtClean="0"/>
              <a:t>35</a:t>
            </a:fld>
            <a:endParaRPr lang="en-US"/>
          </a:p>
        </p:txBody>
      </p:sp>
    </p:spTree>
    <p:extLst>
      <p:ext uri="{BB962C8B-B14F-4D97-AF65-F5344CB8AC3E}">
        <p14:creationId xmlns:p14="http://schemas.microsoft.com/office/powerpoint/2010/main" val="2530764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p>
        </p:txBody>
      </p:sp>
      <p:sp>
        <p:nvSpPr>
          <p:cNvPr id="5" name="Footer Placeholder 4"/>
          <p:cNvSpPr>
            <a:spLocks noGrp="1"/>
          </p:cNvSpPr>
          <p:nvPr>
            <p:ph type="ftr" sz="quarter" idx="11"/>
          </p:nvPr>
        </p:nvSpPr>
        <p:spPr/>
        <p:txBody>
          <a:bodyPr/>
          <a:lstStyle/>
          <a:p>
            <a:pPr marL="0" marR="0" lvl="0" indent="0" defTabSz="95065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5065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17AD1C-003C-4A34-B7D1-A2341151761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4/26/2017</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60309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685800"/>
            <a:ext cx="5715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299491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8731BD-62C8-419D-B2A1-E876ABD5BF6E}" type="datetime1">
              <a:rPr lang="en-US" smtClean="0">
                <a:solidFill>
                  <a:prstClr val="black"/>
                </a:solidFill>
              </a:rPr>
              <a:pPr/>
              <a:t>4/26/2017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998142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8725" y="850900"/>
            <a:ext cx="28051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44</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054778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4/26/2017 11:23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188821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4/26/2017 11:23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837101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a:t>This is the first step with more IPv6-enabled features to come but it's significant for a couple of reasons...</a:t>
            </a:r>
          </a:p>
          <a:p>
            <a:pPr lvl="0"/>
            <a:endParaRPr lang="en-US" sz="2000"/>
          </a:p>
          <a:p>
            <a:pPr lvl="0"/>
            <a:r>
              <a:rPr lang="en-US" sz="2000"/>
              <a:t>First- it's load-balanced IPv6 all the way from the Internet to a native IPv6 endpoint on the VMs.  This enables us to support the full range of IP protocols (UDP/TCP/HTTP(S)) and both inbound and outbound initiated native IPv6 connections so your VMs can access IPv6 resources on the Internet.  </a:t>
            </a:r>
          </a:p>
          <a:p>
            <a:pPr lvl="0"/>
            <a:endParaRPr lang="en-US" sz="2000"/>
          </a:p>
          <a:p>
            <a:pPr lvl="0"/>
            <a:r>
              <a:rPr lang="en-US" sz="2000"/>
              <a:t>The VM's are dual-stacked.  Dual-stacking allows a single set of VM's to provide services to both IPv4 and IPv6 Internet clients.  As you can see in this diagram IPv6 connectivity is provided to the internet and IPv4 connectivity is used for both Internet and communication between VMs and other Azure resources and services.  </a:t>
            </a:r>
          </a:p>
          <a:p>
            <a:pPr lvl="0"/>
            <a:endParaRPr lang="en-US" sz="2000"/>
          </a:p>
          <a:p>
            <a:pPr lvl="0"/>
            <a:r>
              <a:rPr lang="en-US" sz="2000"/>
              <a:t>And you'll also note that Azure DNS supports IPv6 so both Single-A and Quad-A records are automatically created for you when you deploy your IPv6-capable VMs.  </a:t>
            </a:r>
          </a:p>
          <a:p>
            <a:pPr lvl="0"/>
            <a:endParaRPr lang="en-US" sz="2000"/>
          </a:p>
          <a:p>
            <a:pPr lvl="0"/>
            <a:r>
              <a:rPr lang="en-US" sz="2000"/>
              <a:t>Lastly, IPv6 for Azure VM's is available globally- in the majority of Azure commercial regions at launch with the remaining regions and the Azure government regions following soon afterwards. </a:t>
            </a:r>
          </a:p>
          <a:p>
            <a:pPr lvl="0"/>
            <a:endParaRPr lang="en-US" sz="1000"/>
          </a:p>
        </p:txBody>
      </p:sp>
      <p:sp>
        <p:nvSpPr>
          <p:cNvPr id="4" name="Slide Number Placeholder 3"/>
          <p:cNvSpPr>
            <a:spLocks noGrp="1"/>
          </p:cNvSpPr>
          <p:nvPr>
            <p:ph type="sldNum" sz="quarter" idx="10"/>
          </p:nvPr>
        </p:nvSpPr>
        <p:spPr/>
        <p:txBody>
          <a:bodyPr/>
          <a:lstStyle/>
          <a:p>
            <a:pPr marL="0" marR="0" lvl="0" indent="0" algn="r" defTabSz="940460" rtl="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046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97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had incredible momentum in the last year</a:t>
            </a:r>
            <a:r>
              <a:rPr lang="en-US" baseline="0" dirty="0"/>
              <a:t> with over 85% of Fortune 500 companies using the Microsoft Cloud</a:t>
            </a:r>
            <a:r>
              <a:rPr lang="en-US" baseline="0" dirty="0">
                <a:solidFill>
                  <a:srgbClr val="44546A"/>
                </a:solidFill>
              </a:rPr>
              <a:t>.</a:t>
            </a:r>
            <a:endParaRPr lang="en-US" baseline="0" dirty="0"/>
          </a:p>
        </p:txBody>
      </p:sp>
      <p:sp>
        <p:nvSpPr>
          <p:cNvPr id="4" name="Slide Number Placeholder 3"/>
          <p:cNvSpPr>
            <a:spLocks noGrp="1"/>
          </p:cNvSpPr>
          <p:nvPr>
            <p:ph type="sldNum" sz="quarter" idx="10"/>
          </p:nvPr>
        </p:nvSpPr>
        <p:spPr/>
        <p:txBody>
          <a:bodyPr/>
          <a:lstStyle/>
          <a:p>
            <a:fld id="{A15C472B-0BE7-420F-A37B-44BBF15E7929}" type="slidenum">
              <a:rPr lang="en-US" smtClean="0"/>
              <a:t>5</a:t>
            </a:fld>
            <a:endParaRPr lang="en-US"/>
          </a:p>
        </p:txBody>
      </p:sp>
    </p:spTree>
    <p:extLst>
      <p:ext uri="{BB962C8B-B14F-4D97-AF65-F5344CB8AC3E}">
        <p14:creationId xmlns:p14="http://schemas.microsoft.com/office/powerpoint/2010/main" val="859448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065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solidFill>
                  <a:prstClr val="black"/>
                </a:solidFill>
              </a:rPr>
              <a:pPr/>
              <a:t>4/26/2017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476139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88553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58264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0675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Load Balancer now supports multiple VIPs, public and internal, and more degrees of freedom for more high performance load balancing choices.</a:t>
            </a:r>
          </a:p>
          <a:p>
            <a:r>
              <a:rPr lang="en-US" dirty="0"/>
              <a:t>This enables new scenarios and more efficiency in distributing application loads. (see below for SQL AO background)</a:t>
            </a:r>
          </a:p>
          <a:p>
            <a:r>
              <a:rPr lang="en-US" dirty="0"/>
              <a:t>Previously public services can now be moved internal to reduce the surface area.</a:t>
            </a:r>
          </a:p>
          <a:p>
            <a:r>
              <a:rPr lang="en-US" dirty="0"/>
              <a:t>SQL </a:t>
            </a:r>
            <a:r>
              <a:rPr lang="en-US" dirty="0" err="1"/>
              <a:t>AlwaysOn</a:t>
            </a:r>
            <a:r>
              <a:rPr lang="en-US" dirty="0"/>
              <a:t> deployments can consolidate VMs and balance their active replica workloads with Multiple Listeners</a:t>
            </a:r>
          </a:p>
          <a:p>
            <a:r>
              <a:rPr lang="en-US" dirty="0"/>
              <a:t>Based on these new abilities, SQL </a:t>
            </a:r>
            <a:r>
              <a:rPr lang="en-US" dirty="0" err="1"/>
              <a:t>AlwaysOn</a:t>
            </a:r>
            <a:r>
              <a:rPr lang="en-US" dirty="0"/>
              <a:t> with Multiple Listeners is now available in Preview, with a fully documented scenario to get you up and running quickly.</a:t>
            </a:r>
          </a:p>
          <a:p>
            <a:r>
              <a:rPr lang="en-US" dirty="0"/>
              <a:t>And more scenarios with Network Virtual Appliances and VMs to come soon.</a:t>
            </a:r>
          </a:p>
          <a:p>
            <a:endParaRPr lang="en-US" dirty="0"/>
          </a:p>
          <a:p>
            <a:r>
              <a:rPr lang="en-US" dirty="0"/>
              <a:t>Background on SQL </a:t>
            </a:r>
            <a:r>
              <a:rPr lang="en-US" dirty="0" err="1"/>
              <a:t>AlwaysOn</a:t>
            </a:r>
            <a:r>
              <a:rPr lang="en-US" dirty="0"/>
              <a:t> Multiple Listeners (enabled by expanding Multiple VIPs to ILB + some of the rule relaxations):</a:t>
            </a:r>
          </a:p>
          <a:p>
            <a:r>
              <a:rPr lang="en-US" dirty="0"/>
              <a:t>An availability group is a group of databases that fail over together. Each availability group has a listener for clients to connect to.</a:t>
            </a:r>
          </a:p>
          <a:p>
            <a:r>
              <a:rPr lang="en-US" dirty="0"/>
              <a:t>A SQL VM today can only have one listener, thus practically it can only have one availability group. </a:t>
            </a:r>
            <a:br>
              <a:rPr lang="en-US" dirty="0"/>
            </a:br>
            <a:r>
              <a:rPr lang="en-US" dirty="0"/>
              <a:t>The multiple listeners support changes this limitation.</a:t>
            </a:r>
          </a:p>
          <a:p>
            <a:r>
              <a:rPr lang="en-US" dirty="0"/>
              <a:t>The main benefit is that customers can now host multiple availability groups, where some of them are active replicas and some passive replicas. </a:t>
            </a:r>
          </a:p>
          <a:p>
            <a:r>
              <a:rPr lang="en-US" dirty="0"/>
              <a:t>This allows distributing the active replicas across the VMs in their </a:t>
            </a:r>
            <a:r>
              <a:rPr lang="en-US" dirty="0" err="1"/>
              <a:t>AlwaysOn</a:t>
            </a:r>
            <a:r>
              <a:rPr lang="en-US" dirty="0"/>
              <a:t> deployment and allowing them to distribute the load.</a:t>
            </a:r>
          </a:p>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4/26/2017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231907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065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A500E9-33F6-47FE-95D0-50F637164353}" type="datetime1">
              <a:rPr lang="en-US" smtClean="0">
                <a:solidFill>
                  <a:prstClr val="black"/>
                </a:solidFill>
              </a:rPr>
              <a:pPr/>
              <a:t>4/26/2017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17324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r>
              <a:rPr lang="en-US" sz="1400" b="0" baseline="0" dirty="0"/>
              <a:t>VNET PaaS Server Integration allows for the deployment of PaaS service instances into a customer VNET and secured tunnel connections between PaaS services and customer VNETs.  This means better security and isolation for these services allowing for better compliance and adoption by enterprises.</a:t>
            </a:r>
          </a:p>
          <a:p>
            <a:endParaRPr lang="en-US" sz="1224"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EFE40D-E08A-464F-96D6-CEB0B2DD69BC}" type="slidenum">
              <a:rPr lang="en-US" smtClean="0"/>
              <a:t>58</a:t>
            </a:fld>
            <a:endParaRPr lang="en-US"/>
          </a:p>
        </p:txBody>
      </p:sp>
    </p:spTree>
    <p:extLst>
      <p:ext uri="{BB962C8B-B14F-4D97-AF65-F5344CB8AC3E}">
        <p14:creationId xmlns:p14="http://schemas.microsoft.com/office/powerpoint/2010/main" val="2778730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4/26/2017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4285680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Highlight the ultra perf</a:t>
            </a:r>
          </a:p>
          <a:p>
            <a:endParaRPr lang="en-US"/>
          </a:p>
          <a:p>
            <a:r>
              <a:rPr lang="en-US"/>
              <a:t>3 columns</a:t>
            </a:r>
            <a:r>
              <a:rPr lang="en-US" baseline="0"/>
              <a:t> &amp; more </a:t>
            </a:r>
            <a:r>
              <a:rPr lang="en-US" baseline="0" err="1"/>
              <a:t>substantials</a:t>
            </a:r>
            <a:endParaRPr lang="en-US" baseline="0"/>
          </a:p>
          <a:p>
            <a:r>
              <a:rPr lang="en-US" baseline="0"/>
              <a:t>Pricing for ultra gateways</a:t>
            </a:r>
            <a:endParaRPr lang="en-US"/>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4/26/2017 11:23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52638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4/26/2017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906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323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4/26/2017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5022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4/26/2017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21013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3468978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58A9F44F-9FA8-489D-B14D-5E7BFE8FB38A}" type="datetime8">
              <a:rPr lang="en-US" smtClean="0">
                <a:solidFill>
                  <a:prstClr val="black"/>
                </a:solidFill>
              </a:rPr>
              <a:pPr>
                <a:defRPr/>
              </a:pPr>
              <a:t>4/26/2017 11:23 AM</a:t>
            </a:fld>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B4008EB6-D09E-4580-8CD6-DDB14511944F}" type="slidenum">
              <a:rPr lang="en-US" smtClean="0">
                <a:solidFill>
                  <a:prstClr val="black"/>
                </a:solidFill>
              </a:rPr>
              <a:pPr>
                <a:defRPr/>
              </a:pPr>
              <a:t>72</a:t>
            </a:fld>
            <a:endParaRPr lang="en-US" dirty="0">
              <a:solidFill>
                <a:prstClr val="black"/>
              </a:solidFill>
            </a:endParaRPr>
          </a:p>
        </p:txBody>
      </p:sp>
      <p:sp>
        <p:nvSpPr>
          <p:cNvPr id="6" name="Header Placeholder 5"/>
          <p:cNvSpPr>
            <a:spLocks noGrp="1"/>
          </p:cNvSpPr>
          <p:nvPr>
            <p:ph type="hdr" sz="quarter" idx="13"/>
          </p:nvPr>
        </p:nvSpPr>
        <p:spPr/>
        <p:txBody>
          <a:bodyPr/>
          <a:lstStyle/>
          <a:p>
            <a:pPr>
              <a:defRPr/>
            </a:pPr>
            <a:endParaRPr lang="en-US" dirty="0">
              <a:solidFill>
                <a:prstClr val="black"/>
              </a:solidFill>
            </a:endParaRPr>
          </a:p>
        </p:txBody>
      </p:sp>
      <p:sp>
        <p:nvSpPr>
          <p:cNvPr id="8" name="Footer Placeholder 7"/>
          <p:cNvSpPr>
            <a:spLocks noGrp="1"/>
          </p:cNvSpPr>
          <p:nvPr>
            <p:ph type="ftr" sz="quarter" idx="14"/>
          </p:nvPr>
        </p:nvSpPr>
        <p:spPr/>
        <p:txBody>
          <a:bodyPr/>
          <a:lstStyle/>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03312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Access Geo Redundant on exam</a:t>
            </a:r>
          </a:p>
        </p:txBody>
      </p:sp>
      <p:sp>
        <p:nvSpPr>
          <p:cNvPr id="4" name="Slide Number Placeholder 3"/>
          <p:cNvSpPr>
            <a:spLocks noGrp="1"/>
          </p:cNvSpPr>
          <p:nvPr>
            <p:ph type="sldNum" sz="quarter" idx="10"/>
          </p:nvPr>
        </p:nvSpPr>
        <p:spPr/>
        <p:txBody>
          <a:bodyPr/>
          <a:lstStyle/>
          <a:p>
            <a:pPr marL="0" marR="0" lvl="0" indent="0" algn="r" defTabSz="95189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189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9658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535604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r>
              <a:rPr lang="en-US" dirty="0"/>
              <a:t>Managed disks is a new</a:t>
            </a:r>
            <a:r>
              <a:rPr lang="en-US" baseline="0" dirty="0"/>
              <a:t> feature that is cross cutting. You will see different aspects of it when we discuss security and flexibility improvements later in the presentation.</a:t>
            </a:r>
          </a:p>
          <a:p>
            <a:endParaRPr lang="en-US" baseline="0" dirty="0"/>
          </a:p>
          <a:p>
            <a:r>
              <a:rPr lang="en-US" sz="1400" dirty="0"/>
              <a:t>Managed disks simplifies scale by taking away the need for the administrator to know about service limits of storage accounts and ensure that IOPS and throughput capabilities are easy to understand. </a:t>
            </a:r>
          </a:p>
          <a:p>
            <a:endParaRPr lang="en-US" sz="1400" dirty="0"/>
          </a:p>
          <a:p>
            <a:r>
              <a:rPr lang="en-US" sz="1400" dirty="0"/>
              <a:t>Managed disks also integrate directly with virtual machine scale sets to automatically scale the front end compute and the backend storage. </a:t>
            </a:r>
            <a:endParaRPr lang="en-US" sz="1200"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759378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dirty="0"/>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dirty="0"/>
              <a:t>Managed disks solves</a:t>
            </a:r>
            <a:r>
              <a:rPr lang="en-US" baseline="0" dirty="0"/>
              <a:t> the availability problem by ensuring the disks are created on physically separate stamps of storage when provisioned with VMs in an availability set. </a:t>
            </a:r>
            <a:endParaRPr lang="en-US" dirty="0"/>
          </a:p>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76</a:t>
            </a:fld>
            <a:endParaRPr lang="en-US"/>
          </a:p>
        </p:txBody>
      </p:sp>
    </p:spTree>
    <p:extLst>
      <p:ext uri="{BB962C8B-B14F-4D97-AF65-F5344CB8AC3E}">
        <p14:creationId xmlns:p14="http://schemas.microsoft.com/office/powerpoint/2010/main" val="26760687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1E76DAC-4389-45FA-ACC3-E28A6BAE08AE}" type="datetime1">
              <a:rPr lang="en-US" smtClean="0">
                <a:solidFill>
                  <a:prstClr val="black"/>
                </a:solidFill>
              </a:rPr>
              <a:pPr/>
              <a:t>4/26/2017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840007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7624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10021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 not specify a disk type, the disk type is chosen based on the size of disk you create and rounder up to the applicable disk type. Therefore any disk 128 GB or smaller will be a P10, any disk between 129 and 512 will be a P20 and any disk over 512 will be a P30.</a:t>
            </a:r>
          </a:p>
          <a:p>
            <a:endParaRPr lang="en-US" dirty="0"/>
          </a:p>
          <a:p>
            <a:r>
              <a:rPr lang="en-US" sz="1200" kern="1200" dirty="0">
                <a:solidFill>
                  <a:schemeClr val="tx1"/>
                </a:solidFill>
                <a:latin typeface="+mn-lt"/>
                <a:ea typeface="+mn-ea"/>
                <a:cs typeface="+mn-cs"/>
              </a:rPr>
              <a:t>https://azure.microsoft.com/en-us/documentation/articles/storage-premium-storage-preview-portal/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http://azure.microsoft.com/en-us/pricing/details/storage/ - use east us2 to see pricing</a:t>
            </a:r>
          </a:p>
          <a:p>
            <a:endParaRPr lang="en-US" dirty="0"/>
          </a:p>
          <a:p>
            <a:endParaRPr lang="en-US" dirty="0"/>
          </a:p>
          <a:p>
            <a:r>
              <a:rPr lang="en-US" dirty="0">
                <a:hlinkClick r:id="rId3"/>
              </a:rPr>
              <a:t>http://azure.microsoft.com/blog/2014/12/11/introducing-premium-storage-high-performance-storage-for-azure-virtual-machine-workloads/</a:t>
            </a:r>
            <a:endParaRPr lang="en-US" dirty="0"/>
          </a:p>
          <a:p>
            <a:r>
              <a:rPr lang="en-US" dirty="0">
                <a:hlinkClick r:id="rId4"/>
              </a:rPr>
              <a:t>http://azure.microsoft.com/en-us/documentation/articles/storage-premium-storage-preview-portal/</a:t>
            </a:r>
            <a:endParaRPr lang="en-US" dirty="0"/>
          </a:p>
          <a:p>
            <a:r>
              <a:rPr lang="en-US" dirty="0">
                <a:hlinkClick r:id="rId5"/>
              </a:rPr>
              <a:t>http://azure.microsoft.com/blog/2015/04/16/azure-premium-storage-now-generally-available-2/</a:t>
            </a:r>
            <a:endParaRPr lang="en-US" dirty="0"/>
          </a:p>
          <a:p>
            <a:endParaRPr lang="en-US" dirty="0"/>
          </a:p>
          <a:p>
            <a:r>
              <a:rPr lang="en-US" dirty="0"/>
              <a:t>http://azure.microsoft.com/en-us/pricing/details/storage/ - use east us2 to see pricing</a:t>
            </a:r>
          </a:p>
          <a:p>
            <a:endParaRPr lang="en-US" dirty="0"/>
          </a:p>
          <a:p>
            <a:endParaRPr lang="en-US" dirty="0"/>
          </a:p>
          <a:p>
            <a:r>
              <a:rPr lang="en-US" dirty="0"/>
              <a:t>DS required as to ensure predictable performance local SSD is</a:t>
            </a:r>
            <a:r>
              <a:rPr lang="en-US" baseline="0" dirty="0"/>
              <a:t> used along with RAM to form a </a:t>
            </a:r>
            <a:r>
              <a:rPr lang="en-US" baseline="0" dirty="0" err="1"/>
              <a:t>Blobcache</a:t>
            </a:r>
            <a:r>
              <a:rPr lang="en-US" baseline="0" dirty="0"/>
              <a:t>. This is why DS has smaller temp drive than D (because delta is used for caching)</a:t>
            </a:r>
          </a:p>
          <a:p>
            <a:endParaRPr lang="en-US" baseline="0" dirty="0"/>
          </a:p>
          <a:p>
            <a:r>
              <a:rPr lang="en-US" baseline="0" dirty="0"/>
              <a:t>GS coming soon allow premium storage to be used with G series</a:t>
            </a:r>
          </a:p>
          <a:p>
            <a:endParaRPr lang="en-US" baseline="0" dirty="0"/>
          </a:p>
          <a:p>
            <a:r>
              <a:rPr lang="en-US" b="1" dirty="0"/>
              <a:t>Q. What are the limits associated with Azure Premium Storage?</a:t>
            </a:r>
            <a:endParaRPr lang="en-US" dirty="0"/>
          </a:p>
          <a:p>
            <a:r>
              <a:rPr lang="en-US" b="1" dirty="0"/>
              <a:t>A.</a:t>
            </a:r>
            <a:r>
              <a:rPr lang="en-US" dirty="0"/>
              <a:t> For regular Azure storage accounts there is an IOPS limit and a capacity limit. Premium Storage accounts have a 35 TB limit but not a fixed IOPS limit. Instead the capacity limit indirectly restricts the amount of IOPS per Premium Storage account. Based on the 35 TB limit it would be possible to get around 150,000 IOPS from a single Premium Storage account.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E8966D-E35F-44E2-B3EC-7543C3C514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0742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a </a:t>
            </a:r>
            <a:r>
              <a:rPr lang="en-US" baseline="0" dirty="0"/>
              <a:t>broad set of compute family that customers can take advantage from dev test to large database workloads</a:t>
            </a:r>
          </a:p>
          <a:p>
            <a:endParaRPr lang="en-US" baseline="0" dirty="0"/>
          </a:p>
        </p:txBody>
      </p:sp>
      <p:sp>
        <p:nvSpPr>
          <p:cNvPr id="4" name="Slide Number Placeholder 3"/>
          <p:cNvSpPr>
            <a:spLocks noGrp="1"/>
          </p:cNvSpPr>
          <p:nvPr>
            <p:ph type="sldNum" sz="quarter" idx="10"/>
          </p:nvPr>
        </p:nvSpPr>
        <p:spPr/>
        <p:txBody>
          <a:bodyPr/>
          <a:lstStyle/>
          <a:p>
            <a:fld id="{8F657078-6DF4-4B15-AEE7-8504F49DC1D1}" type="slidenum">
              <a:rPr lang="en-US" smtClean="0"/>
              <a:t>81</a:t>
            </a:fld>
            <a:endParaRPr lang="en-US"/>
          </a:p>
        </p:txBody>
      </p:sp>
    </p:spTree>
    <p:extLst>
      <p:ext uri="{BB962C8B-B14F-4D97-AF65-F5344CB8AC3E}">
        <p14:creationId xmlns:p14="http://schemas.microsoft.com/office/powerpoint/2010/main" val="4253411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There are several new instance sizes that</a:t>
            </a:r>
            <a:r>
              <a:rPr lang="en-US" baseline="0" dirty="0"/>
              <a:t> will be introduced over the next 6 months. </a:t>
            </a:r>
          </a:p>
          <a:p>
            <a:r>
              <a:rPr lang="en-US" baseline="0" dirty="0"/>
              <a:t>Each of these instance sizes are designed for increased performance and flexibility with capabilities tailored to specific workloads:  B, Dv3, Ev3, L &amp; M Series.</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82</a:t>
            </a:fld>
            <a:endParaRPr lang="en-US"/>
          </a:p>
        </p:txBody>
      </p:sp>
    </p:spTree>
    <p:extLst>
      <p:ext uri="{BB962C8B-B14F-4D97-AF65-F5344CB8AC3E}">
        <p14:creationId xmlns:p14="http://schemas.microsoft.com/office/powerpoint/2010/main" val="22062865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There are several new instance sizes that</a:t>
            </a:r>
            <a:r>
              <a:rPr lang="en-US" baseline="0" dirty="0"/>
              <a:t> will be introduced over the next 6 months. </a:t>
            </a:r>
          </a:p>
          <a:p>
            <a:r>
              <a:rPr lang="en-US" baseline="0" dirty="0"/>
              <a:t>Each of these instance sizes are designed for increased performance and flexibility with capabilities tailored to specific workloads </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83</a:t>
            </a:fld>
            <a:endParaRPr lang="en-US"/>
          </a:p>
        </p:txBody>
      </p:sp>
    </p:spTree>
    <p:extLst>
      <p:ext uri="{BB962C8B-B14F-4D97-AF65-F5344CB8AC3E}">
        <p14:creationId xmlns:p14="http://schemas.microsoft.com/office/powerpoint/2010/main" val="1977909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8725" y="850900"/>
            <a:ext cx="2805113"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E77B2B4-D237-4BCC-95D9-1D4EDEE25D63}" type="datetime1">
              <a:rPr lang="en-US" smtClean="0"/>
              <a:t>4/26/2017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828094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8725" y="850900"/>
            <a:ext cx="28051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27336736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extLst>
      <p:ext uri="{BB962C8B-B14F-4D97-AF65-F5344CB8AC3E}">
        <p14:creationId xmlns:p14="http://schemas.microsoft.com/office/powerpoint/2010/main" val="22349183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87</a:t>
            </a:fld>
            <a:endParaRPr lang="en-US"/>
          </a:p>
        </p:txBody>
      </p:sp>
    </p:spTree>
    <p:extLst>
      <p:ext uri="{BB962C8B-B14F-4D97-AF65-F5344CB8AC3E}">
        <p14:creationId xmlns:p14="http://schemas.microsoft.com/office/powerpoint/2010/main" val="41494173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4/26/2017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2246122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Key talking</a:t>
            </a:r>
            <a:r>
              <a:rPr lang="en-US" sz="1400" b="1" baseline="0" dirty="0"/>
              <a:t> points: </a:t>
            </a:r>
          </a:p>
          <a:p>
            <a:r>
              <a:rPr lang="en-US" sz="1400" dirty="0"/>
              <a:t>Today for all Internet facing Virtual Machines that have two or more instances deployed in the same Availability Set, we guarantee you will have external connectivity at least 99.9% of the time.</a:t>
            </a:r>
          </a:p>
          <a:p>
            <a:endParaRPr lang="en-US" sz="1400" dirty="0"/>
          </a:p>
          <a:p>
            <a:r>
              <a:rPr lang="en-US" sz="1400" dirty="0"/>
              <a:t>Azure will offer a service level agreement for a single virtual machine</a:t>
            </a:r>
            <a:r>
              <a:rPr lang="en-US" sz="1400" baseline="0" dirty="0"/>
              <a:t> when the virtual  machine is deployed with SSD backed premium storage.</a:t>
            </a:r>
            <a:endParaRPr lang="en-US" sz="1400" dirty="0"/>
          </a:p>
          <a:p>
            <a:endParaRPr lang="en-US" sz="1400" dirty="0"/>
          </a:p>
          <a:p>
            <a:endParaRPr lang="en-US" sz="1400" dirty="0"/>
          </a:p>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89</a:t>
            </a:fld>
            <a:endParaRPr lang="en-US"/>
          </a:p>
        </p:txBody>
      </p:sp>
    </p:spTree>
    <p:extLst>
      <p:ext uri="{BB962C8B-B14F-4D97-AF65-F5344CB8AC3E}">
        <p14:creationId xmlns:p14="http://schemas.microsoft.com/office/powerpoint/2010/main" val="1250224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Are there any updates to which Azure</a:t>
            </a:r>
            <a:r>
              <a:rPr lang="en-US" baseline="0" dirty="0"/>
              <a:t> services will be in Azure Stack?  </a:t>
            </a:r>
          </a:p>
          <a:p>
            <a:pPr marL="0" indent="0">
              <a:buFont typeface="+mj-lt"/>
              <a:buNone/>
            </a:pPr>
            <a:endParaRPr lang="en-US" dirty="0"/>
          </a:p>
          <a:p>
            <a:pPr marL="0" indent="0">
              <a:buFont typeface="+mj-lt"/>
              <a:buNone/>
            </a:pPr>
            <a:r>
              <a:rPr lang="en-US" dirty="0"/>
              <a:t>3</a:t>
            </a:r>
            <a:r>
              <a:rPr lang="en-US" baseline="0" dirty="0"/>
              <a:t> updates: </a:t>
            </a:r>
            <a:endParaRPr lang="en-US" dirty="0"/>
          </a:p>
          <a:p>
            <a:pPr marL="228600" indent="-228600">
              <a:buFont typeface="+mj-lt"/>
              <a:buAutoNum type="arabicPeriod"/>
            </a:pPr>
            <a:r>
              <a:rPr lang="en-US" dirty="0"/>
              <a:t>Logic apps will</a:t>
            </a:r>
            <a:r>
              <a:rPr lang="en-US" baseline="0" dirty="0"/>
              <a:t> no longer be part of Azure Stack at initial GA release.   We’re reassessing when that’s going to be possible</a:t>
            </a:r>
          </a:p>
          <a:p>
            <a:pPr marL="228600" indent="-228600">
              <a:buFont typeface="+mj-lt"/>
              <a:buAutoNum type="arabicPeriod"/>
            </a:pPr>
            <a:r>
              <a:rPr lang="en-US" baseline="0" dirty="0"/>
              <a:t>Containers – VM extensions (not Azure Container Service).</a:t>
            </a:r>
          </a:p>
          <a:p>
            <a:pPr marL="228600" indent="-228600">
              <a:buFont typeface="+mj-lt"/>
              <a:buAutoNum type="arabicPeriod"/>
            </a:pPr>
            <a:r>
              <a:rPr lang="en-US" baseline="0" dirty="0"/>
              <a:t>Premium Storage (pre-</a:t>
            </a:r>
            <a:r>
              <a:rPr lang="en-US" baseline="0" dirty="0" err="1"/>
              <a:t>reqs</a:t>
            </a:r>
            <a:r>
              <a:rPr lang="en-US" baseline="0" dirty="0"/>
              <a:t> SSDs, limited in Azure itself).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63730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40758461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18877881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todays cyber world Microsoft has change our security stance to assume breach and it providing technology to protect against </a:t>
            </a:r>
            <a:r>
              <a:rPr lang="en-US" baseline="0"/>
              <a:t>insider threats.</a:t>
            </a:r>
            <a:endParaRPr lang="en-US" dirty="0"/>
          </a:p>
        </p:txBody>
      </p:sp>
      <p:sp>
        <p:nvSpPr>
          <p:cNvPr id="4" name="Slide Number Placeholder 3"/>
          <p:cNvSpPr>
            <a:spLocks noGrp="1"/>
          </p:cNvSpPr>
          <p:nvPr>
            <p:ph type="sldNum" sz="quarter" idx="10"/>
          </p:nvPr>
        </p:nvSpPr>
        <p:spPr/>
        <p:txBody>
          <a:bodyPr/>
          <a:lstStyle/>
          <a:p>
            <a:fld id="{A5B258F2-B2E5-4175-B339-81AEE5988F5F}" type="slidenum">
              <a:rPr lang="en-US" smtClean="0"/>
              <a:pPr/>
              <a:t>97</a:t>
            </a:fld>
            <a:endParaRPr lang="en-US" dirty="0"/>
          </a:p>
        </p:txBody>
      </p:sp>
    </p:spTree>
    <p:extLst>
      <p:ext uri="{BB962C8B-B14F-4D97-AF65-F5344CB8AC3E}">
        <p14:creationId xmlns:p14="http://schemas.microsoft.com/office/powerpoint/2010/main" val="3284572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25042A-7F1D-F947-8AC5-1DC5194A3EA7}" type="slidenum">
              <a:rPr lang="en-US" smtClean="0"/>
              <a:pPr>
                <a:defRPr/>
              </a:pPr>
              <a:t>98</a:t>
            </a:fld>
            <a:endParaRPr lang="en-US" dirty="0"/>
          </a:p>
        </p:txBody>
      </p:sp>
    </p:spTree>
    <p:extLst>
      <p:ext uri="{BB962C8B-B14F-4D97-AF65-F5344CB8AC3E}">
        <p14:creationId xmlns:p14="http://schemas.microsoft.com/office/powerpoint/2010/main" val="3115941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C5BD6-6578-4117-AFF0-638B7739B722}" type="slidenum">
              <a:rPr lang="en-US" smtClean="0"/>
              <a:t>99</a:t>
            </a:fld>
            <a:endParaRPr lang="en-US"/>
          </a:p>
        </p:txBody>
      </p:sp>
    </p:spTree>
    <p:extLst>
      <p:ext uri="{BB962C8B-B14F-4D97-AF65-F5344CB8AC3E}">
        <p14:creationId xmlns:p14="http://schemas.microsoft.com/office/powerpoint/2010/main" val="3795335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built into the services we</a:t>
            </a:r>
            <a:r>
              <a:rPr lang="en-US" baseline="0" dirty="0"/>
              <a:t> provide to our customers, and embedded within our development processes, infrastructure, operations, and compliance.</a:t>
            </a:r>
          </a:p>
          <a:p>
            <a:endParaRPr lang="en-US" baseline="0" dirty="0"/>
          </a:p>
          <a:p>
            <a:pPr marL="0" marR="0"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lang="en-US" dirty="0"/>
              <a:t>Assume Breach is an example of operational innovation for securing</a:t>
            </a:r>
            <a:r>
              <a:rPr lang="en-US" baseline="0" dirty="0"/>
              <a:t> your business. It is </a:t>
            </a:r>
            <a:r>
              <a:rPr lang="en-US" sz="1200" b="0" i="0" u="none" strike="noStrike" kern="1200" baseline="0" dirty="0">
                <a:solidFill>
                  <a:schemeClr val="tx1"/>
                </a:solidFill>
                <a:latin typeface="Segoe UI" panose="020B0502040204020203" pitchFamily="34" charset="0"/>
                <a:ea typeface="+mn-ea"/>
                <a:cs typeface="+mn-cs"/>
              </a:rPr>
              <a:t>unique to Microsoft, and is a key operational practice that it uses to harden its cloud services. Here’s how it works:</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The red team simulates real-world attacks at the network, platform, and application layers. </a:t>
            </a:r>
          </a:p>
          <a:p>
            <a:pPr marL="388712" marR="0" lvl="1" indent="-171450" algn="l" defTabSz="914400"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200" b="0" i="0" u="none" strike="noStrike" kern="1200" baseline="0" dirty="0">
                <a:solidFill>
                  <a:schemeClr val="tx1"/>
                </a:solidFill>
                <a:latin typeface="Segoe UI" panose="020B0502040204020203" pitchFamily="34" charset="0"/>
                <a:ea typeface="+mn-ea"/>
                <a:cs typeface="+mn-cs"/>
              </a:rPr>
              <a:t>The blue team detects, protect against, and recovers. </a:t>
            </a:r>
          </a:p>
          <a:p>
            <a:pPr marL="217262" marR="0" lvl="1"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endParaRPr lang="en-US" sz="1200" b="0" i="0" u="none" strike="noStrike" kern="1200" baseline="0" dirty="0">
              <a:solidFill>
                <a:schemeClr val="tx1"/>
              </a:solidFill>
              <a:latin typeface="Segoe UI" panose="020B0502040204020203" pitchFamily="34" charset="0"/>
              <a:ea typeface="+mn-ea"/>
              <a:cs typeface="+mn-cs"/>
            </a:endParaRPr>
          </a:p>
          <a:p>
            <a:pPr marL="217262" marR="0" lvl="1" indent="0" algn="l" defTabSz="914400" rtl="0" eaLnBrk="1" fontAlgn="auto" latinLnBrk="0" hangingPunct="1">
              <a:lnSpc>
                <a:spcPct val="115000"/>
              </a:lnSpc>
              <a:spcBef>
                <a:spcPts val="0"/>
              </a:spcBef>
              <a:spcAft>
                <a:spcPts val="1000"/>
              </a:spcAft>
              <a:buClrTx/>
              <a:buSzTx/>
              <a:buFont typeface="Arial" panose="020B0604020202020204" pitchFamily="34" charset="0"/>
              <a:buNone/>
              <a:tabLst/>
              <a:defRPr/>
            </a:pPr>
            <a:r>
              <a:rPr lang="en-US" sz="1200" b="0" i="0" u="none" strike="noStrike" kern="1200" baseline="0" dirty="0">
                <a:solidFill>
                  <a:schemeClr val="tx1"/>
                </a:solidFill>
                <a:latin typeface="Segoe UI" panose="020B0502040204020203" pitchFamily="34" charset="0"/>
                <a:ea typeface="+mn-ea"/>
                <a:cs typeface="+mn-cs"/>
              </a:rPr>
              <a:t>Identifying and ejecting attackers, limiting what access an attacker would have if various layers were breached – we do this though techniques like segregation of duties, and how quickly we can restore the environment in the event of a breach. By constantly challenging the security capabilities of the service, Microsoft can stay ahead of emerging threats and be prepared to act quickly to threats. </a:t>
            </a:r>
            <a:endParaRPr lang="en-US" dirty="0">
              <a:latin typeface="Segoe UI" panose="020B0502040204020203" pitchFamily="34" charset="0"/>
            </a:endParaRPr>
          </a:p>
          <a:p>
            <a:endParaRPr lang="en-US" baseline="0" dirty="0"/>
          </a:p>
          <a:p>
            <a:r>
              <a:rPr lang="en-US" baseline="0" dirty="0"/>
              <a:t>On the right side, we provide services to empower you to protect your assets, for example,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Azure Security</a:t>
            </a:r>
            <a:r>
              <a:rPr lang="en-US" sz="1200" kern="1200" baseline="0" dirty="0">
                <a:solidFill>
                  <a:schemeClr val="tx1"/>
                </a:solidFill>
                <a:effectLst/>
                <a:latin typeface="Segoe UI Light" pitchFamily="34" charset="0"/>
                <a:ea typeface="+mn-ea"/>
                <a:cs typeface="+mn-cs"/>
              </a:rPr>
              <a:t> Center </a:t>
            </a:r>
            <a:r>
              <a:rPr lang="en-US" sz="1200" kern="1200" dirty="0">
                <a:solidFill>
                  <a:schemeClr val="tx1"/>
                </a:solidFill>
                <a:effectLst/>
                <a:latin typeface="Segoe UI Light" pitchFamily="34" charset="0"/>
                <a:ea typeface="+mn-ea"/>
                <a:cs typeface="+mn-cs"/>
              </a:rPr>
              <a:t>helps you prevent, detect and respond to threats with increased visibility and control over the security of all your Azure resources. It provides a central view of security across your subscriptions, and enables you to set policies and monitor security configurations. Policy-driven recommendations guide resource owners through the process of implementing security controls and enable rapid deployment of integrated Microsoft and partner security solutions. Security-related events from across your Azure deployments are automatically collected and analyzed using Microsoft global threat intelligence and expertise to identify actual threats and reduce false alarms. The resulting real-time alerts offer insights into the attack campaign and suggest ways to remediate and recover quickly. </a:t>
            </a:r>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100</a:t>
            </a:fld>
            <a:endParaRPr lang="en-US"/>
          </a:p>
        </p:txBody>
      </p:sp>
    </p:spTree>
    <p:extLst>
      <p:ext uri="{BB962C8B-B14F-4D97-AF65-F5344CB8AC3E}">
        <p14:creationId xmlns:p14="http://schemas.microsoft.com/office/powerpoint/2010/main" val="23750218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FFFFF"/>
                </a:solidFill>
                <a:ea typeface="Segoe UI" pitchFamily="34" charset="0"/>
                <a:cs typeface="Segoe UI Light" panose="020B0502040204020203" pitchFamily="34" charset="0"/>
              </a:rPr>
              <a:t>OPTICS + DATA + EXPERTISE =</a:t>
            </a:r>
            <a:r>
              <a:rPr lang="en-US" sz="900" baseline="0" dirty="0">
                <a:solidFill>
                  <a:srgbClr val="FFFFFF"/>
                </a:solidFill>
                <a:ea typeface="Segoe UI" pitchFamily="34" charset="0"/>
                <a:cs typeface="Segoe UI Light" panose="020B0502040204020203" pitchFamily="34" charset="0"/>
              </a:rPr>
              <a:t> market leading</a:t>
            </a:r>
            <a:r>
              <a:rPr lang="en-US" sz="900" dirty="0">
                <a:solidFill>
                  <a:srgbClr val="FFFFFF"/>
                </a:solidFill>
                <a:ea typeface="Segoe UI" pitchFamily="34" charset="0"/>
                <a:cs typeface="Segoe UI Light" panose="020B0502040204020203" pitchFamily="34" charset="0"/>
              </a:rPr>
              <a:t> INTELLIGENCE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We believe that MS is in a very unique position to play in this field</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MS network is huge -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With over 1M machines, users with admin rights on every machines, thousands of users </a:t>
            </a:r>
            <a:r>
              <a:rPr lang="en-US" baseline="0" dirty="0" err="1"/>
              <a:t>flighting</a:t>
            </a:r>
            <a:r>
              <a:rPr lang="en-US" baseline="0" dirty="0"/>
              <a:t> or dogfooding new versions of Microsoft services, developers generating countless new files, processes and scripts daily, pen-testers, security analysts and malware researchers dealing with hack tools and malware, people reversing vulnerabilities, hundreds of labs with thousands of machines being stood up and torn down daily, networks scraping the internet for content and delivering content to millions of machines, several huge islands of service </a:t>
            </a:r>
            <a:r>
              <a:rPr lang="en-US" baseline="0" dirty="0" err="1"/>
              <a:t>backends</a:t>
            </a:r>
            <a:r>
              <a:rPr lang="en-US" baseline="0" dirty="0"/>
              <a:t> and 400K strong corporate network – protecting the MS network is a huge achievement of engineering and security expertise. </a:t>
            </a:r>
            <a:endParaRPr lang="en-US" dirty="0"/>
          </a:p>
          <a:p>
            <a:endParaRPr lang="en-US" dirty="0"/>
          </a:p>
          <a:p>
            <a:r>
              <a:rPr lang="en-US" dirty="0"/>
              <a:t>But our</a:t>
            </a:r>
            <a:r>
              <a:rPr lang="en-US" baseline="0" dirty="0"/>
              <a:t> size and complexity together with our product portfolio, reach and optics into the world are also the things that provide us with the clear advantage in helping enterprises get better at protecting themselves.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Our</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immense security graph provides big-data security analytics that look across aggregate behaviors to identify anomalies – informed by anonymous non-personally identifiable information from over 1 billion Windows devices, 2.5 trillion indexed URLs on the Web, 600 million reputation look-ups online, and over 1 million suspicious files detonated every day. </a:t>
            </a:r>
          </a:p>
          <a:p>
            <a:r>
              <a:rPr lang="en-US" sz="900" kern="1200" dirty="0">
                <a:solidFill>
                  <a:schemeClr val="tx1"/>
                </a:solidFill>
                <a:effectLst/>
                <a:latin typeface="Segoe UI Light" pitchFamily="34" charset="0"/>
                <a:ea typeface="+mn-ea"/>
                <a:cs typeface="+mn-cs"/>
              </a:rPr>
              <a:t>This data is then augmented by expertise from our own world-class security experts and ATP experts from across the globe, who are uniquely equipped to detect these kind of attacks. </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C7BC92F-D7EB-49CE-8F2D-CDD22D2C8FF4}" type="datetime1">
              <a:rPr lang="en-US" smtClean="0"/>
              <a:t>4/26/2017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35217920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Windows Defender ATP uses a combination of client technology built into Windows 10 and our robust cloud service.</a:t>
            </a:r>
            <a:r>
              <a:rPr lang="en-US" sz="900" kern="1200" baseline="0" dirty="0">
                <a:solidFill>
                  <a:schemeClr val="tx1"/>
                </a:solidFill>
                <a:effectLst/>
                <a:latin typeface="Segoe UI Light" pitchFamily="34" charset="0"/>
                <a:ea typeface="+mn-ea"/>
                <a:cs typeface="+mn-cs"/>
              </a:rPr>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baseline="0" dirty="0"/>
              <a:t>Windows Defender ATP </a:t>
            </a:r>
            <a:r>
              <a:rPr lang="en-US" sz="1000" dirty="0"/>
              <a:t>is composed of 3 parts:</a:t>
            </a:r>
            <a:r>
              <a:rPr lang="en-US" sz="1000" baseline="0" dirty="0"/>
              <a:t> </a:t>
            </a:r>
          </a:p>
          <a:p>
            <a:pPr marL="228600" indent="-228600">
              <a:buFont typeface="+mj-lt"/>
              <a:buAutoNum type="arabicPeriod"/>
            </a:pPr>
            <a:r>
              <a:rPr lang="en-US" sz="1000" baseline="0" dirty="0"/>
              <a:t>The Client – an agent built into the OS (Windows 10 Anniversary update and later) </a:t>
            </a:r>
            <a:br>
              <a:rPr lang="en-US" sz="1000" baseline="0" dirty="0"/>
            </a:br>
            <a:r>
              <a:rPr lang="en-US" sz="1000" baseline="0" dirty="0"/>
              <a:t>responsible to log everything that happens on the client machine and send it over to the cloud</a:t>
            </a:r>
          </a:p>
          <a:p>
            <a:pPr marL="228600" indent="-228600">
              <a:buFont typeface="+mj-lt"/>
              <a:buAutoNum type="arabicPeriod"/>
              <a:defRPr/>
            </a:pPr>
            <a:r>
              <a:rPr lang="en-US" sz="1000" baseline="0" dirty="0"/>
              <a:t>Cloud analytics </a:t>
            </a:r>
            <a:r>
              <a:rPr lang="en-US" sz="1000" b="0" baseline="0" dirty="0"/>
              <a:t>service</a:t>
            </a:r>
            <a:r>
              <a:rPr lang="en-US" sz="1000" b="0" dirty="0"/>
              <a:t>– leverage huge dictionary of IOAs and signals collected across it’s eco-system of Windows customers, enterprise cloud products and online assets. </a:t>
            </a:r>
            <a:br>
              <a:rPr lang="en-US" sz="1000" b="0" dirty="0"/>
            </a:br>
            <a:r>
              <a:rPr lang="en-US" sz="1000" dirty="0"/>
              <a:t>It </a:t>
            </a:r>
            <a:r>
              <a:rPr lang="en-US" sz="1000" baseline="0" dirty="0"/>
              <a:t>runs on a scalable Big Data, </a:t>
            </a:r>
            <a:r>
              <a:rPr lang="en-US" sz="1000" dirty="0"/>
              <a:t>a </a:t>
            </a:r>
            <a:r>
              <a:rPr lang="en-US" sz="1000" kern="1200" dirty="0">
                <a:solidFill>
                  <a:schemeClr val="tx1"/>
                </a:solidFill>
                <a:effectLst/>
                <a:latin typeface="Segoe UI Light" pitchFamily="34" charset="0"/>
                <a:ea typeface="+mn-ea"/>
                <a:cs typeface="+mn-cs"/>
              </a:rPr>
              <a:t>processing service to draw fast insights, identifying attacks </a:t>
            </a:r>
            <a:r>
              <a:rPr lang="en-US" sz="1000" baseline="0" dirty="0"/>
              <a:t>and use many ML algorithms that were created in the last years by </a:t>
            </a:r>
            <a:br>
              <a:rPr lang="en-US" sz="1000" baseline="0" dirty="0"/>
            </a:br>
            <a:r>
              <a:rPr lang="en-US" sz="1000" baseline="0" dirty="0"/>
              <a:t>AND</a:t>
            </a:r>
          </a:p>
          <a:p>
            <a:pPr marL="228600" indent="-228600">
              <a:buFont typeface="+mj-lt"/>
              <a:buAutoNum type="arabicPeriod"/>
            </a:pPr>
            <a:r>
              <a:rPr lang="en-US" sz="1000" kern="1200" dirty="0">
                <a:solidFill>
                  <a:schemeClr val="tx1"/>
                </a:solidFill>
                <a:effectLst/>
                <a:latin typeface="Segoe UI Light" pitchFamily="34" charset="0"/>
                <a:ea typeface="+mn-ea"/>
                <a:cs typeface="+mn-cs"/>
              </a:rPr>
              <a:t>Microsoft and community</a:t>
            </a:r>
            <a:r>
              <a:rPr lang="en-US" sz="1000" kern="1200" baseline="0" dirty="0">
                <a:solidFill>
                  <a:schemeClr val="tx1"/>
                </a:solidFill>
                <a:effectLst/>
                <a:latin typeface="Segoe UI Light" pitchFamily="34" charset="0"/>
                <a:ea typeface="+mn-ea"/>
                <a:cs typeface="+mn-cs"/>
              </a:rPr>
              <a:t> intelligence, </a:t>
            </a:r>
            <a:r>
              <a:rPr lang="en-US" sz="1000" dirty="0"/>
              <a:t>our </a:t>
            </a:r>
            <a:r>
              <a:rPr lang="en-US" sz="1000" baseline="0" dirty="0"/>
              <a:t>Hunters and researchers that are investigating the data and finding and creating new </a:t>
            </a:r>
            <a:r>
              <a:rPr lang="en-US" sz="1000" dirty="0"/>
              <a:t>behavioral</a:t>
            </a:r>
            <a:r>
              <a:rPr lang="en-US" sz="1000" b="1" dirty="0"/>
              <a:t> </a:t>
            </a:r>
            <a:r>
              <a:rPr lang="en-US" sz="1000" baseline="0" dirty="0"/>
              <a:t>patterns and correlating it with existing knowledge from the security community</a:t>
            </a:r>
            <a:endParaRPr lang="en-US" sz="1050" b="0" kern="1200" baseline="0" dirty="0">
              <a:solidFill>
                <a:schemeClr val="bg2"/>
              </a:solidFill>
              <a:effectLst/>
              <a:uFill>
                <a:solidFill>
                  <a:srgbClr val="4F81BD"/>
                </a:solidFill>
              </a:uFill>
              <a:latin typeface="Arial" panose="020B0604020202020204" pitchFamily="34" charset="0"/>
              <a:cs typeface="Arial" panose="020B0604020202020204" pitchFamily="34" charset="0"/>
            </a:endParaRPr>
          </a:p>
          <a:p>
            <a:endParaRPr lang="en-US" sz="1000" dirty="0">
              <a:solidFill>
                <a:schemeClr val="bg2"/>
              </a:solidFill>
              <a:uFill>
                <a:solidFill>
                  <a:srgbClr val="4F81BD"/>
                </a:solidFill>
              </a:uFill>
              <a:latin typeface="Arial" panose="020B0604020202020204" pitchFamily="34" charset="0"/>
              <a:cs typeface="Arial" panose="020B0604020202020204" pitchFamily="34" charset="0"/>
            </a:endParaRPr>
          </a:p>
          <a:p>
            <a:pPr marL="171450" indent="-171450">
              <a:buFontTx/>
              <a:buChar char="-"/>
            </a:pPr>
            <a:endParaRPr lang="en-US" b="1" dirty="0">
              <a:solidFill>
                <a:srgbClr val="FFFFFF"/>
              </a:solidFill>
            </a:endParaRPr>
          </a:p>
        </p:txBody>
      </p:sp>
      <p:sp>
        <p:nvSpPr>
          <p:cNvPr id="4" name="Slide Number Placeholder 3"/>
          <p:cNvSpPr>
            <a:spLocks noGrp="1"/>
          </p:cNvSpPr>
          <p:nvPr>
            <p:ph type="sldNum" sz="quarter" idx="10"/>
          </p:nvPr>
        </p:nvSpPr>
        <p:spPr/>
        <p:txBody>
          <a:bodyPr/>
          <a:lstStyle/>
          <a:p>
            <a:fld id="{4B03FD98-CD5B-4ADD-8DA6-FE36A8C66EA7}" type="slidenum">
              <a:rPr lang="en-US" smtClean="0">
                <a:solidFill>
                  <a:srgbClr val="505050"/>
                </a:solidFill>
                <a:latin typeface="Segoe UI"/>
              </a:rPr>
              <a:pPr/>
              <a:t>105</a:t>
            </a:fld>
            <a:endParaRPr lang="en-US" dirty="0">
              <a:solidFill>
                <a:srgbClr val="505050"/>
              </a:solidFill>
              <a:latin typeface="Segoe UI"/>
            </a:endParaRPr>
          </a:p>
        </p:txBody>
      </p:sp>
    </p:spTree>
    <p:extLst>
      <p:ext uri="{BB962C8B-B14F-4D97-AF65-F5344CB8AC3E}">
        <p14:creationId xmlns:p14="http://schemas.microsoft.com/office/powerpoint/2010/main" val="34174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S4 Solutions Specialist Summit</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4/26/2017 11:23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489185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E14B2D9-F344-4463-A3E2-4BE7327096B9}"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184964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57225" y="720725"/>
            <a:ext cx="6000750" cy="3600450"/>
          </a:xfrm>
        </p:spPr>
      </p:sp>
      <p:sp>
        <p:nvSpPr>
          <p:cNvPr id="3" name="Notes Placeholder 2"/>
          <p:cNvSpPr>
            <a:spLocks noGrp="1"/>
          </p:cNvSpPr>
          <p:nvPr>
            <p:ph type="body" idx="1"/>
          </p:nvPr>
        </p:nvSpPr>
        <p:spPr/>
        <p:txBody>
          <a:bodyPr>
            <a:normAutofit/>
          </a:bodyPr>
          <a:lstStyle/>
          <a:p>
            <a:pPr lvl="0"/>
            <a:r>
              <a:rPr lang="en-US" sz="12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This is SUCH a big investment – it’s a game for only very few.  It’s not new for us – we have been doing this for our own services and our consumer/web properties for 20+ years</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lvl="0"/>
            <a:r>
              <a:rPr lang="en-US" sz="1200" b="1" kern="1200" dirty="0">
                <a:solidFill>
                  <a:schemeClr val="tx1"/>
                </a:solidFill>
                <a:effectLst/>
                <a:latin typeface="Segoe UI Light" pitchFamily="34" charset="0"/>
                <a:ea typeface="ＭＳ Ｐゴシック" charset="0"/>
                <a:cs typeface="ＭＳ Ｐゴシック" charset="0"/>
              </a:rPr>
              <a:t>Key</a:t>
            </a:r>
            <a:r>
              <a:rPr lang="en-US" sz="12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200" kern="1200" baseline="0" dirty="0">
                <a:solidFill>
                  <a:schemeClr val="tx1"/>
                </a:solidFill>
                <a:effectLst/>
                <a:latin typeface="Segoe UI Light" pitchFamily="34" charset="0"/>
                <a:ea typeface="ＭＳ Ｐゴシック" charset="0"/>
                <a:cs typeface="ＭＳ Ｐゴシック" charset="0"/>
              </a:rPr>
              <a:t>Where are we – EVERYWHERE…!</a:t>
            </a:r>
          </a:p>
          <a:p>
            <a:pPr marL="171450" lvl="0" indent="-171450">
              <a:buFont typeface="Arial" panose="020B0604020202020204" pitchFamily="34" charset="0"/>
              <a:buChar char="•"/>
            </a:pPr>
            <a:r>
              <a:rPr lang="en-US" sz="1200" kern="1200" baseline="0" dirty="0">
                <a:solidFill>
                  <a:schemeClr val="tx1"/>
                </a:solidFill>
                <a:effectLst/>
                <a:latin typeface="Segoe UI Light" pitchFamily="34" charset="0"/>
                <a:ea typeface="ＭＳ Ｐゴシック" charset="0"/>
                <a:cs typeface="ＭＳ Ｐゴシック" charset="0"/>
              </a:rPr>
              <a:t>How big is this - $15+ B and counting – this is serious, we continue to bet big and you can count on us</a:t>
            </a:r>
          </a:p>
          <a:p>
            <a:pPr marL="171450" lvl="0" indent="-171450">
              <a:buFont typeface="Arial" panose="020B0604020202020204" pitchFamily="34" charset="0"/>
              <a:buChar char="•"/>
            </a:pPr>
            <a:r>
              <a:rPr lang="en-US" sz="1200" kern="1200" baseline="0" dirty="0">
                <a:solidFill>
                  <a:schemeClr val="tx1"/>
                </a:solidFill>
                <a:effectLst/>
                <a:latin typeface="Segoe UI Light" pitchFamily="34" charset="0"/>
                <a:ea typeface="ＭＳ Ｐゴシック" charset="0"/>
                <a:cs typeface="ＭＳ Ｐゴシック" charset="0"/>
              </a:rPr>
              <a:t>Talk about DC innovation – DC Efficiency and Gen 5 data centers.  </a:t>
            </a:r>
          </a:p>
          <a:p>
            <a:pPr marL="171450" lvl="0" indent="-171450">
              <a:buFont typeface="Arial" panose="020B0604020202020204" pitchFamily="34" charset="0"/>
              <a:buChar char="•"/>
            </a:pPr>
            <a:r>
              <a:rPr lang="en-US" sz="1200" kern="1200" baseline="0" dirty="0">
                <a:solidFill>
                  <a:schemeClr val="tx1"/>
                </a:solidFill>
                <a:effectLst/>
                <a:latin typeface="Segoe UI Light" pitchFamily="34" charset="0"/>
                <a:ea typeface="ＭＳ Ｐゴシック" charset="0"/>
                <a:cs typeface="ＭＳ Ｐゴシック" charset="0"/>
              </a:rPr>
              <a:t>Scale – at this scale you do get efficiencies – the main one being POWER</a:t>
            </a:r>
          </a:p>
          <a:p>
            <a:pPr marL="171450" lvl="0" indent="-171450">
              <a:buFont typeface="Arial" panose="020B0604020202020204" pitchFamily="34" charset="0"/>
              <a:buChar char="•"/>
            </a:pPr>
            <a:r>
              <a:rPr lang="en-US" sz="1200" kern="1200" baseline="0" dirty="0">
                <a:solidFill>
                  <a:schemeClr val="tx1"/>
                </a:solidFill>
                <a:effectLst/>
                <a:latin typeface="Segoe UI Light" pitchFamily="34" charset="0"/>
                <a:ea typeface="ＭＳ Ｐゴシック" charset="0"/>
                <a:cs typeface="ＭＳ Ｐゴシック" charset="0"/>
              </a:rPr>
              <a:t>Remember our “strategy” – we will be in the major places, but not everywhere – we have Azure Stack/</a:t>
            </a:r>
            <a:r>
              <a:rPr lang="en-US" sz="1200" kern="1200" baseline="0" dirty="0" err="1">
                <a:solidFill>
                  <a:schemeClr val="tx1"/>
                </a:solidFill>
                <a:effectLst/>
                <a:latin typeface="Segoe UI Light" pitchFamily="34" charset="0"/>
                <a:ea typeface="ＭＳ Ｐゴシック" charset="0"/>
                <a:cs typeface="ＭＳ Ｐゴシック" charset="0"/>
              </a:rPr>
              <a:t>Hosters</a:t>
            </a:r>
            <a:r>
              <a:rPr lang="en-US" sz="1200" kern="1200" baseline="0" dirty="0">
                <a:solidFill>
                  <a:schemeClr val="tx1"/>
                </a:solidFill>
                <a:effectLst/>
                <a:latin typeface="Segoe UI Light" pitchFamily="34" charset="0"/>
                <a:ea typeface="ＭＳ Ｐゴシック" charset="0"/>
                <a:cs typeface="ＭＳ Ｐゴシック" charset="0"/>
              </a:rPr>
              <a:t> for that.</a:t>
            </a:r>
          </a:p>
          <a:p>
            <a:pPr marL="0" marR="0">
              <a:lnSpc>
                <a:spcPct val="107000"/>
              </a:lnSpc>
              <a:spcBef>
                <a:spcPts val="0"/>
              </a:spcBef>
              <a:spcAft>
                <a:spcPts val="800"/>
              </a:spcAft>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security</a:t>
            </a:r>
            <a:r>
              <a:rPr lang="en-US" baseline="0" dirty="0"/>
              <a:t> controls we apply to development, infrastructure, operations, and compliance apply to our global customer base. </a:t>
            </a:r>
            <a:r>
              <a:rPr lang="en-US" b="1" baseline="0" dirty="0"/>
              <a:t>Customers can explicitly choose which regions to deploy and store their data according to local privacy, security, or compliance requirements.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a:p>
            <a:r>
              <a:rPr lang="en-US" baseline="0" dirty="0"/>
              <a:t>On this slide you can see the 34 regions where we operate (26 are active), including:</a:t>
            </a:r>
          </a:p>
          <a:p>
            <a:endParaRPr lang="en-US" baseline="0" dirty="0"/>
          </a:p>
          <a:p>
            <a:pPr marL="228600" indent="-228600">
              <a:buAutoNum type="arabicPeriod"/>
            </a:pPr>
            <a:r>
              <a:rPr lang="en-US" baseline="0" dirty="0"/>
              <a:t>Public cloud regional datacenters with geographic diversity. Customers can deploy two identical workloads in different regions with an Active/Active failover model. This can ensure business continuity in the event of a local disaster.</a:t>
            </a:r>
          </a:p>
          <a:p>
            <a:pPr marL="228600" indent="-228600">
              <a:buAutoNum type="arabicPeriod"/>
            </a:pPr>
            <a:r>
              <a:rPr lang="en-US" baseline="0" dirty="0"/>
              <a:t>Local and sovereign cloud. In-country Microsoft datacenters address data residency requirements, and we’re using a combination of technology as well as a legal framework to legally isolate certain regions of the world according to local sovereignty, governance, and rule of law, all the while providing the same exact up to date set of services in those regions.</a:t>
            </a:r>
          </a:p>
          <a:p>
            <a:pPr marL="457200" lvl="1" indent="0">
              <a:buNone/>
            </a:pPr>
            <a:endParaRPr lang="en-US" baseline="0" dirty="0"/>
          </a:p>
          <a:p>
            <a:pPr marL="457200" lvl="1" indent="0">
              <a:buNone/>
            </a:pPr>
            <a:r>
              <a:rPr lang="en-US" baseline="0" dirty="0"/>
              <a:t>There are four sovereign clouds today and four more planned, including Germany for example, as well as:</a:t>
            </a:r>
          </a:p>
          <a:p>
            <a:pPr marL="628650" lvl="1" indent="-171450">
              <a:buFontTx/>
              <a:buChar char="-"/>
            </a:pPr>
            <a:r>
              <a:rPr lang="en-US" baseline="0" dirty="0"/>
              <a:t>US </a:t>
            </a:r>
            <a:r>
              <a:rPr lang="en-US" baseline="0" dirty="0" err="1"/>
              <a:t>Gov</a:t>
            </a:r>
            <a:r>
              <a:rPr lang="en-US" baseline="0" dirty="0"/>
              <a:t> (2)</a:t>
            </a:r>
          </a:p>
          <a:p>
            <a:pPr marL="628650" lvl="1" indent="-171450">
              <a:buFontTx/>
              <a:buChar char="-"/>
            </a:pPr>
            <a:r>
              <a:rPr lang="en-US" baseline="0" dirty="0"/>
              <a:t>China North Beijing</a:t>
            </a:r>
          </a:p>
          <a:p>
            <a:pPr marL="628650" lvl="1" indent="-171450">
              <a:buFontTx/>
              <a:buChar char="-"/>
            </a:pPr>
            <a:r>
              <a:rPr lang="en-US" baseline="0" dirty="0"/>
              <a:t>China South Shanghai</a:t>
            </a:r>
          </a:p>
          <a:p>
            <a:pPr marL="457200" lvl="1" indent="0">
              <a:buFontTx/>
              <a:buNone/>
            </a:pPr>
            <a:r>
              <a:rPr lang="en-US" baseline="0" dirty="0"/>
              <a:t>Planned:</a:t>
            </a:r>
          </a:p>
          <a:p>
            <a:pPr marL="628650" lvl="1" indent="-171450">
              <a:buFontTx/>
              <a:buChar char="-"/>
            </a:pPr>
            <a:r>
              <a:rPr lang="en-US" baseline="0" dirty="0"/>
              <a:t>Germany Central</a:t>
            </a:r>
          </a:p>
          <a:p>
            <a:pPr marL="628650" lvl="1" indent="-171450">
              <a:buFontTx/>
              <a:buChar char="-"/>
            </a:pPr>
            <a:r>
              <a:rPr lang="en-US" baseline="0" dirty="0"/>
              <a:t>Germany Northeast</a:t>
            </a:r>
          </a:p>
          <a:p>
            <a:pPr marL="628650" lvl="1" indent="-171450">
              <a:buFontTx/>
              <a:buChar char="-"/>
            </a:pPr>
            <a:r>
              <a:rPr lang="en-US" baseline="0" dirty="0"/>
              <a:t>US DoD East</a:t>
            </a:r>
          </a:p>
          <a:p>
            <a:pPr marL="628650" lvl="1" indent="-171450">
              <a:buFontTx/>
              <a:buChar char="-"/>
            </a:pPr>
            <a:r>
              <a:rPr lang="en-US" baseline="0" dirty="0"/>
              <a:t>US DoD West</a:t>
            </a:r>
            <a:endParaRPr lang="en-US" dirty="0"/>
          </a:p>
        </p:txBody>
      </p:sp>
      <p:sp>
        <p:nvSpPr>
          <p:cNvPr id="4" name="Slide Number Placeholder 3"/>
          <p:cNvSpPr>
            <a:spLocks noGrp="1"/>
          </p:cNvSpPr>
          <p:nvPr>
            <p:ph type="sldNum" sz="quarter" idx="10"/>
          </p:nvPr>
        </p:nvSpPr>
        <p:spPr/>
        <p:txBody>
          <a:bodyPr/>
          <a:lstStyle/>
          <a:p>
            <a:pPr>
              <a:defRPr/>
            </a:pPr>
            <a:fld id="{8B263312-38AA-4E1E-B2B5-0F8F122B24FE}" type="slidenum">
              <a:rPr lang="en-US" smtClean="0">
                <a:solidFill>
                  <a:prstClr val="black"/>
                </a:solidFill>
              </a:rPr>
              <a:pPr>
                <a:defRPr/>
              </a:pPr>
              <a:t>9</a:t>
            </a:fld>
            <a:endParaRPr lang="en-US" dirty="0">
              <a:solidFill>
                <a:prstClr val="black"/>
              </a:solidFill>
            </a:endParaRPr>
          </a:p>
        </p:txBody>
      </p:sp>
    </p:spTree>
    <p:extLst>
      <p:ext uri="{BB962C8B-B14F-4D97-AF65-F5344CB8AC3E}">
        <p14:creationId xmlns:p14="http://schemas.microsoft.com/office/powerpoint/2010/main" val="33972431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4/26/2017 12:48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56904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D636312-D786-4D0C-836C-94402CB582B0}" type="datetime1">
              <a:rPr lang="en-US" smtClean="0">
                <a:solidFill>
                  <a:prstClr val="black"/>
                </a:solidFill>
              </a:rPr>
              <a:t>4/26/2017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42921586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4/26/2017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1530890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6A432C1-3865-487E-867E-1EEFC6D1D34A}" type="datetime1">
              <a:rPr lang="en-US" smtClean="0">
                <a:solidFill>
                  <a:prstClr val="black"/>
                </a:solidFill>
              </a:rPr>
              <a:pPr/>
              <a:t>4/26/2017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18337858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4/26/2017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31879036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4/26/2017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774485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685758" rtl="0" eaLnBrk="1" fontAlgn="auto" latinLnBrk="0" hangingPunct="1">
              <a:lnSpc>
                <a:spcPct val="90000"/>
              </a:lnSpc>
              <a:spcBef>
                <a:spcPts val="0"/>
              </a:spcBef>
              <a:spcAft>
                <a:spcPts val="250"/>
              </a:spcAft>
              <a:buClrTx/>
              <a:buSzTx/>
              <a:buFontTx/>
              <a:buNone/>
              <a:tabLst/>
              <a:defRPr/>
            </a:pPr>
            <a:r>
              <a:rPr lang="en-US" dirty="0"/>
              <a:t>Firstly,</a:t>
            </a:r>
            <a:r>
              <a:rPr lang="en-US" baseline="0" dirty="0"/>
              <a:t> when we think about our infrastructure fabric, features built into Windows Server, like Failover Clustering, ensure that in the event of a Hyper-V host failing, your virtual workloads running on top, will restart automatically on another available cluster node, without administrator intervention.</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For additional levels of application-level protection, customers can create guest clusters i.e. clusters inside the virtual machines, that ensure if individual VMs fail, their partner guest cluster nodes take over, ensuring a higher level of availability at the application level.  An example here would be a SQL Server AlwaysOn Failover Cluster Instance.</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For application and data protection, Windows Server Backup offers an inbox, small scale, simple protection solution for key applications, file and VM data.</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For more advanced, scalable, granular data and application protection, System Center Data Protection Manager provides a powerful solution for protection, across physical and virtual, with application-specific functionality built in, to protect Exchange, SQL Server, SharePoint, Hyper-V and more, all with a single agent.</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p>
          <a:p>
            <a:pPr marL="0" marR="0" indent="0" algn="l" defTabSz="685758" rtl="0" eaLnBrk="1" fontAlgn="auto" latinLnBrk="0" hangingPunct="1">
              <a:lnSpc>
                <a:spcPct val="90000"/>
              </a:lnSpc>
              <a:spcBef>
                <a:spcPts val="0"/>
              </a:spcBef>
              <a:spcAft>
                <a:spcPts val="250"/>
              </a:spcAft>
              <a:buClrTx/>
              <a:buSzTx/>
              <a:buFontTx/>
              <a:buNone/>
              <a:tabLst/>
              <a:defRPr/>
            </a:pPr>
            <a:r>
              <a:rPr lang="en-US" b="0" dirty="0"/>
              <a:t>Both</a:t>
            </a:r>
            <a:r>
              <a:rPr lang="en-US" b="0" baseline="0" dirty="0"/>
              <a:t> of these backup technologies now integrate with Microsoft Azure Backup – a Microsoft Azure-based service enabling customers to embrace the cloud as an offsite repository for backing up their key data, all seamlessly integrated into the respective UI’s of WSB and DPM.</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For customers looking to embrace a faster, VM-level failover between sites, the combination of Hyper-V Replica, built into Windows Server, and Microsoft Azure Site Recovery, enable organizations to quickly and efficiently replicate their virtual machines to a secondary location, and build powerful recovery plans to orchestrate the failover to the second site, and back, in a controlled manner.  In addition, with the recent acquisition of InMage, Microsoft has expanded it’s replication and recovery capabilities for Azure Site Recovery with support for replicating VMware vSphere-based VMs, or physical servers, to a secondary location running VMware vSphere.  But what if you don’t have a second site of you own?</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&lt;click&gt;</a:t>
            </a:r>
          </a:p>
          <a:p>
            <a:pPr marL="0" marR="0" indent="0" algn="l" defTabSz="685758" rtl="0" eaLnBrk="1" fontAlgn="auto" latinLnBrk="0" hangingPunct="1">
              <a:lnSpc>
                <a:spcPct val="90000"/>
              </a:lnSpc>
              <a:spcBef>
                <a:spcPts val="0"/>
              </a:spcBef>
              <a:spcAft>
                <a:spcPts val="250"/>
              </a:spcAft>
              <a:buClrTx/>
              <a:buSzTx/>
              <a:buFontTx/>
              <a:buNone/>
              <a:tabLst/>
              <a:defRPr/>
            </a:pPr>
            <a:r>
              <a:rPr lang="en-US" b="0" baseline="0" dirty="0"/>
              <a:t>Well, with new capabilities added to Microsoft Azure Site Recovery, customers also have the opportunity to replicate and recover their Hyper-V-based VMs into Microsoft Azure, taking advantage of Microsoft’s cloud scale, reliability and redundancy.</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0" dirty="0"/>
              <a:t>What we have on the slide is just a taster of the capabilities that Microsoft can provide to help meet</a:t>
            </a:r>
            <a:r>
              <a:rPr lang="en-US" b="0" baseline="0" dirty="0"/>
              <a:t> your business continuity and disaster recovery needs, so let’s take a look in more detail at each of these areas to understand a little more of how they work, and the advantages they can provide.</a:t>
            </a:r>
          </a:p>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dirty="0"/>
          </a:p>
          <a:p>
            <a:pPr marL="0" marR="0" indent="0" algn="l" defTabSz="685758" rtl="0" eaLnBrk="1" fontAlgn="auto" latinLnBrk="0" hangingPunct="1">
              <a:lnSpc>
                <a:spcPct val="90000"/>
              </a:lnSpc>
              <a:spcBef>
                <a:spcPts val="0"/>
              </a:spcBef>
              <a:spcAft>
                <a:spcPts val="250"/>
              </a:spcAft>
              <a:buClrTx/>
              <a:buSzTx/>
              <a:buFontTx/>
              <a:buNone/>
              <a:tabLst/>
              <a:defRPr/>
            </a:pPr>
            <a:r>
              <a:rPr lang="en-US" b="1" baseline="0" dirty="0"/>
              <a:t>&lt;next slide&gt;</a:t>
            </a:r>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4/26/2017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121</a:t>
            </a:fld>
            <a:endParaRPr lang="en-US" dirty="0">
              <a:solidFill>
                <a:prstClr val="black"/>
              </a:solidFill>
            </a:endParaRPr>
          </a:p>
        </p:txBody>
      </p:sp>
    </p:spTree>
    <p:extLst>
      <p:ext uri="{BB962C8B-B14F-4D97-AF65-F5344CB8AC3E}">
        <p14:creationId xmlns:p14="http://schemas.microsoft.com/office/powerpoint/2010/main" val="25207658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4/26/2017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26746179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effectLst/>
              </a:rPr>
              <a:t>Just like Windows Server Backup, Data Protection Manager</a:t>
            </a:r>
            <a:r>
              <a:rPr lang="en-US" baseline="0" dirty="0">
                <a:effectLst/>
              </a:rPr>
              <a:t> can also integrate with Microsoft Azure Backup, to offer an extra location for storage of key data backups.  </a:t>
            </a:r>
            <a:r>
              <a:rPr lang="en-US" dirty="0">
                <a:effectLst/>
              </a:rPr>
              <a:t>This provides the following benefits:</a:t>
            </a:r>
          </a:p>
          <a:p>
            <a:endParaRPr lang="en-US" dirty="0">
              <a:effectLst/>
            </a:endParaRPr>
          </a:p>
          <a:p>
            <a:r>
              <a:rPr lang="en-US" dirty="0">
                <a:effectLst/>
              </a:rPr>
              <a:t>- Reduced costs—The Microsoft Azure Backup service can help to reduce the total cost of ownership (TCO) for customers by providing scalability, elasticity, and simplified storage management.</a:t>
            </a:r>
            <a:br>
              <a:rPr lang="en-US" dirty="0">
                <a:effectLst/>
              </a:rPr>
            </a:br>
            <a:r>
              <a:rPr lang="en-US" dirty="0">
                <a:effectLst/>
              </a:rPr>
              <a:t>- Peace of mind—The Microsoft Azure Backup service provides a reliable, secure, and a robust short-term offsite backup and restore solution that is highly available.</a:t>
            </a:r>
            <a:br>
              <a:rPr lang="en-US" dirty="0">
                <a:effectLst/>
              </a:rPr>
            </a:br>
            <a:r>
              <a:rPr lang="en-US" dirty="0">
                <a:effectLst/>
              </a:rPr>
              <a:t>- Simplicity—The Microsoft Azure Backup workflows are seamlessly integrated into the existing DPM backup, recovery and monitoring workflows.</a:t>
            </a:r>
            <a:br>
              <a:rPr lang="en-US" dirty="0">
                <a:effectLst/>
              </a:rPr>
            </a:br>
            <a:endParaRPr lang="en-US" dirty="0">
              <a:effectLst/>
            </a:endParaRPr>
          </a:p>
          <a:p>
            <a:r>
              <a:rPr lang="en-US" b="1" dirty="0"/>
              <a:t>Reliable offsite data protection</a:t>
            </a:r>
          </a:p>
          <a:p>
            <a:r>
              <a:rPr lang="en-US" dirty="0"/>
              <a:t>Backups are encrypted before transmission and stored encrypted in Azure. These backups are off-site, safely away from your datacenter, protected by reliable Azure storage, reducing the need to secure and protect on-site backup media.</a:t>
            </a:r>
          </a:p>
          <a:p>
            <a:endParaRPr lang="en-US" dirty="0"/>
          </a:p>
          <a:p>
            <a:r>
              <a:rPr lang="en-US" b="1" dirty="0"/>
              <a:t>A simple and integrated solution</a:t>
            </a:r>
          </a:p>
          <a:p>
            <a:r>
              <a:rPr lang="en-US" dirty="0"/>
              <a:t>Manage cloud backups from the familiar backup UI in System Center Data Protection Manager. These tools provide similar experiences configuring, monitoring, and recovering backups whether to local disk or Azure storage. Or you can use the agent software itself. After data is backed up to the cloud, authorized users can easily recover backups to any server.</a:t>
            </a:r>
          </a:p>
          <a:p>
            <a:endParaRPr lang="en-US" dirty="0"/>
          </a:p>
          <a:p>
            <a:r>
              <a:rPr lang="en-US" b="1" dirty="0"/>
              <a:t>Efficient and flexible backup and recovery</a:t>
            </a:r>
          </a:p>
          <a:p>
            <a:r>
              <a:rPr lang="en-US" dirty="0"/>
              <a:t>With incremental backups, only changes to files are transferred to the cloud. This helps ensure efficient use of storage and reduced bandwidth consumption, while enabling point-in-time recovery of multiple versions of the data. Configurable data retention policies, data compression, and data transfer throttling offer added flexibility and help boost efficiency.</a:t>
            </a:r>
          </a:p>
          <a:p>
            <a:pPr marL="0" indent="0">
              <a:buFont typeface="Arial" panose="020B0604020202020204" pitchFamily="34" charset="0"/>
              <a:buNone/>
            </a:pPr>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The following scenarios are supported when protecting data using Microsoft Azure Backup. </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DPM server must be on at least  Windows Server 2012. </a:t>
            </a:r>
          </a:p>
          <a:p>
            <a:pPr marL="171450"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Protection for file system </a:t>
            </a:r>
          </a:p>
          <a:p>
            <a:pPr marL="171450"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Protection for virtual machines </a:t>
            </a:r>
          </a:p>
          <a:p>
            <a:pPr marL="171450"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Protection for SQL Server databases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Supported file types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Encrypted (Full backups only)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Compressed (Incremental backups supported)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Sparse (Incremental backups supported. </a:t>
            </a:r>
          </a:p>
          <a:p>
            <a:pPr marL="384431" lvl="1"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Compressed and sparse (Treated as Sparse)</a:t>
            </a:r>
          </a:p>
          <a:p>
            <a:endParaRPr lang="en-US" dirty="0"/>
          </a:p>
          <a:p>
            <a:r>
              <a:rPr lang="en-US" dirty="0"/>
              <a:t>DPM’s integration with Microsoft Azure Backup provides a retention range of up to 120 days,</a:t>
            </a:r>
            <a:r>
              <a:rPr lang="en-US" baseline="0" dirty="0"/>
              <a:t> assuming once a day synchronizations to Azure.  This drops to 60 days with 2 syncs per day.  As we can see from the UI, it’s easy to protect to Azure, and easy to recover data.</a:t>
            </a:r>
          </a:p>
          <a:p>
            <a:endParaRPr lang="en-US" baseline="0" dirty="0"/>
          </a:p>
          <a:p>
            <a:r>
              <a:rPr lang="en-US" b="1" baseline="0" dirty="0"/>
              <a:t>&lt;next slide&gt;</a:t>
            </a:r>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4/26/2017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124</a:t>
            </a:fld>
            <a:endParaRPr lang="en-US" dirty="0">
              <a:solidFill>
                <a:prstClr val="black"/>
              </a:solidFill>
            </a:endParaRPr>
          </a:p>
        </p:txBody>
      </p:sp>
    </p:spTree>
    <p:extLst>
      <p:ext uri="{BB962C8B-B14F-4D97-AF65-F5344CB8AC3E}">
        <p14:creationId xmlns:p14="http://schemas.microsoft.com/office/powerpoint/2010/main" val="272836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51E72F-4E84-445C-AA44-D9BCFCA6F488}" type="slidenum">
              <a:rPr lang="en-US" smtClean="0"/>
              <a:t>10</a:t>
            </a:fld>
            <a:endParaRPr lang="en-US"/>
          </a:p>
        </p:txBody>
      </p:sp>
    </p:spTree>
    <p:extLst>
      <p:ext uri="{BB962C8B-B14F-4D97-AF65-F5344CB8AC3E}">
        <p14:creationId xmlns:p14="http://schemas.microsoft.com/office/powerpoint/2010/main" val="91083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centers are huge!  This is one of four buildings with each building capable</a:t>
            </a:r>
            <a:r>
              <a:rPr lang="en-US" baseline="0" dirty="0"/>
              <a:t> of holding 2 747 nose to tail.</a:t>
            </a:r>
            <a:endParaRPr lang="en-US" dirty="0"/>
          </a:p>
        </p:txBody>
      </p:sp>
      <p:sp>
        <p:nvSpPr>
          <p:cNvPr id="4" name="Slide Number Placeholder 3"/>
          <p:cNvSpPr>
            <a:spLocks noGrp="1"/>
          </p:cNvSpPr>
          <p:nvPr>
            <p:ph type="sldNum" sz="quarter" idx="10"/>
          </p:nvPr>
        </p:nvSpPr>
        <p:spPr/>
        <p:txBody>
          <a:bodyPr/>
          <a:lstStyle/>
          <a:p>
            <a:fld id="{373287D4-326B-4405-8603-53FCE8554BA1}" type="slidenum">
              <a:rPr lang="en-US" smtClean="0"/>
              <a:t>11</a:t>
            </a:fld>
            <a:endParaRPr lang="en-US"/>
          </a:p>
        </p:txBody>
      </p:sp>
    </p:spTree>
    <p:extLst>
      <p:ext uri="{BB962C8B-B14F-4D97-AF65-F5344CB8AC3E}">
        <p14:creationId xmlns:p14="http://schemas.microsoft.com/office/powerpoint/2010/main" val="2689639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1" y="0"/>
            <a:ext cx="12188825" cy="7315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3" name="Rectangle 12"/>
          <p:cNvSpPr/>
          <p:nvPr userDrawn="1"/>
        </p:nvSpPr>
        <p:spPr bwMode="gray">
          <a:xfrm>
            <a:off x="150813" y="2194560"/>
            <a:ext cx="5486400" cy="39014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vert="horz" lIns="137160" tIns="91440" rIns="182880" bIns="45720" rtlCol="0">
            <a:noAutofit/>
          </a:bodyPr>
          <a:lstStyle>
            <a:lvl1pPr>
              <a:defRPr lang="en-US" sz="2000" dirty="0">
                <a:solidFill>
                  <a:schemeClr val="bg1"/>
                </a:solidFill>
              </a:defRPr>
            </a:lvl1pPr>
          </a:lstStyle>
          <a:p>
            <a:pPr lvl="0">
              <a:spcBef>
                <a:spcPts val="0"/>
              </a:spcBef>
            </a:pPr>
            <a:r>
              <a:rPr lang="en-US" dirty="0"/>
              <a:t>Speaker Name</a:t>
            </a:r>
          </a:p>
        </p:txBody>
      </p:sp>
      <p:sp>
        <p:nvSpPr>
          <p:cNvPr id="18" name="Rectangle 17"/>
          <p:cNvSpPr/>
          <p:nvPr userDrawn="1"/>
        </p:nvSpPr>
        <p:spPr>
          <a:xfrm>
            <a:off x="150813" y="685800"/>
            <a:ext cx="1518330"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4174" y="6669519"/>
            <a:ext cx="1530157" cy="336882"/>
          </a:xfrm>
          <a:prstGeom prst="rect">
            <a:avLst/>
          </a:prstGeom>
          <a:noFill/>
          <a:ln>
            <a:noFill/>
          </a:ln>
        </p:spPr>
      </p:pic>
    </p:spTree>
    <p:extLst>
      <p:ext uri="{BB962C8B-B14F-4D97-AF65-F5344CB8AC3E}">
        <p14:creationId xmlns:p14="http://schemas.microsoft.com/office/powerpoint/2010/main" val="30792848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12" y="1143000"/>
            <a:ext cx="5691659" cy="1188722"/>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50812" y="2331721"/>
            <a:ext cx="5691659" cy="4214707"/>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4" y="1143000"/>
            <a:ext cx="5693895" cy="1188722"/>
          </a:xfrm>
          <a:solidFill>
            <a:schemeClr val="tx2"/>
          </a:solidFill>
        </p:spPr>
        <p:txBody>
          <a:bodyPr anchor="b">
            <a:normAutofit/>
          </a:bodyPr>
          <a:lstStyle>
            <a:lvl1pPr marL="0" indent="0">
              <a:buNone/>
              <a:defRPr sz="2400" b="1">
                <a:solidFill>
                  <a:schemeClr val="bg1"/>
                </a:soli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4414" y="2331721"/>
            <a:ext cx="5693895" cy="4214707"/>
          </a:xfrm>
        </p:spPr>
        <p:txBody>
          <a:bodyPr>
            <a:normAutofit/>
          </a:bodyPr>
          <a:lstStyle>
            <a:lvl1pPr>
              <a:defRPr sz="1800"/>
            </a:lvl1pPr>
            <a:lvl2pPr>
              <a:defRPr sz="1600"/>
            </a:lvl2pPr>
            <a:lvl3pPr>
              <a:defRPr sz="1400"/>
            </a:lvl3pPr>
            <a:lvl4pPr>
              <a:defRPr sz="1400"/>
            </a:lvl4pPr>
            <a:lvl5pPr>
              <a:defRPr sz="14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388685028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386"/>
            <a:ext cx="12192000" cy="7323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sp>
        <p:nvSpPr>
          <p:cNvPr id="8" name="Rectangle 7"/>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Tree>
    <p:extLst>
      <p:ext uri="{BB962C8B-B14F-4D97-AF65-F5344CB8AC3E}">
        <p14:creationId xmlns:p14="http://schemas.microsoft.com/office/powerpoint/2010/main" val="336206524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1" name="Rectangle 10"/>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170204921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1" name="Rectangle 10"/>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3248278266"/>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8466"/>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1"/>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lIns="137160" tIns="91440">
            <a:noAutofit/>
          </a:bodyPr>
          <a:lstStyle>
            <a:lvl1pPr marL="0" indent="0">
              <a:spcBef>
                <a:spcPts val="0"/>
              </a:spcBef>
              <a:buNone/>
              <a:defRPr sz="1999">
                <a:solidFill>
                  <a:schemeClr val="bg1"/>
                </a:solidFill>
              </a:defRPr>
            </a:lvl1pPr>
            <a:lvl2pPr marL="281562" indent="0">
              <a:buNone/>
              <a:defRPr sz="1999">
                <a:solidFill>
                  <a:schemeClr val="bg1"/>
                </a:solidFill>
              </a:defRPr>
            </a:lvl2pPr>
            <a:lvl3pPr marL="588243" indent="0">
              <a:buNone/>
              <a:defRPr sz="1999">
                <a:solidFill>
                  <a:schemeClr val="bg1"/>
                </a:solidFill>
              </a:defRPr>
            </a:lvl3pPr>
            <a:lvl4pPr marL="869805" indent="0">
              <a:buNone/>
              <a:defRPr sz="1999">
                <a:solidFill>
                  <a:schemeClr val="bg1"/>
                </a:solidFill>
              </a:defRPr>
            </a:lvl4pPr>
            <a:lvl5pPr marL="1105102" indent="0">
              <a:buNone/>
              <a:defRPr sz="1999">
                <a:solidFill>
                  <a:schemeClr val="bg1"/>
                </a:solidFill>
              </a:defRPr>
            </a:lvl5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0119" y="6680878"/>
            <a:ext cx="1551356" cy="361296"/>
          </a:xfrm>
          <a:prstGeom prst="rect">
            <a:avLst/>
          </a:prstGeom>
          <a:noFill/>
          <a:ln>
            <a:noFill/>
          </a:ln>
        </p:spPr>
      </p:pic>
      <p:sp>
        <p:nvSpPr>
          <p:cNvPr id="10" name="Rectangle 9"/>
          <p:cNvSpPr/>
          <p:nvPr userDrawn="1"/>
        </p:nvSpPr>
        <p:spPr>
          <a:xfrm>
            <a:off x="150813" y="575008"/>
            <a:ext cx="1518330" cy="161909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Tree>
    <p:extLst>
      <p:ext uri="{BB962C8B-B14F-4D97-AF65-F5344CB8AC3E}">
        <p14:creationId xmlns:p14="http://schemas.microsoft.com/office/powerpoint/2010/main" val="143495545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706881"/>
            <a:ext cx="11887200" cy="4882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935425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910493"/>
            <a:ext cx="761800" cy="404707"/>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Tree>
    <p:extLst>
      <p:ext uri="{BB962C8B-B14F-4D97-AF65-F5344CB8AC3E}">
        <p14:creationId xmlns:p14="http://schemas.microsoft.com/office/powerpoint/2010/main" val="405344793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2061080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14" y="1544320"/>
            <a:ext cx="5714999" cy="4958080"/>
          </a:xfrm>
        </p:spPr>
        <p:txBody>
          <a:bodyPr>
            <a:normAutofit/>
          </a:bodyPr>
          <a:lstStyle>
            <a:lvl1pPr>
              <a:defRPr sz="1999"/>
            </a:lvl1pPr>
            <a:lvl2pPr>
              <a:defRPr sz="1600"/>
            </a:lvl2pPr>
            <a:lvl3pPr>
              <a:defRPr sz="1400"/>
            </a:lvl3pPr>
            <a:lvl4pPr>
              <a:defRPr sz="1200"/>
            </a:lvl4pPr>
            <a:lvl5pPr>
              <a:defRPr sz="1200"/>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4414" y="1555931"/>
            <a:ext cx="5714999" cy="4958080"/>
          </a:xfrm>
        </p:spPr>
        <p:txBody>
          <a:bodyPr>
            <a:normAutofit/>
          </a:bodyPr>
          <a:lstStyle>
            <a:lvl1pPr>
              <a:defRPr sz="1999"/>
            </a:lvl1pPr>
            <a:lvl2pPr>
              <a:defRPr sz="1600"/>
            </a:lvl2pPr>
            <a:lvl3pPr>
              <a:defRPr sz="1400"/>
            </a:lvl3pPr>
            <a:lvl4pPr>
              <a:defRPr sz="1200"/>
            </a:lvl4pPr>
            <a:lvl5pPr>
              <a:defRPr sz="1200"/>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398674919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0813" y="1264356"/>
            <a:ext cx="5691659" cy="1067366"/>
          </a:xfrm>
          <a:solidFill>
            <a:schemeClr val="tx2"/>
          </a:solidFill>
        </p:spPr>
        <p:txBody>
          <a:bodyPr anchor="b">
            <a:normAutofit/>
          </a:bodyPr>
          <a:lstStyle>
            <a:lvl1pPr marL="0" indent="0">
              <a:buNone/>
              <a:defRPr sz="2399" b="1">
                <a:solidFill>
                  <a:schemeClr val="bg1"/>
                </a:soli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a:t>Click to edit Master text styles</a:t>
            </a:r>
          </a:p>
        </p:txBody>
      </p:sp>
      <p:sp>
        <p:nvSpPr>
          <p:cNvPr id="4" name="Content Placeholder 3"/>
          <p:cNvSpPr>
            <a:spLocks noGrp="1"/>
          </p:cNvSpPr>
          <p:nvPr>
            <p:ph sz="half" idx="2"/>
          </p:nvPr>
        </p:nvSpPr>
        <p:spPr>
          <a:xfrm>
            <a:off x="150813" y="2331720"/>
            <a:ext cx="5691659" cy="4214707"/>
          </a:xfrm>
        </p:spPr>
        <p:txBody>
          <a:bodyPr>
            <a:normAutofit/>
          </a:bodyPr>
          <a:lstStyle>
            <a:lvl1pPr>
              <a:defRPr sz="1799"/>
            </a:lvl1pPr>
            <a:lvl2pPr>
              <a:defRPr sz="1600"/>
            </a:lvl2pPr>
            <a:lvl3pPr>
              <a:defRPr sz="1400"/>
            </a:lvl3pPr>
            <a:lvl4pPr>
              <a:defRPr sz="1400"/>
            </a:lvl4pPr>
            <a:lvl5pPr>
              <a:defRPr sz="1400"/>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414" y="1264356"/>
            <a:ext cx="5693895" cy="1067366"/>
          </a:xfrm>
          <a:solidFill>
            <a:schemeClr val="tx2"/>
          </a:solidFill>
        </p:spPr>
        <p:txBody>
          <a:bodyPr anchor="b">
            <a:normAutofit/>
          </a:bodyPr>
          <a:lstStyle>
            <a:lvl1pPr marL="0" indent="0">
              <a:buNone/>
              <a:defRPr sz="2399" b="1">
                <a:solidFill>
                  <a:schemeClr val="bg1"/>
                </a:soli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a:t>Click to edit Master text styles</a:t>
            </a:r>
          </a:p>
        </p:txBody>
      </p:sp>
      <p:sp>
        <p:nvSpPr>
          <p:cNvPr id="6" name="Content Placeholder 5"/>
          <p:cNvSpPr>
            <a:spLocks noGrp="1"/>
          </p:cNvSpPr>
          <p:nvPr>
            <p:ph sz="quarter" idx="4"/>
          </p:nvPr>
        </p:nvSpPr>
        <p:spPr>
          <a:xfrm>
            <a:off x="6094414" y="2331720"/>
            <a:ext cx="5693895" cy="4214707"/>
          </a:xfrm>
        </p:spPr>
        <p:txBody>
          <a:bodyPr>
            <a:normAutofit/>
          </a:bodyPr>
          <a:lstStyle>
            <a:lvl1pPr>
              <a:defRPr sz="1799"/>
            </a:lvl1pPr>
            <a:lvl2pPr>
              <a:defRPr sz="1600"/>
            </a:lvl2pPr>
            <a:lvl3pPr>
              <a:defRPr sz="1400"/>
            </a:lvl3pPr>
            <a:lvl4pPr>
              <a:defRPr sz="1400"/>
            </a:lvl4pPr>
            <a:lvl5pPr>
              <a:defRPr sz="1400"/>
            </a:lvl5pPr>
            <a:lvl6pPr>
              <a:defRPr sz="2099"/>
            </a:lvl6pPr>
            <a:lvl7pPr>
              <a:defRPr sz="2099"/>
            </a:lvl7pPr>
            <a:lvl8pPr>
              <a:defRPr sz="2099"/>
            </a:lvl8pPr>
            <a:lvl9pPr>
              <a:defRPr sz="20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21183654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1"/>
            <a:ext cx="10058399" cy="2916562"/>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2" y="4135762"/>
            <a:ext cx="10058401" cy="1960238"/>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259266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3" y="1219200"/>
            <a:ext cx="10058400" cy="29165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1"/>
            <a:ext cx="10058399" cy="2916562"/>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12" y="4135762"/>
            <a:ext cx="10058401" cy="1960238"/>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2270074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0"/>
            <a:ext cx="10058399" cy="2916562"/>
          </a:xfrm>
          <a:noFill/>
        </p:spPr>
        <p:txBody>
          <a:bodyPr lIns="137160" tIns="137160" rIns="137160" bIns="137160" anchor="t" anchorCtr="0"/>
          <a:lstStyle>
            <a:lvl1pPr>
              <a:defRPr sz="7097"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4145281"/>
            <a:ext cx="10058400" cy="1950720"/>
          </a:xfrm>
          <a:noFill/>
        </p:spPr>
        <p:txBody>
          <a:bodyPr lIns="137160" tIns="137160" rIns="137160" bIns="137160">
            <a:noAutofit/>
          </a:bodyPr>
          <a:lstStyle>
            <a:lvl1pPr marL="0" indent="0">
              <a:spcBef>
                <a:spcPts val="0"/>
              </a:spcBef>
              <a:buNone/>
              <a:defRPr sz="2799"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19475600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0" indent="0">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236776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ection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rgbClr val="FFFFFF"/>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8581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Section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76680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ection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625311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ection 5">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2"/>
            <a:ext cx="11887200" cy="1944521"/>
          </a:xfrm>
          <a:noFill/>
        </p:spPr>
        <p:txBody>
          <a:bodyPr lIns="137160" tIns="137160" rIns="137160" bIns="137160" anchor="t" anchorCtr="0"/>
          <a:lstStyle>
            <a:lvl1pPr>
              <a:defRPr sz="8596"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353" indent="-190353">
              <a:lnSpc>
                <a:spcPct val="80000"/>
              </a:lnSpc>
              <a:buNone/>
              <a:defRPr lang="en-US" sz="1999" kern="1200" dirty="0">
                <a:solidFill>
                  <a:schemeClr val="tx1"/>
                </a:solidFill>
                <a:latin typeface="Segoe UI" pitchFamily="34" charset="0"/>
                <a:ea typeface="Segoe UI" pitchFamily="34" charset="0"/>
                <a:cs typeface="Segoe UI" pitchFamily="34" charset="0"/>
              </a:defRPr>
            </a:lvl1pPr>
          </a:lstStyle>
          <a:p>
            <a:pPr marL="0" lvl="0" indent="0" algn="l" defTabSz="1087674"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116133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706880"/>
            <a:ext cx="11887200" cy="479552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562" indent="0">
              <a:buNone/>
              <a:defRPr>
                <a:solidFill>
                  <a:schemeClr val="tx1"/>
                </a:solidFill>
                <a:latin typeface="Courier New" pitchFamily="49" charset="0"/>
                <a:cs typeface="Courier New" pitchFamily="49" charset="0"/>
              </a:defRPr>
            </a:lvl2pPr>
            <a:lvl3pPr marL="588243" indent="0">
              <a:buNone/>
              <a:defRPr>
                <a:solidFill>
                  <a:schemeClr val="tx1"/>
                </a:solidFill>
                <a:latin typeface="Courier New" pitchFamily="49" charset="0"/>
                <a:cs typeface="Courier New" pitchFamily="49" charset="0"/>
              </a:defRPr>
            </a:lvl3pPr>
            <a:lvl4pPr marL="869805" indent="0">
              <a:buNone/>
              <a:defRPr>
                <a:solidFill>
                  <a:schemeClr val="tx1"/>
                </a:solidFill>
                <a:latin typeface="Courier New" pitchFamily="49" charset="0"/>
                <a:cs typeface="Courier New" pitchFamily="49" charset="0"/>
              </a:defRPr>
            </a:lvl4pPr>
            <a:lvl5pPr marL="110510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760413" y="638939"/>
            <a:ext cx="11428413" cy="397934"/>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1204442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3"/>
            <a:ext cx="12188824" cy="689111"/>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706881"/>
            <a:ext cx="11353800" cy="48768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99"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79123187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1"/>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sp>
        <p:nvSpPr>
          <p:cNvPr id="4" name="Rectangle 3"/>
          <p:cNvSpPr/>
          <p:nvPr/>
        </p:nvSpPr>
        <p:spPr>
          <a:xfrm>
            <a:off x="1" y="1"/>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sp>
        <p:nvSpPr>
          <p:cNvPr id="8" name="Rectangle 7"/>
          <p:cNvSpPr/>
          <p:nvPr/>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2"/>
            <a:ext cx="2880367" cy="1130160"/>
          </a:xfrm>
          <a:prstGeom prst="rect">
            <a:avLst/>
          </a:prstGeom>
        </p:spPr>
      </p:pic>
      <p:sp>
        <p:nvSpPr>
          <p:cNvPr id="6" name="Rectangle 5"/>
          <p:cNvSpPr/>
          <p:nvPr/>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2"/>
            <a:ext cx="2880367" cy="1130160"/>
          </a:xfrm>
          <a:prstGeom prst="rect">
            <a:avLst/>
          </a:prstGeom>
        </p:spPr>
      </p:pic>
      <p:sp>
        <p:nvSpPr>
          <p:cNvPr id="9" name="Rectangle 8"/>
          <p:cNvSpPr/>
          <p:nvPr userDrawn="1"/>
        </p:nvSpPr>
        <p:spPr>
          <a:xfrm>
            <a:off x="1" y="1"/>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9" tIns="38073" rIns="76149" bIns="38073" rtlCol="0" anchor="ctr"/>
          <a:lstStyle/>
          <a:p>
            <a:pPr algn="ctr"/>
            <a:endParaRPr lang="en-US" sz="1836"/>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0547" y="3395634"/>
            <a:ext cx="2271504" cy="529012"/>
          </a:xfrm>
          <a:prstGeom prst="rect">
            <a:avLst/>
          </a:prstGeom>
          <a:noFill/>
          <a:ln>
            <a:noFill/>
          </a:ln>
        </p:spPr>
      </p:pic>
    </p:spTree>
    <p:extLst>
      <p:ext uri="{BB962C8B-B14F-4D97-AF65-F5344CB8AC3E}">
        <p14:creationId xmlns:p14="http://schemas.microsoft.com/office/powerpoint/2010/main" val="45725157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1" y="1"/>
            <a:ext cx="12188825"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348" y="821832"/>
            <a:ext cx="10779492" cy="3576320"/>
          </a:xfrm>
        </p:spPr>
        <p:txBody>
          <a:bodyPr anchor="b">
            <a:noAutofit/>
          </a:bodyPr>
          <a:lstStyle>
            <a:lvl1pPr algn="l">
              <a:lnSpc>
                <a:spcPct val="80000"/>
              </a:lnSpc>
              <a:defRPr sz="8793"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339" y="4487334"/>
            <a:ext cx="9225798" cy="1755648"/>
          </a:xfrm>
        </p:spPr>
        <p:txBody>
          <a:bodyPr>
            <a:normAutofit/>
          </a:bodyPr>
          <a:lstStyle>
            <a:lvl1pPr marL="0" indent="0" algn="l">
              <a:buNone/>
              <a:defRPr sz="3198">
                <a:solidFill>
                  <a:schemeClr val="bg1"/>
                </a:solidFill>
                <a:latin typeface="+mj-lt"/>
              </a:defRPr>
            </a:lvl1pPr>
            <a:lvl2pPr marL="456882" indent="0" algn="ctr">
              <a:buNone/>
              <a:defRPr sz="2798"/>
            </a:lvl2pPr>
            <a:lvl3pPr marL="913764" indent="0" algn="ctr">
              <a:buNone/>
              <a:defRPr sz="2398"/>
            </a:lvl3pPr>
            <a:lvl4pPr marL="1370646" indent="0" algn="ctr">
              <a:buNone/>
              <a:defRPr sz="1998"/>
            </a:lvl4pPr>
            <a:lvl5pPr marL="1827527" indent="0" algn="ctr">
              <a:buNone/>
              <a:defRPr sz="1998"/>
            </a:lvl5pPr>
            <a:lvl6pPr marL="2284409" indent="0" algn="ctr">
              <a:buNone/>
              <a:defRPr sz="1998"/>
            </a:lvl6pPr>
            <a:lvl7pPr marL="2741291" indent="0" algn="ctr">
              <a:buNone/>
              <a:defRPr sz="1998"/>
            </a:lvl7pPr>
            <a:lvl8pPr marL="3198173" indent="0" algn="ctr">
              <a:buNone/>
              <a:defRPr sz="1998"/>
            </a:lvl8pPr>
            <a:lvl9pPr marL="3655055" indent="0" algn="ctr">
              <a:buNone/>
              <a:defRPr sz="1998"/>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4/26/2017</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513837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14" y="1219200"/>
            <a:ext cx="10058399" cy="29260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14" y="1219200"/>
            <a:ext cx="10058399" cy="2916562"/>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13" y="4145280"/>
            <a:ext cx="10058400" cy="195072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5108153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4/26/2017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075080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4/26/2017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907635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175" y="1192083"/>
            <a:ext cx="10813420" cy="601022"/>
          </a:xfrm>
          <a:prstGeom prst="rect">
            <a:avLst/>
          </a:prstGeom>
        </p:spPr>
        <p:txBody>
          <a:bodyPr lIns="192024"/>
          <a:lstStyle>
            <a:lvl1pPr marL="0" indent="0">
              <a:buNone/>
              <a:defRPr lang="en-US" sz="2743" kern="1200" smtClean="0">
                <a:solidFill>
                  <a:schemeClr val="tx2"/>
                </a:solidFill>
                <a:latin typeface="+mj-lt"/>
                <a:ea typeface="+mn-ea"/>
                <a:cs typeface="+mn-cs"/>
              </a:defRPr>
            </a:lvl1pPr>
            <a:lvl2pPr marL="0" indent="0">
              <a:buNone/>
              <a:defRPr lang="en-US" sz="3106" kern="1200" smtClean="0">
                <a:solidFill>
                  <a:schemeClr val="bg1"/>
                </a:solidFill>
                <a:latin typeface="+mj-lt"/>
                <a:ea typeface="+mn-ea"/>
                <a:cs typeface="+mn-cs"/>
              </a:defRPr>
            </a:lvl2pPr>
            <a:lvl3pPr marL="0" indent="0">
              <a:buNone/>
              <a:defRPr lang="en-US" sz="3106" kern="1200" smtClean="0">
                <a:solidFill>
                  <a:schemeClr val="bg1"/>
                </a:solidFill>
                <a:latin typeface="+mj-lt"/>
                <a:ea typeface="+mn-ea"/>
                <a:cs typeface="+mn-cs"/>
              </a:defRPr>
            </a:lvl3pPr>
            <a:lvl4pPr marL="0" indent="0">
              <a:buNone/>
              <a:defRPr lang="en-US" sz="3106" kern="1200" smtClean="0">
                <a:solidFill>
                  <a:schemeClr val="bg1"/>
                </a:solidFill>
                <a:latin typeface="+mj-lt"/>
                <a:ea typeface="+mn-ea"/>
                <a:cs typeface="+mn-cs"/>
              </a:defRPr>
            </a:lvl4pPr>
            <a:lvl5pPr marL="0" indent="0">
              <a:buNone/>
              <a:defRPr lang="en-US" sz="3106"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857" y="305473"/>
            <a:ext cx="11650488" cy="989803"/>
          </a:xfrm>
          <a:prstGeom prst="rect">
            <a:avLst/>
          </a:prstGeom>
        </p:spPr>
        <p:txBody>
          <a:bodyPr/>
          <a:lstStyle>
            <a:lvl1pPr algn="l">
              <a:defRPr sz="5094">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1267866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77111"/>
            <a:ext cx="8961912" cy="1147610"/>
          </a:xfrm>
        </p:spPr>
        <p:txBody>
          <a:bodyPr lIns="146304" tIns="91440" rIns="146304" bIns="91440"/>
          <a:lstStyle>
            <a:lvl1pPr>
              <a:lnSpc>
                <a:spcPts val="6172"/>
              </a:lnSpc>
              <a:defRPr sz="5683"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dirty="0"/>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358137340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99597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8983" y="501405"/>
            <a:ext cx="1419292" cy="325150"/>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pic>
        <p:nvPicPr>
          <p:cNvPr id="9" name="Picture 8"/>
          <p:cNvPicPr>
            <a:picLocks noChangeAspect="1"/>
          </p:cNvPicPr>
          <p:nvPr userDrawn="1"/>
        </p:nvPicPr>
        <p:blipFill>
          <a:blip r:embed="rId4"/>
          <a:stretch>
            <a:fillRect/>
          </a:stretch>
        </p:blipFill>
        <p:spPr>
          <a:xfrm>
            <a:off x="4904973" y="516584"/>
            <a:ext cx="6820984" cy="1386667"/>
          </a:xfrm>
          <a:prstGeom prst="rect">
            <a:avLst/>
          </a:prstGeom>
        </p:spPr>
      </p:pic>
    </p:spTree>
    <p:extLst>
      <p:ext uri="{BB962C8B-B14F-4D97-AF65-F5344CB8AC3E}">
        <p14:creationId xmlns:p14="http://schemas.microsoft.com/office/powerpoint/2010/main" val="236546470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597321"/>
            <a:ext cx="12185713" cy="2721202"/>
          </a:xfrm>
          <a:prstGeom prst="rect">
            <a:avLst/>
          </a:prstGeom>
          <a:solidFill>
            <a:srgbClr val="4DA0E2"/>
          </a:solidFill>
          <a:ln>
            <a:noFill/>
          </a:ln>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0" name="Rectangle 7"/>
          <p:cNvSpPr>
            <a:spLocks noChangeArrowheads="1"/>
          </p:cNvSpPr>
          <p:nvPr userDrawn="1"/>
        </p:nvSpPr>
        <p:spPr bwMode="auto">
          <a:xfrm>
            <a:off x="1" y="6111498"/>
            <a:ext cx="12185714" cy="1207025"/>
          </a:xfrm>
          <a:prstGeom prst="rect">
            <a:avLst/>
          </a:prstGeom>
          <a:solidFill>
            <a:srgbClr val="00188F"/>
          </a:solidFill>
          <a:ln>
            <a:noFill/>
          </a:ln>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1" name="Rectangle 8"/>
          <p:cNvSpPr>
            <a:spLocks noChangeArrowheads="1"/>
          </p:cNvSpPr>
          <p:nvPr userDrawn="1"/>
        </p:nvSpPr>
        <p:spPr bwMode="auto">
          <a:xfrm>
            <a:off x="3112" y="3566286"/>
            <a:ext cx="12182604" cy="295530"/>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22" name="Rectangle 21"/>
          <p:cNvSpPr/>
          <p:nvPr userDrawn="1"/>
        </p:nvSpPr>
        <p:spPr bwMode="white">
          <a:xfrm>
            <a:off x="0" y="-333"/>
            <a:ext cx="12188203" cy="7315864"/>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1" tIns="143409" rIns="179261" bIns="143409" numCol="1" spcCol="0" rtlCol="0" fromWordArt="0" anchor="t" anchorCtr="0" forceAA="0" compatLnSpc="1">
            <a:prstTxWarp prst="textNoShape">
              <a:avLst/>
            </a:prstTxWarp>
            <a:noAutofit/>
          </a:bodyPr>
          <a:lstStyle/>
          <a:p>
            <a:pPr marL="0" marR="0" lvl="0" indent="0" algn="ctr" defTabSz="914009"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597321"/>
            <a:ext cx="12185713" cy="272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5" rIns="89631" bIns="44815" numCol="1" anchor="t" anchorCtr="0" compatLnSpc="1">
            <a:prstTxWarp prst="textNoShape">
              <a:avLst/>
            </a:prstTxWarp>
          </a:bodyPr>
          <a:lstStyle/>
          <a:p>
            <a:endParaRPr lang="en-US" sz="1764">
              <a:solidFill>
                <a:srgbClr val="FFFFFF"/>
              </a:solidFill>
              <a:latin typeface="Segoe UI"/>
            </a:endParaRPr>
          </a:p>
        </p:txBody>
      </p:sp>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7"/>
            <a:ext cx="7169470" cy="1911815"/>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8983" y="501405"/>
            <a:ext cx="1419292" cy="32515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1" name="TextBox 7"/>
          <p:cNvSpPr txBox="1"/>
          <p:nvPr userDrawn="1"/>
        </p:nvSpPr>
        <p:spPr bwMode="white">
          <a:xfrm>
            <a:off x="4390517" y="7009998"/>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7506" y="307797"/>
            <a:ext cx="3584765" cy="566950"/>
          </a:xfrm>
        </p:spPr>
        <p:txBody>
          <a:bodyPr lIns="182880" tIns="146304" rIns="182880" bIns="146304"/>
          <a:lstStyle>
            <a:lvl1pPr marL="0" indent="0" algn="r">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Session Code</a:t>
            </a:r>
          </a:p>
        </p:txBody>
      </p:sp>
      <p:sp>
        <p:nvSpPr>
          <p:cNvPr id="13" name="Text Placeholder 16"/>
          <p:cNvSpPr>
            <a:spLocks noGrp="1"/>
          </p:cNvSpPr>
          <p:nvPr>
            <p:ph type="body" sz="quarter" idx="14" hasCustomPrompt="1"/>
          </p:nvPr>
        </p:nvSpPr>
        <p:spPr>
          <a:xfrm>
            <a:off x="269233" y="6434751"/>
            <a:ext cx="3584765" cy="566950"/>
          </a:xfrm>
        </p:spPr>
        <p:txBody>
          <a:bodyPr lIns="182880" tIns="146304" rIns="182880" bIns="146304" anchor="b"/>
          <a:lstStyle>
            <a:lvl1pPr marL="0" indent="0" algn="l">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Yammer hashtag</a:t>
            </a:r>
          </a:p>
        </p:txBody>
      </p:sp>
    </p:spTree>
    <p:extLst>
      <p:ext uri="{BB962C8B-B14F-4D97-AF65-F5344CB8AC3E}">
        <p14:creationId xmlns:p14="http://schemas.microsoft.com/office/powerpoint/2010/main" val="920499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223133"/>
            <a:ext cx="8961851" cy="191263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137147"/>
            <a:ext cx="7169470" cy="1911815"/>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8983" y="501405"/>
            <a:ext cx="1419292" cy="325150"/>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11"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7506" y="307797"/>
            <a:ext cx="3584765" cy="566950"/>
          </a:xfrm>
        </p:spPr>
        <p:txBody>
          <a:bodyPr lIns="182880" tIns="146304" rIns="182880" bIns="146304"/>
          <a:lstStyle>
            <a:lvl1pPr marL="0" indent="0" algn="r">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Session Code</a:t>
            </a:r>
          </a:p>
        </p:txBody>
      </p:sp>
      <p:sp>
        <p:nvSpPr>
          <p:cNvPr id="13" name="Text Placeholder 16"/>
          <p:cNvSpPr>
            <a:spLocks noGrp="1"/>
          </p:cNvSpPr>
          <p:nvPr>
            <p:ph type="body" sz="quarter" idx="14" hasCustomPrompt="1"/>
          </p:nvPr>
        </p:nvSpPr>
        <p:spPr>
          <a:xfrm>
            <a:off x="269233" y="6434751"/>
            <a:ext cx="3584765" cy="566950"/>
          </a:xfrm>
        </p:spPr>
        <p:txBody>
          <a:bodyPr lIns="182880" tIns="146304" rIns="182880" bIns="146304" anchor="b"/>
          <a:lstStyle>
            <a:lvl1pPr marL="0" indent="0" algn="l">
              <a:buNone/>
              <a:defRPr sz="1960">
                <a:latin typeface="+mn-lt"/>
              </a:defRPr>
            </a:lvl1pPr>
            <a:lvl2pPr marL="336111" indent="0">
              <a:buNone/>
              <a:defRPr sz="1960"/>
            </a:lvl2pPr>
            <a:lvl3pPr marL="560184" indent="0">
              <a:buNone/>
              <a:defRPr sz="1960"/>
            </a:lvl3pPr>
            <a:lvl4pPr marL="784258" indent="0">
              <a:buNone/>
              <a:defRPr sz="1960"/>
            </a:lvl4pPr>
            <a:lvl5pPr marL="1008332" indent="0">
              <a:buNone/>
              <a:defRPr sz="1960"/>
            </a:lvl5pPr>
          </a:lstStyle>
          <a:p>
            <a:pPr lvl="0"/>
            <a:r>
              <a:rPr lang="en-US" dirty="0"/>
              <a:t>Yammer hashtag</a:t>
            </a:r>
          </a:p>
        </p:txBody>
      </p:sp>
    </p:spTree>
    <p:extLst>
      <p:ext uri="{BB962C8B-B14F-4D97-AF65-F5344CB8AC3E}">
        <p14:creationId xmlns:p14="http://schemas.microsoft.com/office/powerpoint/2010/main" val="2111265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133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686"/>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74" indent="0">
              <a:buNone/>
              <a:defRPr/>
            </a:lvl3pPr>
            <a:lvl4pPr marL="448147" indent="0">
              <a:buNone/>
              <a:defRPr/>
            </a:lvl4pPr>
            <a:lvl5pPr marL="6722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97465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0" indent="0">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34876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7"/>
            <a:ext cx="11650488" cy="205505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716587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4"/>
            <a:ext cx="5377147" cy="188013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0"/>
            </a:lvl2pPr>
            <a:lvl3pPr marL="227186" indent="0">
              <a:buNone/>
              <a:tabLst/>
              <a:defRPr sz="1960"/>
            </a:lvl3pPr>
            <a:lvl4pPr marL="451260" indent="0">
              <a:buNone/>
              <a:defRPr/>
            </a:lvl4pPr>
            <a:lvl5pPr marL="6722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4"/>
            <a:ext cx="5377147" cy="1880130"/>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0"/>
            </a:lvl2pPr>
            <a:lvl3pPr marL="227186" indent="0">
              <a:buNone/>
              <a:tabLst/>
              <a:defRPr sz="1960"/>
            </a:lvl3pPr>
            <a:lvl4pPr marL="451260" indent="0">
              <a:buNone/>
              <a:defRPr/>
            </a:lvl4pPr>
            <a:lvl5pPr marL="6722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014477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268455"/>
            <a:ext cx="5377147" cy="1946495"/>
          </a:xfrm>
        </p:spPr>
        <p:txBody>
          <a:bodyPr wrap="square">
            <a:spAutoFit/>
          </a:bodyPr>
          <a:lstStyle>
            <a:lvl1pPr marL="281649" indent="-281649">
              <a:spcBef>
                <a:spcPts val="1200"/>
              </a:spcBef>
              <a:buClr>
                <a:schemeClr val="tx1"/>
              </a:buClr>
              <a:buFont typeface="Arial" pitchFamily="34" charset="0"/>
              <a:buChar char="•"/>
              <a:defRPr sz="3137"/>
            </a:lvl1pPr>
            <a:lvl2pPr marL="520649" indent="-228578">
              <a:defRPr sz="2352"/>
            </a:lvl2pPr>
            <a:lvl3pPr marL="685733" indent="-165084">
              <a:tabLst/>
              <a:defRPr sz="1960"/>
            </a:lvl3pPr>
            <a:lvl4pPr marL="863515" indent="-177783">
              <a:defRPr/>
            </a:lvl4pPr>
            <a:lvl5pPr marL="1028599"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5"/>
            <a:ext cx="5377147" cy="1946495"/>
          </a:xfrm>
        </p:spPr>
        <p:txBody>
          <a:bodyPr wrap="square">
            <a:spAutoFit/>
          </a:bodyPr>
          <a:lstStyle>
            <a:lvl1pPr marL="281649" indent="-281649">
              <a:spcBef>
                <a:spcPts val="1200"/>
              </a:spcBef>
              <a:buClr>
                <a:schemeClr val="tx1"/>
              </a:buClr>
              <a:buFont typeface="Arial" pitchFamily="34" charset="0"/>
              <a:buChar char="•"/>
              <a:defRPr sz="3137"/>
            </a:lvl1pPr>
            <a:lvl2pPr marL="520649" indent="-228578">
              <a:defRPr sz="2352"/>
            </a:lvl2pPr>
            <a:lvl3pPr marL="685733" indent="-165084">
              <a:tabLst/>
              <a:defRPr sz="1960"/>
            </a:lvl3pPr>
            <a:lvl4pPr marL="863515" indent="-177783">
              <a:defRPr/>
            </a:lvl4pPr>
            <a:lvl5pPr marL="1028599"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035039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983587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7169531" cy="1162049"/>
          </a:xfrm>
          <a:noFill/>
        </p:spPr>
        <p:txBody>
          <a:bodyPr wrap="square"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135762"/>
            <a:ext cx="7169531"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2973" y="318139"/>
            <a:ext cx="4321634" cy="6694255"/>
          </a:xfrm>
          <a:prstGeom prst="rect">
            <a:avLst/>
          </a:prstGeom>
        </p:spPr>
      </p:pic>
    </p:spTree>
    <p:extLst>
      <p:ext uri="{BB962C8B-B14F-4D97-AF65-F5344CB8AC3E}">
        <p14:creationId xmlns:p14="http://schemas.microsoft.com/office/powerpoint/2010/main" val="359670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223132"/>
            <a:ext cx="7169530" cy="1162049"/>
          </a:xfrm>
          <a:noFill/>
        </p:spPr>
        <p:txBody>
          <a:bodyPr wrap="square"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566543"/>
            <a:ext cx="12188203" cy="3246531"/>
          </a:xfrm>
          <a:prstGeom prst="rect">
            <a:avLst/>
          </a:prstGeom>
        </p:spPr>
      </p:pic>
    </p:spTree>
    <p:extLst>
      <p:ext uri="{BB962C8B-B14F-4D97-AF65-F5344CB8AC3E}">
        <p14:creationId xmlns:p14="http://schemas.microsoft.com/office/powerpoint/2010/main" val="3044150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93518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223116"/>
            <a:ext cx="11650488"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8054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3239442"/>
            <a:ext cx="5377147" cy="836319"/>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9" y="2"/>
            <a:ext cx="6092857" cy="7313173"/>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09317727"/>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913616"/>
            <a:ext cx="4794624"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2962" y="2"/>
            <a:ext cx="6855864" cy="7313173"/>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962" y="0"/>
            <a:ext cx="6855864" cy="7315864"/>
          </a:xfrm>
          <a:prstGeom prst="rect">
            <a:avLst/>
          </a:prstGeom>
        </p:spPr>
      </p:pic>
    </p:spTree>
    <p:extLst>
      <p:ext uri="{BB962C8B-B14F-4D97-AF65-F5344CB8AC3E}">
        <p14:creationId xmlns:p14="http://schemas.microsoft.com/office/powerpoint/2010/main" val="128863043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506779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636283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0060" y="7009999"/>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2454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09"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277144"/>
            <a:ext cx="11650487" cy="1960088"/>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94379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8983" y="501405"/>
            <a:ext cx="1419292" cy="325150"/>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8" name="Text Box 3"/>
          <p:cNvSpPr txBox="1">
            <a:spLocks noChangeArrowheads="1"/>
          </p:cNvSpPr>
          <p:nvPr userDrawn="1"/>
        </p:nvSpPr>
        <p:spPr bwMode="blackWhite">
          <a:xfrm>
            <a:off x="269171" y="6505803"/>
            <a:ext cx="4480957" cy="467565"/>
          </a:xfrm>
          <a:prstGeom prst="rect">
            <a:avLst/>
          </a:prstGeom>
          <a:noFill/>
          <a:ln w="12700">
            <a:noFill/>
            <a:miter lim="800000"/>
            <a:headEnd type="none" w="sm" len="sm"/>
            <a:tailEnd type="none" w="sm" len="sm"/>
          </a:ln>
          <a:effectLst/>
        </p:spPr>
        <p:txBody>
          <a:bodyPr vert="horz" wrap="square" lIns="179261" tIns="179261" rIns="179261" bIns="179261" numCol="1" anchor="t" anchorCtr="0" compatLnSpc="1">
            <a:prstTxWarp prst="textNoShape">
              <a:avLst/>
            </a:prstTxWarp>
            <a:spAutoFit/>
          </a:bodyPr>
          <a:lstStyle/>
          <a:p>
            <a:pPr defTabSz="913831"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54195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268455"/>
            <a:ext cx="11650488" cy="2399183"/>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4" indent="-27542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5"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9" indent="-224074">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3" indent="-22407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654801"/>
            <a:ext cx="12188826" cy="66040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2823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Sub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80883" cy="805237"/>
          </a:xfrm>
        </p:spPr>
        <p:txBody>
          <a:bodyPr vert="horz" wrap="square" lIns="274320" tIns="182880" rIns="146304" bIns="91440" rtlCol="0" anchor="t" anchorCtr="0">
            <a:noAutofit/>
          </a:bodyPr>
          <a:lstStyle>
            <a:lvl1pPr>
              <a:defRPr lang="en-US" dirty="0"/>
            </a:lvl1pPr>
          </a:lstStyle>
          <a:p>
            <a:pPr lvl="0"/>
            <a:r>
              <a:rPr lang="en-US"/>
              <a:t>Click to edit Master title style</a:t>
            </a:r>
            <a:endParaRPr lang="en-US" dirty="0"/>
          </a:p>
        </p:txBody>
      </p:sp>
      <p:sp>
        <p:nvSpPr>
          <p:cNvPr id="5" name="Text Placeholder 4"/>
          <p:cNvSpPr>
            <a:spLocks noGrp="1"/>
          </p:cNvSpPr>
          <p:nvPr>
            <p:ph type="body" sz="quarter" idx="10"/>
          </p:nvPr>
        </p:nvSpPr>
        <p:spPr>
          <a:xfrm>
            <a:off x="269171" y="1301661"/>
            <a:ext cx="11547799" cy="5657687"/>
          </a:xfrm>
        </p:spPr>
        <p:txBody>
          <a:bodyPr>
            <a:normAutofit/>
          </a:bodyPr>
          <a:lstStyle>
            <a:lvl1pPr marL="224032" indent="-224032">
              <a:defRPr sz="2745"/>
            </a:lvl1pPr>
            <a:lvl2pPr marL="448061" indent="-224032">
              <a:defRPr sz="2352"/>
            </a:lvl2pPr>
            <a:lvl3pPr marL="672093" indent="-224032">
              <a:defRPr sz="1960"/>
            </a:lvl3pPr>
            <a:lvl4pPr marL="896122" indent="-224032">
              <a:defRPr sz="1764"/>
            </a:lvl4pPr>
            <a:lvl5pPr marL="1120154" indent="-224032">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hasCustomPrompt="1"/>
          </p:nvPr>
        </p:nvSpPr>
        <p:spPr>
          <a:xfrm>
            <a:off x="16597" y="814641"/>
            <a:ext cx="11911877" cy="398468"/>
          </a:xfrm>
        </p:spPr>
        <p:txBody>
          <a:bodyPr lIns="274320" tIns="0">
            <a:noAutofit/>
          </a:bodyPr>
          <a:lstStyle>
            <a:lvl1pPr marL="0" indent="0">
              <a:buNone/>
              <a:defRPr sz="1960">
                <a:solidFill>
                  <a:schemeClr val="tx1"/>
                </a:solidFill>
              </a:defRPr>
            </a:lvl1pPr>
          </a:lstStyle>
          <a:p>
            <a:pPr lvl="0"/>
            <a:r>
              <a:rPr lang="en-US" dirty="0"/>
              <a:t>Subtitle</a:t>
            </a:r>
          </a:p>
        </p:txBody>
      </p:sp>
      <p:sp>
        <p:nvSpPr>
          <p:cNvPr id="7" name="Footer Placeholder 2"/>
          <p:cNvSpPr>
            <a:spLocks noGrp="1"/>
          </p:cNvSpPr>
          <p:nvPr>
            <p:ph type="ftr" sz="quarter" idx="3"/>
          </p:nvPr>
        </p:nvSpPr>
        <p:spPr>
          <a:xfrm>
            <a:off x="256387" y="7158610"/>
            <a:ext cx="11663270" cy="143448"/>
          </a:xfrm>
          <a:prstGeom prst="rect">
            <a:avLst/>
          </a:prstGeom>
        </p:spPr>
        <p:txBody>
          <a:bodyPr vert="horz" lIns="0" tIns="0" rIns="91440" bIns="0" rtlCol="0" anchor="ctr"/>
          <a:lstStyle>
            <a:lvl1pPr marL="0" algn="ctr" defTabSz="914098"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pPr>
              <a:defRPr/>
            </a:pPr>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8" name="Slide Number Placeholder 4"/>
          <p:cNvSpPr>
            <a:spLocks noGrp="1"/>
          </p:cNvSpPr>
          <p:nvPr>
            <p:ph type="sldNum" sz="quarter" idx="4"/>
          </p:nvPr>
        </p:nvSpPr>
        <p:spPr>
          <a:xfrm>
            <a:off x="11364206" y="7158610"/>
            <a:ext cx="555452" cy="143448"/>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098">
              <a:defRPr/>
            </a:pPr>
            <a:fld id="{27258FFF-F925-446B-8502-81C933981705}" type="slidenum">
              <a:rPr lang="en-US" smtClean="0">
                <a:gradFill>
                  <a:gsLst>
                    <a:gs pos="2239">
                      <a:srgbClr val="505050"/>
                    </a:gs>
                    <a:gs pos="11940">
                      <a:srgbClr val="505050"/>
                    </a:gs>
                  </a:gsLst>
                  <a:lin ang="5400000" scaled="0"/>
                </a:gradFill>
                <a:latin typeface="Segoe UI"/>
              </a:rPr>
              <a:pPr defTabSz="914098">
                <a:defRPr/>
              </a:pPr>
              <a:t>‹#›</a:t>
            </a:fld>
            <a:endParaRPr lang="en-US" dirty="0">
              <a:gradFill>
                <a:gsLst>
                  <a:gs pos="2239">
                    <a:srgbClr val="505050"/>
                  </a:gs>
                  <a:gs pos="11940">
                    <a:srgbClr val="505050"/>
                  </a:gs>
                </a:gsLst>
                <a:lin ang="5400000" scaled="0"/>
              </a:gradFill>
              <a:latin typeface="Segoe UI"/>
            </a:endParaRPr>
          </a:p>
        </p:txBody>
      </p:sp>
    </p:spTree>
    <p:extLst>
      <p:ext uri="{BB962C8B-B14F-4D97-AF65-F5344CB8AC3E}">
        <p14:creationId xmlns:p14="http://schemas.microsoft.com/office/powerpoint/2010/main" val="229490501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268455"/>
            <a:ext cx="11650488" cy="1988686"/>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74" indent="0">
              <a:buNone/>
              <a:defRPr/>
            </a:lvl3pPr>
            <a:lvl4pPr marL="448147" indent="0">
              <a:buNone/>
              <a:defRPr/>
            </a:lvl4pPr>
            <a:lvl5pPr marL="6722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2724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2" y="1706888"/>
            <a:ext cx="5383397" cy="1926553"/>
          </a:xfrm>
          <a:prstGeom prst="rect">
            <a:avLst/>
          </a:prstGeom>
        </p:spPr>
        <p:txBody>
          <a:bodyPr/>
          <a:lstStyle>
            <a:lvl1pPr marL="457065" indent="-457065">
              <a:buClrTx/>
              <a:buFont typeface="Arial" pitchFamily="34" charset="0"/>
              <a:buChar char="•"/>
              <a:defRPr sz="2799">
                <a:latin typeface="Segoe UI" panose="020B0502040204020203" pitchFamily="34" charset="0"/>
                <a:ea typeface="Segoe UI Symbol" pitchFamily="34" charset="0"/>
                <a:cs typeface="Segoe UI" panose="020B0502040204020203" pitchFamily="34" charset="0"/>
              </a:defRPr>
            </a:lvl1pPr>
            <a:lvl2pPr marL="799865" indent="-342799">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6930" indent="-342799">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6862" indent="-28566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3929" indent="-285666">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5828" y="1706888"/>
            <a:ext cx="5383397" cy="1926553"/>
          </a:xfrm>
          <a:prstGeom prst="rect">
            <a:avLst/>
          </a:prstGeom>
        </p:spPr>
        <p:txBody>
          <a:bodyPr/>
          <a:lstStyle>
            <a:lvl1pPr marL="342799" indent="-342799">
              <a:buClrTx/>
              <a:buFont typeface="Arial" pitchFamily="34" charset="0"/>
              <a:buChar char="•"/>
              <a:defRPr sz="2799">
                <a:latin typeface="Segoe UI" panose="020B0502040204020203" pitchFamily="34" charset="0"/>
                <a:ea typeface="Segoe UI Symbol" pitchFamily="34" charset="0"/>
                <a:cs typeface="Segoe UI" panose="020B0502040204020203" pitchFamily="34" charset="0"/>
              </a:defRPr>
            </a:lvl1pPr>
            <a:lvl2pPr marL="742732" indent="-285666">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2664" indent="-228533">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599730" indent="-228533">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6795" indent="-228533">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443806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268456"/>
            <a:ext cx="11650488" cy="2000612"/>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72160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15367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45787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ection 5">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13" y="2194561"/>
            <a:ext cx="11887200" cy="1944521"/>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227012" y="4145280"/>
            <a:ext cx="6400800" cy="276352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5977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13" y="1706880"/>
            <a:ext cx="11887200" cy="479552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836612" y="611845"/>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0275290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
            <a:ext cx="12188825" cy="689111"/>
          </a:xfrm>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12" y="1706880"/>
            <a:ext cx="11353800" cy="48768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654802"/>
            <a:ext cx="12188826"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5840444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387"/>
            <a:ext cx="12192000" cy="7323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8" name="Rectangle 7"/>
          <p:cNvSpPr/>
          <p:nvPr userDrawn="1"/>
        </p:nvSpPr>
        <p:spPr>
          <a:xfrm>
            <a:off x="150813" y="685800"/>
            <a:ext cx="1518330" cy="150876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2658584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4" name="Rectangle 3"/>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8" name="Rectangle 7"/>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6" name="Rectangle 5"/>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9" name="Rectangle 8"/>
          <p:cNvSpPr/>
          <p:nvPr userDrawn="1"/>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58660" y="3409626"/>
            <a:ext cx="2271504" cy="495949"/>
          </a:xfrm>
          <a:prstGeom prst="rect">
            <a:avLst/>
          </a:prstGeom>
          <a:noFill/>
          <a:ln>
            <a:noFill/>
          </a:ln>
        </p:spPr>
      </p:pic>
    </p:spTree>
    <p:extLst>
      <p:ext uri="{BB962C8B-B14F-4D97-AF65-F5344CB8AC3E}">
        <p14:creationId xmlns:p14="http://schemas.microsoft.com/office/powerpoint/2010/main" val="35492625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Microsoft logo 4">
    <p:spTree>
      <p:nvGrpSpPr>
        <p:cNvPr id="1" name=""/>
        <p:cNvGrpSpPr/>
        <p:nvPr/>
      </p:nvGrpSpPr>
      <p:grpSpPr>
        <a:xfrm>
          <a:off x="0" y="0"/>
          <a:ext cx="0" cy="0"/>
          <a:chOff x="0" y="0"/>
          <a:chExt cx="0" cy="0"/>
        </a:xfrm>
      </p:grpSpPr>
      <p:sp>
        <p:nvSpPr>
          <p:cNvPr id="5" name="Rectangle 4"/>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4" name="Rectangle 3"/>
          <p:cNvSpPr/>
          <p:nvPr/>
        </p:nvSpPr>
        <p:spPr>
          <a:xfrm>
            <a:off x="1" y="0"/>
            <a:ext cx="12188825"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sp>
        <p:nvSpPr>
          <p:cNvPr id="8" name="Rectangle 7"/>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6" name="Rectangle 5"/>
          <p:cNvSpPr/>
          <p:nvPr/>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116" y="3092521"/>
            <a:ext cx="2880367" cy="1130160"/>
          </a:xfrm>
          <a:prstGeom prst="rect">
            <a:avLst/>
          </a:prstGeom>
        </p:spPr>
      </p:pic>
      <p:sp>
        <p:nvSpPr>
          <p:cNvPr id="9" name="Rectangle 8"/>
          <p:cNvSpPr/>
          <p:nvPr userDrawn="1"/>
        </p:nvSpPr>
        <p:spPr>
          <a:xfrm>
            <a:off x="1" y="0"/>
            <a:ext cx="12188825" cy="731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12991" y="6566574"/>
            <a:ext cx="1689173" cy="368806"/>
          </a:xfrm>
          <a:prstGeom prst="rect">
            <a:avLst/>
          </a:prstGeom>
          <a:noFill/>
          <a:ln>
            <a:noFill/>
          </a:ln>
        </p:spPr>
      </p:pic>
    </p:spTree>
    <p:extLst>
      <p:ext uri="{BB962C8B-B14F-4D97-AF65-F5344CB8AC3E}">
        <p14:creationId xmlns:p14="http://schemas.microsoft.com/office/powerpoint/2010/main" val="23527834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43840"/>
            <a:ext cx="11149013" cy="71081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3" y="1544319"/>
            <a:ext cx="11149013" cy="21051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0879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72791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5135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277112"/>
            <a:ext cx="8961913" cy="1045072"/>
          </a:xfrm>
        </p:spPr>
        <p:txBody>
          <a:bodyPr lIns="146304" tIns="91440" rIns="146304" bIns="91440"/>
          <a:lstStyle>
            <a:lvl1pPr>
              <a:lnSpc>
                <a:spcPts val="6174"/>
              </a:lnSpc>
              <a:defRPr sz="4704" baseline="0">
                <a:solidFill>
                  <a:srgbClr val="505050"/>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69169" y="2223120"/>
            <a:ext cx="8961914" cy="2765383"/>
          </a:xfrm>
        </p:spPr>
        <p:txBody>
          <a:bodyPr/>
          <a:lstStyle>
            <a:lvl1pPr marL="228697" indent="-228697">
              <a:spcBef>
                <a:spcPts val="1176"/>
              </a:spcBef>
              <a:defRPr sz="2548">
                <a:latin typeface="+mn-lt"/>
              </a:defRPr>
            </a:lvl1pPr>
            <a:lvl2pPr marL="676756" indent="-228697">
              <a:spcBef>
                <a:spcPts val="1176"/>
              </a:spcBef>
              <a:buSzPct val="100000"/>
              <a:buFont typeface="Segoe UI" pitchFamily="34" charset="0"/>
              <a:buChar char="‐"/>
              <a:defRPr/>
            </a:lvl2pPr>
            <a:lvl3pPr marL="1124814" indent="-228697">
              <a:spcBef>
                <a:spcPts val="1176"/>
              </a:spcBef>
              <a:buFont typeface="Wingdings" pitchFamily="2" charset="2"/>
              <a:buChar char="§"/>
              <a:defRPr/>
            </a:lvl3pPr>
            <a:lvl4pPr marL="1568205" indent="-336044">
              <a:spcBef>
                <a:spcPts val="1176"/>
              </a:spcBef>
              <a:buFont typeface="+mj-lt"/>
              <a:buAutoNum type="arabicPeriod"/>
              <a:defRPr/>
            </a:lvl4pPr>
            <a:lvl5pPr marL="1907361" indent="-336044">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5326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3" y="1544319"/>
            <a:ext cx="11149013" cy="210513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9124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268454"/>
            <a:ext cx="5377147" cy="2022093"/>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268454"/>
            <a:ext cx="5377147" cy="2022093"/>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594017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7"/>
            <a:ext cx="11650488" cy="188667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89400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223118"/>
            <a:ext cx="8056130" cy="1737638"/>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38197868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8" name="Rectangle 7"/>
          <p:cNvSpPr/>
          <p:nvPr userDrawn="1"/>
        </p:nvSpPr>
        <p:spPr>
          <a:xfrm>
            <a:off x="150813" y="685800"/>
            <a:ext cx="1518330" cy="150876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33234910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5" y="1544321"/>
            <a:ext cx="10242549" cy="1625063"/>
          </a:xfrm>
        </p:spPr>
        <p:txBody>
          <a:bodyPr>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969964" y="3362960"/>
            <a:ext cx="10242550" cy="472745"/>
          </a:xfrm>
        </p:spPr>
        <p:txBody>
          <a:bodyPr>
            <a:sp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0643045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99102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268453"/>
            <a:ext cx="5377147" cy="2344616"/>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268453"/>
            <a:ext cx="5377147" cy="2344616"/>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7096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268455"/>
            <a:ext cx="11652805" cy="1817796"/>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5782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3357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77112"/>
            <a:ext cx="8961912" cy="1912644"/>
          </a:xfrm>
        </p:spPr>
        <p:txBody>
          <a:bodyPr lIns="146304" tIns="91440" rIns="146304" bIns="91440"/>
          <a:lstStyle>
            <a:lvl1pPr>
              <a:lnSpc>
                <a:spcPts val="6174"/>
              </a:lnSpc>
              <a:defRPr sz="5685" baseline="0">
                <a:solidFill>
                  <a:schemeClr val="accent2"/>
                </a:solidFill>
              </a:defRPr>
            </a:lvl1pPr>
          </a:lstStyle>
          <a:p>
            <a:r>
              <a:rPr lang="en-US"/>
              <a:t>Lorem ipsum dolor sit</a:t>
            </a:r>
            <a:br>
              <a:rPr lang="en-US"/>
            </a:br>
            <a:r>
              <a:rPr lang="en-US"/>
              <a:t>amet, consectetuer adipi.</a:t>
            </a:r>
          </a:p>
        </p:txBody>
      </p:sp>
      <p:sp>
        <p:nvSpPr>
          <p:cNvPr id="4" name="Slide Number Placeholder 3"/>
          <p:cNvSpPr>
            <a:spLocks noGrp="1"/>
          </p:cNvSpPr>
          <p:nvPr>
            <p:ph type="sldNum" sz="quarter" idx="11"/>
          </p:nvPr>
        </p:nvSpPr>
        <p:spPr>
          <a:xfrm>
            <a:off x="11364211" y="6866392"/>
            <a:ext cx="555451" cy="143449"/>
          </a:xfrm>
          <a:prstGeom prst="rect">
            <a:avLst/>
          </a:prstGeom>
        </p:spPr>
        <p:txBody>
          <a:bodyPr/>
          <a:lstStyle/>
          <a:p>
            <a:fld id="{27258FFF-F925-446B-8502-81C933981705}" type="slidenum">
              <a:rPr lang="en-US" smtClean="0"/>
              <a:pPr/>
              <a:t>‹#›</a:t>
            </a:fld>
            <a:endParaRPr lang="en-US" dirty="0"/>
          </a:p>
        </p:txBody>
      </p:sp>
      <p:sp>
        <p:nvSpPr>
          <p:cNvPr id="7" name="Text Placeholder 6"/>
          <p:cNvSpPr>
            <a:spLocks noGrp="1"/>
          </p:cNvSpPr>
          <p:nvPr>
            <p:ph type="body" sz="quarter" idx="12" hasCustomPrompt="1"/>
          </p:nvPr>
        </p:nvSpPr>
        <p:spPr>
          <a:xfrm>
            <a:off x="269169" y="2988182"/>
            <a:ext cx="7517317" cy="2845223"/>
          </a:xfrm>
        </p:spPr>
        <p:txBody>
          <a:bodyPr/>
          <a:lstStyle>
            <a:lvl1pPr marL="0" indent="0">
              <a:lnSpc>
                <a:spcPts val="2548"/>
              </a:lnSpc>
              <a:spcBef>
                <a:spcPts val="2940"/>
              </a:spcBef>
              <a:buNone/>
              <a:defRPr sz="2352" baseline="0">
                <a:latin typeface="+mn-lt"/>
              </a:defRPr>
            </a:lvl1pPr>
            <a:lvl2pPr marL="0" indent="0">
              <a:lnSpc>
                <a:spcPts val="1765"/>
              </a:lnSpc>
              <a:spcBef>
                <a:spcPts val="1175"/>
              </a:spcBef>
              <a:buNone/>
              <a:defRPr sz="1569"/>
            </a:lvl2pPr>
            <a:lvl3pPr marL="0" indent="0">
              <a:lnSpc>
                <a:spcPts val="1765"/>
              </a:lnSpc>
              <a:spcBef>
                <a:spcPts val="1175"/>
              </a:spcBef>
              <a:buNone/>
              <a:defRPr sz="1569"/>
            </a:lvl3pPr>
            <a:lvl4pPr marL="0" indent="0">
              <a:lnSpc>
                <a:spcPts val="1765"/>
              </a:lnSpc>
              <a:spcBef>
                <a:spcPts val="1175"/>
              </a:spcBef>
              <a:buNone/>
              <a:defRPr sz="1569"/>
            </a:lvl4pPr>
            <a:lvl5pPr marL="0" indent="0">
              <a:lnSpc>
                <a:spcPts val="1765"/>
              </a:lnSpc>
              <a:spcBef>
                <a:spcPts val="1175"/>
              </a:spcBef>
              <a:buNone/>
              <a:defRPr sz="156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852409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277112"/>
            <a:ext cx="8961912" cy="1045072"/>
          </a:xfrm>
        </p:spPr>
        <p:txBody>
          <a:bodyPr lIns="146304" tIns="91440" rIns="146304" bIns="91440"/>
          <a:lstStyle>
            <a:lvl1pPr>
              <a:lnSpc>
                <a:spcPts val="6174"/>
              </a:lnSpc>
              <a:defRPr sz="5685" baseline="0">
                <a:solidFill>
                  <a:schemeClr val="accent2"/>
                </a:solidFill>
              </a:defRPr>
            </a:lvl1pPr>
          </a:lstStyle>
          <a:p>
            <a:r>
              <a:rPr lang="en-US"/>
              <a:t>Lorem ipsum dolor sit.</a:t>
            </a:r>
          </a:p>
        </p:txBody>
      </p:sp>
      <p:sp>
        <p:nvSpPr>
          <p:cNvPr id="4" name="Slide Number Placeholder 3"/>
          <p:cNvSpPr>
            <a:spLocks noGrp="1"/>
          </p:cNvSpPr>
          <p:nvPr>
            <p:ph type="sldNum" sz="quarter" idx="11"/>
          </p:nvPr>
        </p:nvSpPr>
        <p:spPr>
          <a:xfrm>
            <a:off x="11364211" y="6866392"/>
            <a:ext cx="555451" cy="143449"/>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84046677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5103" y="6673297"/>
            <a:ext cx="2742486" cy="389467"/>
          </a:xfrm>
          <a:prstGeom prst="rect">
            <a:avLst/>
          </a:prstGeom>
        </p:spPr>
        <p:txBody>
          <a:bodyPr/>
          <a:lstStyle/>
          <a:p>
            <a:fld id="{0A164282-434E-41D4-9582-783D542A7B68}" type="slidenum">
              <a:rPr lang="en-US" smtClean="0"/>
              <a:t>‹#›</a:t>
            </a:fld>
            <a:endParaRPr lang="en-US" dirty="0"/>
          </a:p>
        </p:txBody>
      </p:sp>
      <p:sp>
        <p:nvSpPr>
          <p:cNvPr id="4" name="Text Placeholder 4"/>
          <p:cNvSpPr>
            <a:spLocks noGrp="1"/>
          </p:cNvSpPr>
          <p:nvPr>
            <p:ph type="body" sz="quarter" idx="10"/>
          </p:nvPr>
        </p:nvSpPr>
        <p:spPr>
          <a:xfrm>
            <a:off x="560652" y="1177388"/>
            <a:ext cx="11652043" cy="540770"/>
          </a:xfrm>
        </p:spPr>
        <p:txBody>
          <a:bodyPr/>
          <a:lstStyle>
            <a:lvl1pPr marL="0" marR="0" indent="0" algn="l" defTabSz="914093" rtl="0" eaLnBrk="1" fontAlgn="auto" latinLnBrk="0" hangingPunct="1">
              <a:lnSpc>
                <a:spcPct val="90000"/>
              </a:lnSpc>
              <a:spcBef>
                <a:spcPct val="20000"/>
              </a:spcBef>
              <a:spcAft>
                <a:spcPts val="0"/>
              </a:spcAft>
              <a:buClrTx/>
              <a:buSzPct val="90000"/>
              <a:buFont typeface="Arial" pitchFamily="34" charset="0"/>
              <a:buNone/>
              <a:tabLst/>
              <a:defRPr lang="en-US" sz="2352" kern="1200" spc="0" baseline="0" dirty="0" smtClean="0">
                <a:gradFill>
                  <a:gsLst>
                    <a:gs pos="1250">
                      <a:schemeClr val="tx1"/>
                    </a:gs>
                    <a:gs pos="100000">
                      <a:schemeClr val="tx1"/>
                    </a:gs>
                  </a:gsLst>
                  <a:lin ang="5400000" scaled="0"/>
                </a:gradFill>
                <a:latin typeface="+mj-lt"/>
                <a:ea typeface="+mn-ea"/>
                <a:cs typeface="+mn-cs"/>
              </a:defRPr>
            </a:lvl1pPr>
            <a:lvl4pPr>
              <a:defRPr lang="en-US" sz="2352"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dirty="0"/>
              <a:t>Click to edit Master text styles</a:t>
            </a:r>
          </a:p>
        </p:txBody>
      </p:sp>
    </p:spTree>
    <p:extLst>
      <p:ext uri="{BB962C8B-B14F-4D97-AF65-F5344CB8AC3E}">
        <p14:creationId xmlns:p14="http://schemas.microsoft.com/office/powerpoint/2010/main" val="5185057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28711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415485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8" name="Rectangle 7"/>
          <p:cNvSpPr/>
          <p:nvPr userDrawn="1"/>
        </p:nvSpPr>
        <p:spPr>
          <a:xfrm>
            <a:off x="150813" y="685800"/>
            <a:ext cx="1518330" cy="150876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371936808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45791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169" y="1268455"/>
            <a:ext cx="11650488" cy="2118017"/>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976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277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6"/>
            <a:ext cx="11650488" cy="188667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034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1073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268455"/>
            <a:ext cx="11650488" cy="211801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50413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761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1"/>
            <a:ext cx="4675442" cy="7315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38"/>
            <a:endParaRPr lang="en-US" sz="2399" dirty="0">
              <a:solidFill>
                <a:prstClr val="white"/>
              </a:solidFill>
            </a:endParaRPr>
          </a:p>
        </p:txBody>
      </p:sp>
      <p:sp>
        <p:nvSpPr>
          <p:cNvPr id="9" name="Title 1"/>
          <p:cNvSpPr>
            <a:spLocks noGrp="1" noChangeAspect="1"/>
          </p:cNvSpPr>
          <p:nvPr>
            <p:ph type="title"/>
          </p:nvPr>
        </p:nvSpPr>
        <p:spPr>
          <a:xfrm>
            <a:off x="269169" y="597700"/>
            <a:ext cx="3659447" cy="6048408"/>
          </a:xfrm>
          <a:prstGeom prst="rect">
            <a:avLst/>
          </a:prstGeom>
        </p:spPr>
        <p:txBody>
          <a:bodyPr lIns="91440" tIns="91440" bIns="91440" anchor="ctr"/>
          <a:lstStyle>
            <a:lvl1pPr algn="l">
              <a:defRPr sz="3999">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40037806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88825" cy="1315091"/>
          </a:xfrm>
        </p:spPr>
        <p:txBody>
          <a:bodyPr lIns="393192" tIns="393192" bIns="91440">
            <a:normAutofit/>
          </a:bodyPr>
          <a:lstStyle>
            <a:lvl1pPr marL="0" indent="0">
              <a:buNone/>
              <a:defRPr sz="4399">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325881"/>
            <a:ext cx="12188825" cy="561385"/>
          </a:xfrm>
        </p:spPr>
        <p:txBody>
          <a:bodyPr lIns="393192" tIns="45720" bIns="91440"/>
          <a:lstStyle>
            <a:lvl1pPr marL="0" indent="0">
              <a:buNone/>
              <a:defRPr sz="2799">
                <a:solidFill>
                  <a:schemeClr val="tx2"/>
                </a:solidFill>
              </a:defRPr>
            </a:lvl1pPr>
            <a:lvl2pPr marL="457063" indent="0">
              <a:buNone/>
              <a:defRPr/>
            </a:lvl2pPr>
          </a:lstStyle>
          <a:p>
            <a:pPr lvl="0"/>
            <a:r>
              <a:rPr lang="en-US" dirty="0"/>
              <a:t>Subtitle</a:t>
            </a:r>
          </a:p>
        </p:txBody>
      </p:sp>
    </p:spTree>
    <p:extLst>
      <p:ext uri="{BB962C8B-B14F-4D97-AF65-F5344CB8AC3E}">
        <p14:creationId xmlns:p14="http://schemas.microsoft.com/office/powerpoint/2010/main" val="181965347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857" y="305473"/>
            <a:ext cx="11650488" cy="989803"/>
          </a:xfrm>
          <a:prstGeom prst="rect">
            <a:avLst/>
          </a:prstGeom>
        </p:spPr>
        <p:txBody>
          <a:bodyPr/>
          <a:lstStyle>
            <a:lvl1pPr algn="l">
              <a:defRPr sz="50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4280286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467"/>
            <a:ext cx="12192000" cy="733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gray">
          <a:xfrm>
            <a:off x="150813" y="2194560"/>
            <a:ext cx="5486400" cy="390144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0"/>
            <a:ext cx="5486400" cy="97536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8" name="Rectangle 7"/>
          <p:cNvSpPr/>
          <p:nvPr userDrawn="1"/>
        </p:nvSpPr>
        <p:spPr>
          <a:xfrm>
            <a:off x="150813" y="685800"/>
            <a:ext cx="1518330" cy="150876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a:r>
              <a:rPr lang="en-US" sz="1800" dirty="0">
                <a:solidFill>
                  <a:schemeClr val="bg1"/>
                </a:solidFill>
                <a:latin typeface="+mj-lt"/>
              </a:rPr>
              <a:t>Microsoft Technology </a:t>
            </a:r>
            <a:br>
              <a:rPr lang="en-US" sz="1800" dirty="0">
                <a:solidFill>
                  <a:schemeClr val="bg1"/>
                </a:solidFill>
                <a:latin typeface="+mj-lt"/>
              </a:rPr>
            </a:br>
            <a:r>
              <a:rPr lang="en-US" sz="1800" dirty="0">
                <a:solidFill>
                  <a:schemeClr val="bg1"/>
                </a:solidFill>
                <a:latin typeface="+mj-lt"/>
              </a:rPr>
              <a:t>Centers</a:t>
            </a:r>
          </a:p>
          <a:p>
            <a:pPr marL="0" algn="l" defTabSz="1088105" rtl="0" eaLnBrk="1" latinLnBrk="0" hangingPunct="1">
              <a:spcBef>
                <a:spcPts val="300"/>
              </a:spcBef>
            </a:pPr>
            <a:r>
              <a:rPr lang="en-US" sz="1200" kern="1200" dirty="0">
                <a:solidFill>
                  <a:schemeClr val="bg1"/>
                </a:solidFill>
                <a:latin typeface="+mj-lt"/>
                <a:ea typeface="+mn-ea"/>
                <a:cs typeface="+mn-cs"/>
              </a:rPr>
              <a:t>Experience the Microsoft Cloud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4174" y="6672314"/>
            <a:ext cx="1530157" cy="334087"/>
          </a:xfrm>
          <a:prstGeom prst="rect">
            <a:avLst/>
          </a:prstGeom>
          <a:noFill/>
          <a:ln>
            <a:noFill/>
          </a:ln>
        </p:spPr>
      </p:pic>
    </p:spTree>
    <p:extLst>
      <p:ext uri="{BB962C8B-B14F-4D97-AF65-F5344CB8AC3E}">
        <p14:creationId xmlns:p14="http://schemas.microsoft.com/office/powerpoint/2010/main" val="286678096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857" y="305473"/>
            <a:ext cx="11650488" cy="989803"/>
          </a:xfrm>
          <a:prstGeom prst="rect">
            <a:avLst/>
          </a:prstGeom>
        </p:spPr>
        <p:txBody>
          <a:bodyPr/>
          <a:lstStyle>
            <a:lvl1pPr algn="l">
              <a:defRPr sz="5094">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620991773"/>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857" y="305473"/>
            <a:ext cx="11650488" cy="989803"/>
          </a:xfrm>
          <a:prstGeom prst="rect">
            <a:avLst/>
          </a:prstGeom>
        </p:spPr>
        <p:txBody>
          <a:bodyPr/>
          <a:lstStyle>
            <a:lvl1pPr algn="l">
              <a:defRPr sz="5094">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451867380"/>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918352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31113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16820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684007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713595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98556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175" y="1192082"/>
            <a:ext cx="10813420" cy="601022"/>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7486819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6642093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836612" y="584040"/>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13" y="1706880"/>
            <a:ext cx="11887200" cy="4882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252310401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82190853"/>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067" fontAlgn="base">
              <a:spcBef>
                <a:spcPct val="0"/>
              </a:spcBef>
              <a:spcAft>
                <a:spcPct val="0"/>
              </a:spcAft>
            </a:pPr>
            <a:fld id="{83758903-653A-7442-ACA2-36E6579F0BEB}" type="slidenum">
              <a:rPr lang="en-US" smtClean="0">
                <a:ea typeface="ＭＳ Ｐゴシック" charset="0"/>
              </a:rPr>
              <a:pPr defTabSz="913067"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169" y="1381355"/>
            <a:ext cx="11650488" cy="52879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51984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9" y="2106646"/>
            <a:ext cx="8869147" cy="2546773"/>
          </a:xfrm>
        </p:spPr>
        <p:txBody>
          <a:bodyPr anchor="ctr">
            <a:noAutofit/>
          </a:bodyPr>
          <a:lstStyle>
            <a:lvl1pPr algn="l">
              <a:defRPr sz="9595"/>
            </a:lvl1pPr>
          </a:lstStyle>
          <a:p>
            <a:r>
              <a:rPr lang="en-US" dirty="0"/>
              <a:t>Title of the talk goes here</a:t>
            </a:r>
          </a:p>
        </p:txBody>
      </p:sp>
      <p:sp>
        <p:nvSpPr>
          <p:cNvPr id="3" name="Subtitle 2"/>
          <p:cNvSpPr>
            <a:spLocks noGrp="1"/>
          </p:cNvSpPr>
          <p:nvPr>
            <p:ph type="subTitle" idx="1" hasCustomPrompt="1"/>
          </p:nvPr>
        </p:nvSpPr>
        <p:spPr>
          <a:xfrm>
            <a:off x="606019" y="5456745"/>
            <a:ext cx="8869147" cy="1383956"/>
          </a:xfrm>
        </p:spPr>
        <p:txBody>
          <a:bodyPr>
            <a:noAutofit/>
          </a:bodyPr>
          <a:lstStyle>
            <a:lvl1pPr marL="0" indent="0" algn="l">
              <a:buNone/>
              <a:defRPr sz="1999">
                <a:solidFill>
                  <a:srgbClr val="00B0F0"/>
                </a:solidFill>
              </a:defRPr>
            </a:lvl1pPr>
            <a:lvl2pPr marL="456975" indent="0" algn="ctr">
              <a:buNone/>
              <a:defRPr sz="1999"/>
            </a:lvl2pPr>
            <a:lvl3pPr marL="913951" indent="0" algn="ctr">
              <a:buNone/>
              <a:defRPr sz="1799"/>
            </a:lvl3pPr>
            <a:lvl4pPr marL="1370926" indent="0" algn="ctr">
              <a:buNone/>
              <a:defRPr sz="1600"/>
            </a:lvl4pPr>
            <a:lvl5pPr marL="1827900" indent="0" algn="ctr">
              <a:buNone/>
              <a:defRPr sz="1600"/>
            </a:lvl5pPr>
            <a:lvl6pPr marL="2284875" indent="0" algn="ctr">
              <a:buNone/>
              <a:defRPr sz="1600"/>
            </a:lvl6pPr>
            <a:lvl7pPr marL="2741851" indent="0" algn="ctr">
              <a:buNone/>
              <a:defRPr sz="1600"/>
            </a:lvl7pPr>
            <a:lvl8pPr marL="3198825" indent="0" algn="ctr">
              <a:buNone/>
              <a:defRPr sz="1600"/>
            </a:lvl8pPr>
            <a:lvl9pPr marL="3655800"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216090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652" y="2252379"/>
            <a:ext cx="11076937" cy="4246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
        <p:nvSpPr>
          <p:cNvPr id="5" name="Text Placeholder 4"/>
          <p:cNvSpPr>
            <a:spLocks noGrp="1"/>
          </p:cNvSpPr>
          <p:nvPr>
            <p:ph type="body" sz="quarter" idx="13" hasCustomPrompt="1"/>
          </p:nvPr>
        </p:nvSpPr>
        <p:spPr>
          <a:xfrm>
            <a:off x="560242" y="1636369"/>
            <a:ext cx="11077864" cy="466767"/>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0784153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44263"/>
            <a:ext cx="11076937" cy="983584"/>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Tree>
    <p:extLst>
      <p:ext uri="{BB962C8B-B14F-4D97-AF65-F5344CB8AC3E}">
        <p14:creationId xmlns:p14="http://schemas.microsoft.com/office/powerpoint/2010/main" val="36873265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7315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870056"/>
            <a:ext cx="8637119" cy="71170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4" y="3165964"/>
            <a:ext cx="3223021" cy="736741"/>
          </a:xfrm>
          <a:prstGeom prst="rect">
            <a:avLst/>
          </a:prstGeom>
        </p:spPr>
      </p:pic>
    </p:spTree>
    <p:extLst>
      <p:ext uri="{BB962C8B-B14F-4D97-AF65-F5344CB8AC3E}">
        <p14:creationId xmlns:p14="http://schemas.microsoft.com/office/powerpoint/2010/main" val="119373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268455"/>
            <a:ext cx="11652805" cy="2153424"/>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27999" y="7009999"/>
            <a:ext cx="3532827"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81"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00B0F0">
                        <a:alpha val="50000"/>
                      </a:srgbClr>
                    </a:gs>
                    <a:gs pos="86000">
                      <a:srgbClr val="00B0F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191178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96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1443512"/>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9" y="2106646"/>
            <a:ext cx="8869147" cy="2546773"/>
          </a:xfrm>
        </p:spPr>
        <p:txBody>
          <a:bodyPr anchor="ctr">
            <a:noAutofit/>
          </a:bodyPr>
          <a:lstStyle>
            <a:lvl1pPr algn="l">
              <a:defRPr sz="9595"/>
            </a:lvl1pPr>
          </a:lstStyle>
          <a:p>
            <a:r>
              <a:rPr lang="en-US" dirty="0"/>
              <a:t>Title of the talk goes here</a:t>
            </a:r>
          </a:p>
        </p:txBody>
      </p:sp>
      <p:sp>
        <p:nvSpPr>
          <p:cNvPr id="3" name="Subtitle 2"/>
          <p:cNvSpPr>
            <a:spLocks noGrp="1"/>
          </p:cNvSpPr>
          <p:nvPr>
            <p:ph type="subTitle" idx="1" hasCustomPrompt="1"/>
          </p:nvPr>
        </p:nvSpPr>
        <p:spPr>
          <a:xfrm>
            <a:off x="606019" y="5456745"/>
            <a:ext cx="8869147" cy="1383956"/>
          </a:xfrm>
        </p:spPr>
        <p:txBody>
          <a:bodyPr>
            <a:noAutofit/>
          </a:bodyPr>
          <a:lstStyle>
            <a:lvl1pPr marL="0" indent="0" algn="l">
              <a:buNone/>
              <a:defRPr sz="1999">
                <a:solidFill>
                  <a:srgbClr val="00B0F0"/>
                </a:solidFill>
              </a:defRPr>
            </a:lvl1pPr>
            <a:lvl2pPr marL="456975" indent="0" algn="ctr">
              <a:buNone/>
              <a:defRPr sz="1999"/>
            </a:lvl2pPr>
            <a:lvl3pPr marL="913951" indent="0" algn="ctr">
              <a:buNone/>
              <a:defRPr sz="1799"/>
            </a:lvl3pPr>
            <a:lvl4pPr marL="1370926" indent="0" algn="ctr">
              <a:buNone/>
              <a:defRPr sz="1600"/>
            </a:lvl4pPr>
            <a:lvl5pPr marL="1827900" indent="0" algn="ctr">
              <a:buNone/>
              <a:defRPr sz="1600"/>
            </a:lvl5pPr>
            <a:lvl6pPr marL="2284875" indent="0" algn="ctr">
              <a:buNone/>
              <a:defRPr sz="1600"/>
            </a:lvl6pPr>
            <a:lvl7pPr marL="2741851" indent="0" algn="ctr">
              <a:buNone/>
              <a:defRPr sz="1600"/>
            </a:lvl7pPr>
            <a:lvl8pPr marL="3198825" indent="0" algn="ctr">
              <a:buNone/>
              <a:defRPr sz="1600"/>
            </a:lvl8pPr>
            <a:lvl9pPr marL="3655800"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204130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27024" y="6910493"/>
            <a:ext cx="761800" cy="404707"/>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836612" y="585967"/>
            <a:ext cx="11352214" cy="397934"/>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40003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Tree>
    <p:extLst>
      <p:ext uri="{BB962C8B-B14F-4D97-AF65-F5344CB8AC3E}">
        <p14:creationId xmlns:p14="http://schemas.microsoft.com/office/powerpoint/2010/main" val="11126280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652" y="2252379"/>
            <a:ext cx="11076937" cy="4246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
        <p:nvSpPr>
          <p:cNvPr id="5" name="Text Placeholder 4"/>
          <p:cNvSpPr>
            <a:spLocks noGrp="1"/>
          </p:cNvSpPr>
          <p:nvPr>
            <p:ph type="body" sz="quarter" idx="13" hasCustomPrompt="1"/>
          </p:nvPr>
        </p:nvSpPr>
        <p:spPr>
          <a:xfrm>
            <a:off x="560242" y="1636369"/>
            <a:ext cx="11077864" cy="466767"/>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1185895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44263"/>
            <a:ext cx="11076937" cy="983584"/>
          </a:xfrm>
        </p:spPr>
        <p:txBody>
          <a:bodyPr>
            <a:normAutofit/>
          </a:bodyPr>
          <a:lstStyle>
            <a:lvl1pPr>
              <a:defRPr sz="4399"/>
            </a:lvl1pPr>
          </a:lstStyle>
          <a:p>
            <a:r>
              <a:rPr lang="en-US"/>
              <a:t>Click to edit Master title style</a:t>
            </a:r>
          </a:p>
        </p:txBody>
      </p:sp>
      <p:sp>
        <p:nvSpPr>
          <p:cNvPr id="5" name="Slide Number Placeholder 4"/>
          <p:cNvSpPr>
            <a:spLocks noGrp="1"/>
          </p:cNvSpPr>
          <p:nvPr>
            <p:ph type="sldNum" sz="quarter" idx="12"/>
          </p:nvPr>
        </p:nvSpPr>
        <p:spPr>
          <a:xfrm>
            <a:off x="8895104" y="6673297"/>
            <a:ext cx="2742486" cy="389467"/>
          </a:xfrm>
          <a:prstGeom prst="rect">
            <a:avLst/>
          </a:prstGeom>
        </p:spPr>
        <p:txBody>
          <a:bodyPr/>
          <a:lstStyle/>
          <a:p>
            <a:pPr defTabSz="914093">
              <a:defRPr/>
            </a:pPr>
            <a:fld id="{0A164282-434E-41D4-9582-783D542A7B68}" type="slidenum">
              <a:rPr lang="en-US" smtClean="0"/>
              <a:pPr defTabSz="914093">
                <a:defRPr/>
              </a:pPr>
              <a:t>‹#›</a:t>
            </a:fld>
            <a:endParaRPr lang="en-US"/>
          </a:p>
        </p:txBody>
      </p:sp>
    </p:spTree>
    <p:extLst>
      <p:ext uri="{BB962C8B-B14F-4D97-AF65-F5344CB8AC3E}">
        <p14:creationId xmlns:p14="http://schemas.microsoft.com/office/powerpoint/2010/main" val="13660008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7315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870056"/>
            <a:ext cx="8637119" cy="71170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4" y="3165964"/>
            <a:ext cx="3223021" cy="736741"/>
          </a:xfrm>
          <a:prstGeom prst="rect">
            <a:avLst/>
          </a:prstGeom>
        </p:spPr>
      </p:pic>
    </p:spTree>
    <p:extLst>
      <p:ext uri="{BB962C8B-B14F-4D97-AF65-F5344CB8AC3E}">
        <p14:creationId xmlns:p14="http://schemas.microsoft.com/office/powerpoint/2010/main" val="1782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268455"/>
            <a:ext cx="11652805" cy="2153424"/>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27999" y="7009999"/>
            <a:ext cx="3532827"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81"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00B0F0">
                        <a:alpha val="50000"/>
                      </a:srgbClr>
                    </a:gs>
                    <a:gs pos="86000">
                      <a:srgbClr val="00B0F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70629902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7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858" y="305473"/>
            <a:ext cx="11650488" cy="989803"/>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594778627"/>
      </p:ext>
    </p:extLst>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13" name="Picture Placeholder 9"/>
          <p:cNvPicPr>
            <a:picLocks noChangeAspect="1"/>
          </p:cNvPicPr>
          <p:nvPr/>
        </p:nvPicPr>
        <p:blipFill rotWithShape="1">
          <a:blip r:embed="rId2">
            <a:extLst>
              <a:ext uri="{28A0092B-C50C-407E-A947-70E740481C1C}">
                <a14:useLocalDpi xmlns:a14="http://schemas.microsoft.com/office/drawing/2010/main" val="0"/>
              </a:ext>
            </a:extLst>
          </a:blip>
          <a:srcRect r="17632" b="7184"/>
          <a:stretch/>
        </p:blipFill>
        <p:spPr>
          <a:xfrm>
            <a:off x="4" y="4"/>
            <a:ext cx="12188825" cy="7315200"/>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9798951" y="502967"/>
            <a:ext cx="2031717" cy="348288"/>
          </a:xfrm>
          <a:prstGeom prst="rect">
            <a:avLst/>
          </a:prstGeom>
        </p:spPr>
      </p:pic>
      <p:sp>
        <p:nvSpPr>
          <p:cNvPr id="2" name="Rectangle 1"/>
          <p:cNvSpPr/>
          <p:nvPr/>
        </p:nvSpPr>
        <p:spPr bwMode="gray">
          <a:xfrm>
            <a:off x="356850" y="308813"/>
            <a:ext cx="2390046" cy="191264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78" tIns="44789" rIns="89578" bIns="44789" numCol="1" rtlCol="0" anchor="ctr" anchorCtr="0" compatLnSpc="1">
            <a:prstTxWarp prst="textNoShape">
              <a:avLst/>
            </a:prstTxWarp>
          </a:bodyPr>
          <a:lstStyle/>
          <a:p>
            <a:pPr algn="ctr" defTabSz="685202" fontAlgn="base">
              <a:spcBef>
                <a:spcPct val="0"/>
              </a:spcBef>
              <a:spcAft>
                <a:spcPct val="0"/>
              </a:spcAft>
            </a:pPr>
            <a:endParaRPr lang="en-US" sz="1470">
              <a:gradFill>
                <a:gsLst>
                  <a:gs pos="0">
                    <a:srgbClr val="FFFFFF"/>
                  </a:gs>
                  <a:gs pos="100000">
                    <a:srgbClr val="FFFFFF"/>
                  </a:gs>
                </a:gsLst>
                <a:lin ang="5400000" scaled="0"/>
              </a:gradFill>
            </a:endParaRPr>
          </a:p>
        </p:txBody>
      </p:sp>
      <p:sp>
        <p:nvSpPr>
          <p:cNvPr id="20" name="Rectangle 19"/>
          <p:cNvSpPr/>
          <p:nvPr/>
        </p:nvSpPr>
        <p:spPr bwMode="gray">
          <a:xfrm>
            <a:off x="356855" y="2223117"/>
            <a:ext cx="7170141" cy="3825289"/>
          </a:xfrm>
          <a:prstGeom prst="rect">
            <a:avLst/>
          </a:prstGeom>
          <a:solidFill>
            <a:srgbClr val="00B0F0">
              <a:alpha val="8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2" tIns="143329" rIns="179162" bIns="143329" numCol="1" spcCol="0" rtlCol="0" fromWordArt="0" anchor="t" anchorCtr="0" forceAA="0" compatLnSpc="1">
            <a:prstTxWarp prst="textNoShape">
              <a:avLst/>
            </a:prstTxWarp>
            <a:noAutofit/>
          </a:bodyPr>
          <a:lstStyle/>
          <a:p>
            <a:pPr algn="ctr" defTabSz="913418"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9" y="2223118"/>
            <a:ext cx="7170141" cy="1912644"/>
          </a:xfrm>
          <a:noFill/>
        </p:spPr>
        <p:txBody>
          <a:bodyPr lIns="146241" tIns="91401" rIns="146241" bIns="91401" anchor="t" anchorCtr="0"/>
          <a:lstStyle>
            <a:lvl1pPr>
              <a:defRPr sz="51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358369" y="4139093"/>
            <a:ext cx="7170141" cy="1909324"/>
          </a:xfrm>
        </p:spPr>
        <p:txBody>
          <a:bodyPr tIns="109680" bIns="109680">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a:t>Speaker Name</a:t>
            </a:r>
          </a:p>
        </p:txBody>
      </p:sp>
      <p:pic>
        <p:nvPicPr>
          <p:cNvPr id="17" name="Picture 16" descr="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51" y="390175"/>
            <a:ext cx="716011" cy="874969"/>
          </a:xfrm>
          <a:prstGeom prst="rect">
            <a:avLst/>
          </a:prstGeom>
        </p:spPr>
      </p:pic>
    </p:spTree>
    <p:extLst>
      <p:ext uri="{BB962C8B-B14F-4D97-AF65-F5344CB8AC3E}">
        <p14:creationId xmlns:p14="http://schemas.microsoft.com/office/powerpoint/2010/main" val="61426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3506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76628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92792721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7" y="2223127"/>
            <a:ext cx="11472227" cy="1915965"/>
          </a:xfrm>
          <a:noFill/>
        </p:spPr>
        <p:txBody>
          <a:bodyPr tIns="91401" bIns="91401" anchor="t" anchorCtr="0"/>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974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367" y="1268459"/>
            <a:ext cx="11472227" cy="1900954"/>
          </a:xfrm>
        </p:spPr>
        <p:txBody>
          <a:bodyPr/>
          <a:lstStyle>
            <a:lvl1pPr marL="0" indent="0">
              <a:buNone/>
              <a:defRPr>
                <a:gradFill>
                  <a:gsLst>
                    <a:gs pos="1250">
                      <a:schemeClr val="tx2"/>
                    </a:gs>
                    <a:gs pos="99000">
                      <a:schemeClr val="tx2"/>
                    </a:gs>
                  </a:gsLst>
                  <a:lin ang="5400000" scaled="0"/>
                </a:gradFill>
              </a:defRPr>
            </a:lvl1pPr>
            <a:lvl2pPr marL="0" indent="0">
              <a:buFontTx/>
              <a:buNone/>
              <a:defRPr sz="1862"/>
            </a:lvl2pPr>
            <a:lvl3pPr marL="223929" indent="0">
              <a:buNone/>
              <a:defRPr/>
            </a:lvl3pPr>
            <a:lvl4pPr marL="447858" indent="0">
              <a:buNone/>
              <a:defRPr/>
            </a:lvl4pPr>
            <a:lvl5pPr marL="6717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23567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367" y="1268459"/>
            <a:ext cx="11472227" cy="1900954"/>
          </a:xfrm>
        </p:spPr>
        <p:txBody>
          <a:bodyPr/>
          <a:lstStyle>
            <a:lvl1pPr marL="0" indent="0">
              <a:buNone/>
              <a:defRPr>
                <a:gradFill>
                  <a:gsLst>
                    <a:gs pos="1250">
                      <a:schemeClr val="tx1"/>
                    </a:gs>
                    <a:gs pos="99000">
                      <a:schemeClr val="tx1"/>
                    </a:gs>
                  </a:gsLst>
                  <a:lin ang="5400000" scaled="0"/>
                </a:gradFill>
              </a:defRPr>
            </a:lvl1pPr>
            <a:lvl2pPr marL="0" indent="0">
              <a:buFontTx/>
              <a:buNone/>
              <a:defRPr sz="1862"/>
            </a:lvl2pPr>
            <a:lvl3pPr marL="223929" indent="0">
              <a:buNone/>
              <a:defRPr/>
            </a:lvl3pPr>
            <a:lvl4pPr marL="447858" indent="0">
              <a:buNone/>
              <a:defRPr/>
            </a:lvl4pPr>
            <a:lvl5pPr marL="6717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5910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7" y="1277509"/>
            <a:ext cx="11472227" cy="198392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70176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7" y="1277509"/>
            <a:ext cx="11472227" cy="198392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81760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308" y="1268456"/>
            <a:ext cx="5497108" cy="184664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9" y="1268456"/>
            <a:ext cx="5497108" cy="184664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962364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767" y="1287579"/>
            <a:ext cx="5497108" cy="18466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8" y="1266822"/>
            <a:ext cx="5497108" cy="1846645"/>
          </a:xfrm>
        </p:spPr>
        <p:txBody>
          <a:bodyPr wrap="square">
            <a:spAutoFit/>
          </a:bodyPr>
          <a:lstStyle>
            <a:lvl1pPr marL="0" indent="0">
              <a:spcBef>
                <a:spcPts val="1200"/>
              </a:spcBef>
              <a:buClr>
                <a:schemeClr val="tx1"/>
              </a:buClr>
              <a:buFont typeface="Wingdings" pitchFamily="2" charset="2"/>
              <a:buNone/>
              <a:defRPr sz="3136"/>
            </a:lvl1pPr>
            <a:lvl2pPr marL="0" indent="0">
              <a:buNone/>
              <a:defRPr sz="1862"/>
            </a:lvl2pPr>
            <a:lvl3pPr marL="227040" indent="0">
              <a:buNone/>
              <a:tabLst/>
              <a:defRPr sz="1862"/>
            </a:lvl3pPr>
            <a:lvl4pPr marL="450968" indent="0">
              <a:buNone/>
              <a:defRPr/>
            </a:lvl4pPr>
            <a:lvl5pPr marL="67178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7359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367" y="1268458"/>
            <a:ext cx="5497108" cy="1846645"/>
          </a:xfrm>
        </p:spPr>
        <p:txBody>
          <a:bodyPr wrap="square">
            <a:spAutoFit/>
          </a:bodyPr>
          <a:lstStyle>
            <a:lvl1pPr marL="281467" indent="-281467">
              <a:spcBef>
                <a:spcPts val="1200"/>
              </a:spcBef>
              <a:buClr>
                <a:schemeClr val="tx1"/>
              </a:buClr>
              <a:buFont typeface="Arial" pitchFamily="34" charset="0"/>
              <a:buChar char="•"/>
              <a:defRPr sz="3136"/>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1968" y="1268458"/>
            <a:ext cx="5498497" cy="1846645"/>
          </a:xfrm>
        </p:spPr>
        <p:txBody>
          <a:bodyPr wrap="square">
            <a:spAutoFit/>
          </a:bodyPr>
          <a:lstStyle>
            <a:lvl1pPr marL="281467" indent="-281467">
              <a:spcBef>
                <a:spcPts val="1200"/>
              </a:spcBef>
              <a:buClr>
                <a:schemeClr val="tx1"/>
              </a:buClr>
              <a:buFont typeface="Arial" pitchFamily="34" charset="0"/>
              <a:buChar char="•"/>
              <a:defRPr sz="3136"/>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0144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6852" y="1266822"/>
            <a:ext cx="5497108" cy="1846645"/>
          </a:xfrm>
        </p:spPr>
        <p:txBody>
          <a:bodyPr wrap="square">
            <a:spAutoFit/>
          </a:bodyPr>
          <a:lstStyle>
            <a:lvl1pPr marL="281467" indent="-281467">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33418" y="1266823"/>
            <a:ext cx="5497108" cy="1846645"/>
          </a:xfrm>
        </p:spPr>
        <p:txBody>
          <a:bodyPr wrap="square">
            <a:spAutoFit/>
          </a:bodyPr>
          <a:lstStyle>
            <a:lvl1pPr marL="281467" indent="-281467">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312" indent="-228429">
              <a:defRPr sz="1862"/>
            </a:lvl2pPr>
            <a:lvl3pPr marL="685288" indent="-164977">
              <a:tabLst/>
              <a:defRPr sz="1862"/>
            </a:lvl3pPr>
            <a:lvl4pPr marL="862956" indent="-177668">
              <a:defRPr/>
            </a:lvl4pPr>
            <a:lvl5pPr marL="1027934" indent="-16497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16532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41425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14" y="1544320"/>
            <a:ext cx="5714999" cy="495808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4413" y="1555932"/>
            <a:ext cx="5714999" cy="4958080"/>
          </a:xfrm>
        </p:spPr>
        <p:txBody>
          <a:bodyPr>
            <a:normAutofit/>
          </a:bodyPr>
          <a:lstStyle>
            <a:lvl1pPr>
              <a:defRPr sz="2000"/>
            </a:lvl1pPr>
            <a:lvl2pPr>
              <a:defRPr sz="1600"/>
            </a:lvl2pPr>
            <a:lvl3pPr>
              <a:defRPr sz="14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13079-038D-43AB-AFBE-1C093F2AF2BA}" type="slidenum">
              <a:rPr lang="en-US" smtClean="0"/>
              <a:t>‹#›</a:t>
            </a:fld>
            <a:endParaRPr lang="en-US"/>
          </a:p>
        </p:txBody>
      </p:sp>
    </p:spTree>
    <p:extLst>
      <p:ext uri="{BB962C8B-B14F-4D97-AF65-F5344CB8AC3E}">
        <p14:creationId xmlns:p14="http://schemas.microsoft.com/office/powerpoint/2010/main" val="278617816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518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978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5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8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4" y="1268454"/>
            <a:ext cx="12188825"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1" tIns="45691" rIns="45691" bIns="45691" numCol="1" spcCol="0" rtlCol="0" fromWordArt="0" anchor="ctr" anchorCtr="0" forceAA="0" compatLnSpc="1">
            <a:prstTxWarp prst="textNoShape">
              <a:avLst/>
            </a:prstTxWarp>
            <a:noAutofit/>
          </a:bodyPr>
          <a:lstStyle/>
          <a:p>
            <a:pPr algn="ctr" defTabSz="913418" fontAlgn="base">
              <a:spcBef>
                <a:spcPct val="0"/>
              </a:spcBef>
              <a:spcAft>
                <a:spcPct val="0"/>
              </a:spcAft>
            </a:pPr>
            <a:endParaRPr lang="en-US" sz="176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2" y="1277153"/>
            <a:ext cx="11473055" cy="19432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47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659"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5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76547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Sub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631" y="2094679"/>
            <a:ext cx="11655564" cy="1983926"/>
          </a:xfrm>
        </p:spPr>
        <p:txBody>
          <a:bodyPr/>
          <a:lstStyle>
            <a:lvl1pPr>
              <a:defRPr>
                <a:solidFill>
                  <a:srgbClr val="32145A"/>
                </a:solidFill>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66631" y="101377"/>
            <a:ext cx="11655564" cy="975360"/>
          </a:xfrm>
        </p:spPr>
        <p:txBody>
          <a:bodyPr/>
          <a:lstStyle>
            <a:lvl1pPr>
              <a:defRPr>
                <a:solidFill>
                  <a:srgbClr val="32145A"/>
                </a:solidFill>
              </a:defRPr>
            </a:lvl1pPr>
          </a:lstStyle>
          <a:p>
            <a:r>
              <a:rPr lang="en-US" dirty="0"/>
              <a:t>Click to edit title</a:t>
            </a:r>
          </a:p>
        </p:txBody>
      </p:sp>
      <p:sp>
        <p:nvSpPr>
          <p:cNvPr id="5" name="Text Placeholder 4"/>
          <p:cNvSpPr>
            <a:spLocks noGrp="1"/>
          </p:cNvSpPr>
          <p:nvPr>
            <p:ph type="body" sz="quarter" idx="11" hasCustomPrompt="1"/>
          </p:nvPr>
        </p:nvSpPr>
        <p:spPr>
          <a:xfrm>
            <a:off x="266631" y="1209490"/>
            <a:ext cx="11655564" cy="701499"/>
          </a:xfrm>
        </p:spPr>
        <p:txBody>
          <a:bodyPr tIns="91440" anchor="t"/>
          <a:lstStyle>
            <a:lvl1pPr>
              <a:defRPr sz="3732" b="1">
                <a:solidFill>
                  <a:schemeClr val="tx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stStyle>
          <a:p>
            <a:pPr lvl="0"/>
            <a:r>
              <a:rPr lang="en-US" dirty="0"/>
              <a:t>Subtitle</a:t>
            </a:r>
          </a:p>
        </p:txBody>
      </p:sp>
      <p:pic>
        <p:nvPicPr>
          <p:cNvPr id="13" name="Picture 12"/>
          <p:cNvPicPr>
            <a:picLocks noChangeAspect="1"/>
          </p:cNvPicPr>
          <p:nvPr userDrawn="1"/>
        </p:nvPicPr>
        <p:blipFill>
          <a:blip r:embed="rId2"/>
          <a:stretch>
            <a:fillRect/>
          </a:stretch>
        </p:blipFill>
        <p:spPr>
          <a:xfrm>
            <a:off x="10529603" y="6363521"/>
            <a:ext cx="1552035" cy="94675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487" y="6592718"/>
            <a:ext cx="1828324" cy="717559"/>
          </a:xfrm>
          <a:prstGeom prst="rect">
            <a:avLst/>
          </a:prstGeom>
        </p:spPr>
      </p:pic>
    </p:spTree>
    <p:extLst>
      <p:ext uri="{BB962C8B-B14F-4D97-AF65-F5344CB8AC3E}">
        <p14:creationId xmlns:p14="http://schemas.microsoft.com/office/powerpoint/2010/main" val="175466154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9"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l="-26" t="16070" r="25541" b="21185"/>
          <a:stretch/>
        </p:blipFill>
        <p:spPr>
          <a:xfrm>
            <a:off x="-93630" y="-8301"/>
            <a:ext cx="12282456" cy="7343188"/>
          </a:xfrm>
          <a:prstGeom prst="rect">
            <a:avLst/>
          </a:prstGeom>
          <a:noFill/>
          <a:ln>
            <a:noFill/>
          </a:ln>
        </p:spPr>
      </p:pic>
      <p:pic>
        <p:nvPicPr>
          <p:cNvPr id="10" name="Picture 9"/>
          <p:cNvPicPr>
            <a:picLocks noChangeAspect="1"/>
          </p:cNvPicPr>
          <p:nvPr userDrawn="1"/>
        </p:nvPicPr>
        <p:blipFill rotWithShape="1">
          <a:blip r:embed="rId3" cstate="print">
            <a:alphaModFix amt="96000"/>
            <a:extLst>
              <a:ext uri="{28A0092B-C50C-407E-A947-70E740481C1C}">
                <a14:useLocalDpi xmlns:a14="http://schemas.microsoft.com/office/drawing/2010/main" val="0"/>
              </a:ext>
            </a:extLst>
          </a:blip>
          <a:srcRect t="7658" r="14499" b="6533"/>
          <a:stretch/>
        </p:blipFill>
        <p:spPr>
          <a:xfrm>
            <a:off x="-93631" y="-8302"/>
            <a:ext cx="12162653" cy="7331803"/>
          </a:xfrm>
          <a:prstGeom prst="rect">
            <a:avLst/>
          </a:prstGeom>
        </p:spPr>
      </p:pic>
      <p:sp>
        <p:nvSpPr>
          <p:cNvPr id="2" name="Rectangle 1"/>
          <p:cNvSpPr/>
          <p:nvPr userDrawn="1"/>
        </p:nvSpPr>
        <p:spPr bwMode="auto">
          <a:xfrm>
            <a:off x="-93631" y="-8301"/>
            <a:ext cx="8595669" cy="7343188"/>
          </a:xfrm>
          <a:custGeom>
            <a:avLst/>
            <a:gdLst>
              <a:gd name="connsiteX0" fmla="*/ 0 w 6999571"/>
              <a:gd name="connsiteY0" fmla="*/ 0 h 7021286"/>
              <a:gd name="connsiteX1" fmla="*/ 6999571 w 6999571"/>
              <a:gd name="connsiteY1" fmla="*/ 0 h 7021286"/>
              <a:gd name="connsiteX2" fmla="*/ 6999571 w 6999571"/>
              <a:gd name="connsiteY2" fmla="*/ 7021286 h 7021286"/>
              <a:gd name="connsiteX3" fmla="*/ 0 w 6999571"/>
              <a:gd name="connsiteY3" fmla="*/ 7021286 h 7021286"/>
              <a:gd name="connsiteX4" fmla="*/ 0 w 6999571"/>
              <a:gd name="connsiteY4" fmla="*/ 0 h 7021286"/>
              <a:gd name="connsiteX0" fmla="*/ 0 w 8770314"/>
              <a:gd name="connsiteY0" fmla="*/ 0 h 7021286"/>
              <a:gd name="connsiteX1" fmla="*/ 8770314 w 8770314"/>
              <a:gd name="connsiteY1" fmla="*/ 0 h 7021286"/>
              <a:gd name="connsiteX2" fmla="*/ 6999571 w 8770314"/>
              <a:gd name="connsiteY2" fmla="*/ 7021286 h 7021286"/>
              <a:gd name="connsiteX3" fmla="*/ 0 w 8770314"/>
              <a:gd name="connsiteY3" fmla="*/ 7021286 h 7021286"/>
              <a:gd name="connsiteX4" fmla="*/ 0 w 8770314"/>
              <a:gd name="connsiteY4" fmla="*/ 0 h 702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0314" h="7021286">
                <a:moveTo>
                  <a:pt x="0" y="0"/>
                </a:moveTo>
                <a:lnTo>
                  <a:pt x="8770314" y="0"/>
                </a:lnTo>
                <a:lnTo>
                  <a:pt x="6999571" y="7021286"/>
                </a:lnTo>
                <a:lnTo>
                  <a:pt x="0" y="7021286"/>
                </a:lnTo>
                <a:lnTo>
                  <a:pt x="0" y="0"/>
                </a:lnTo>
                <a:close/>
              </a:path>
            </a:pathLst>
          </a:custGeom>
          <a:solidFill>
            <a:srgbClr val="7F7F7F">
              <a:alpha val="1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4" name="Date Placeholder 3"/>
          <p:cNvSpPr>
            <a:spLocks noGrp="1"/>
          </p:cNvSpPr>
          <p:nvPr>
            <p:ph type="dt" sz="half" idx="10"/>
          </p:nvPr>
        </p:nvSpPr>
        <p:spPr>
          <a:xfrm>
            <a:off x="502525" y="5342916"/>
            <a:ext cx="2844059" cy="389467"/>
          </a:xfrm>
          <a:prstGeom prst="rect">
            <a:avLst/>
          </a:prstGeom>
        </p:spPr>
        <p:txBody>
          <a:bodyPr lIns="121917" tIns="60958" rIns="121917" bIns="60958"/>
          <a:lstStyle>
            <a:lvl1pPr>
              <a:defRPr>
                <a:solidFill>
                  <a:schemeClr val="bg1"/>
                </a:solidFill>
              </a:defRPr>
            </a:lvl1pPr>
          </a:lstStyle>
          <a:p>
            <a:pPr defTabSz="913231" fontAlgn="base">
              <a:spcBef>
                <a:spcPct val="0"/>
              </a:spcBef>
              <a:spcAft>
                <a:spcPct val="0"/>
              </a:spcAft>
            </a:pPr>
            <a:fld id="{B9CFEEF2-ADE0-4B48-B5E9-FE1FDBC12385}" type="datetimeFigureOut">
              <a:rPr lang="en-US" sz="2352" smtClean="0">
                <a:solidFill>
                  <a:srgbClr val="FFFFFF"/>
                </a:solidFill>
                <a:ea typeface="ＭＳ Ｐゴシック" charset="0"/>
              </a:rPr>
              <a:pPr defTabSz="913231" fontAlgn="base">
                <a:spcBef>
                  <a:spcPct val="0"/>
                </a:spcBef>
                <a:spcAft>
                  <a:spcPct val="0"/>
                </a:spcAft>
              </a:pPr>
              <a:t>4/26/2017</a:t>
            </a:fld>
            <a:endParaRPr lang="en-US" sz="2352" dirty="0">
              <a:solidFill>
                <a:srgbClr val="FFFFFF"/>
              </a:solidFill>
              <a:ea typeface="ＭＳ Ｐゴシック" charset="0"/>
            </a:endParaRPr>
          </a:p>
        </p:txBody>
      </p:sp>
      <p:sp>
        <p:nvSpPr>
          <p:cNvPr id="7" name="Title 1"/>
          <p:cNvSpPr>
            <a:spLocks noGrp="1"/>
          </p:cNvSpPr>
          <p:nvPr>
            <p:ph type="title" hasCustomPrompt="1"/>
          </p:nvPr>
        </p:nvSpPr>
        <p:spPr bwMode="auto">
          <a:xfrm>
            <a:off x="366175" y="2352495"/>
            <a:ext cx="8532093" cy="260096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3973" y="3825638"/>
            <a:ext cx="7315411" cy="1127817"/>
          </a:xfrm>
          <a:noFill/>
        </p:spPr>
        <p:txBody>
          <a:bodyPr tIns="146300" bIns="146300">
            <a:noAutofit/>
          </a:bodyPr>
          <a:lstStyle>
            <a:lvl1pPr marL="0" indent="0">
              <a:spcBef>
                <a:spcPts val="0"/>
              </a:spcBef>
              <a:buNone/>
              <a:defRPr sz="4299">
                <a:solidFill>
                  <a:srgbClr val="FFFFFF"/>
                </a:solidFill>
              </a:defRPr>
            </a:lvl1pPr>
          </a:lstStyle>
          <a:p>
            <a:pPr lvl="0"/>
            <a:r>
              <a:rPr lang="en-US" dirty="0"/>
              <a:t>Speaker Name</a:t>
            </a:r>
          </a:p>
        </p:txBody>
      </p:sp>
    </p:spTree>
    <p:extLst>
      <p:ext uri="{BB962C8B-B14F-4D97-AF65-F5344CB8AC3E}">
        <p14:creationId xmlns:p14="http://schemas.microsoft.com/office/powerpoint/2010/main" val="100948429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78803" cy="7315200"/>
          </a:xfrm>
          <a:prstGeom prst="rect">
            <a:avLst/>
          </a:prstGeom>
        </p:spPr>
      </p:pic>
      <p:sp>
        <p:nvSpPr>
          <p:cNvPr id="4" name="Date Placeholder 3"/>
          <p:cNvSpPr>
            <a:spLocks noGrp="1"/>
          </p:cNvSpPr>
          <p:nvPr>
            <p:ph type="dt" sz="half" idx="10"/>
          </p:nvPr>
        </p:nvSpPr>
        <p:spPr>
          <a:xfrm>
            <a:off x="502525" y="5342916"/>
            <a:ext cx="2844059" cy="389467"/>
          </a:xfrm>
          <a:prstGeom prst="rect">
            <a:avLst/>
          </a:prstGeom>
        </p:spPr>
        <p:txBody>
          <a:bodyPr lIns="121917" tIns="60958" rIns="121917" bIns="60958"/>
          <a:lstStyle>
            <a:lvl1pPr>
              <a:defRPr>
                <a:solidFill>
                  <a:schemeClr val="bg1"/>
                </a:solidFill>
              </a:defRPr>
            </a:lvl1pPr>
          </a:lstStyle>
          <a:p>
            <a:pPr defTabSz="913231" fontAlgn="base">
              <a:spcBef>
                <a:spcPct val="0"/>
              </a:spcBef>
              <a:spcAft>
                <a:spcPct val="0"/>
              </a:spcAft>
            </a:pPr>
            <a:fld id="{B9CFEEF2-ADE0-4B48-B5E9-FE1FDBC12385}" type="datetimeFigureOut">
              <a:rPr lang="en-US" sz="2352" smtClean="0">
                <a:solidFill>
                  <a:srgbClr val="FFFFFF"/>
                </a:solidFill>
                <a:ea typeface="ＭＳ Ｐゴシック" charset="0"/>
              </a:rPr>
              <a:pPr defTabSz="913231" fontAlgn="base">
                <a:spcBef>
                  <a:spcPct val="0"/>
                </a:spcBef>
                <a:spcAft>
                  <a:spcPct val="0"/>
                </a:spcAft>
              </a:pPr>
              <a:t>4/26/2017</a:t>
            </a:fld>
            <a:endParaRPr lang="en-US" sz="2352" dirty="0">
              <a:solidFill>
                <a:srgbClr val="FFFFFF"/>
              </a:solidFill>
              <a:ea typeface="ＭＳ Ｐゴシック" charset="0"/>
            </a:endParaRPr>
          </a:p>
        </p:txBody>
      </p:sp>
      <p:sp>
        <p:nvSpPr>
          <p:cNvPr id="7" name="Title 1"/>
          <p:cNvSpPr>
            <a:spLocks noGrp="1"/>
          </p:cNvSpPr>
          <p:nvPr>
            <p:ph type="title" hasCustomPrompt="1"/>
          </p:nvPr>
        </p:nvSpPr>
        <p:spPr bwMode="auto">
          <a:xfrm>
            <a:off x="366175" y="2352495"/>
            <a:ext cx="8532093" cy="260096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3973" y="3825638"/>
            <a:ext cx="7315411" cy="1127817"/>
          </a:xfrm>
          <a:noFill/>
        </p:spPr>
        <p:txBody>
          <a:bodyPr tIns="146300" bIns="146300">
            <a:noAutofit/>
          </a:bodyPr>
          <a:lstStyle>
            <a:lvl1pPr marL="0" indent="0">
              <a:spcBef>
                <a:spcPts val="0"/>
              </a:spcBef>
              <a:buNone/>
              <a:defRPr sz="4299">
                <a:solidFill>
                  <a:srgbClr val="FFFFFF"/>
                </a:solidFill>
              </a:defRPr>
            </a:lvl1pPr>
          </a:lstStyle>
          <a:p>
            <a:pPr lvl="0"/>
            <a:r>
              <a:rPr lang="en-US" dirty="0"/>
              <a:t>Speaker Name</a:t>
            </a:r>
          </a:p>
        </p:txBody>
      </p:sp>
    </p:spTree>
    <p:extLst>
      <p:ext uri="{BB962C8B-B14F-4D97-AF65-F5344CB8AC3E}">
        <p14:creationId xmlns:p14="http://schemas.microsoft.com/office/powerpoint/2010/main" val="2598820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957437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no photo">
    <p:spTree>
      <p:nvGrpSpPr>
        <p:cNvPr id="1" name=""/>
        <p:cNvGrpSpPr/>
        <p:nvPr/>
      </p:nvGrpSpPr>
      <p:grpSpPr>
        <a:xfrm>
          <a:off x="0" y="0"/>
          <a:ext cx="0" cy="0"/>
          <a:chOff x="0" y="0"/>
          <a:chExt cx="0" cy="0"/>
        </a:xfrm>
      </p:grpSpPr>
      <p:sp>
        <p:nvSpPr>
          <p:cNvPr id="2" name="Rectangle 1"/>
          <p:cNvSpPr/>
          <p:nvPr userDrawn="1"/>
        </p:nvSpPr>
        <p:spPr>
          <a:xfrm>
            <a:off x="1" y="1"/>
            <a:ext cx="12188825" cy="7315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6558" y="6680878"/>
            <a:ext cx="1538479" cy="361296"/>
          </a:xfrm>
          <a:prstGeom prst="rect">
            <a:avLst/>
          </a:prstGeom>
          <a:noFill/>
          <a:ln>
            <a:noFill/>
          </a:ln>
        </p:spPr>
      </p:pic>
      <p:sp>
        <p:nvSpPr>
          <p:cNvPr id="10" name="Rectangle 9"/>
          <p:cNvSpPr/>
          <p:nvPr userDrawn="1"/>
        </p:nvSpPr>
        <p:spPr>
          <a:xfrm>
            <a:off x="150813" y="575007"/>
            <a:ext cx="1518330" cy="1619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l"/>
            <a:r>
              <a:rPr lang="en-US" sz="1799" dirty="0">
                <a:solidFill>
                  <a:schemeClr val="bg1"/>
                </a:solidFill>
                <a:latin typeface="+mj-lt"/>
              </a:rPr>
              <a:t>Microsoft Technology </a:t>
            </a:r>
            <a:br>
              <a:rPr lang="en-US" sz="1799" dirty="0">
                <a:solidFill>
                  <a:schemeClr val="bg1"/>
                </a:solidFill>
                <a:latin typeface="+mj-lt"/>
              </a:rPr>
            </a:br>
            <a:r>
              <a:rPr lang="en-US" sz="1799" dirty="0">
                <a:solidFill>
                  <a:schemeClr val="bg1"/>
                </a:solidFill>
                <a:latin typeface="+mj-lt"/>
              </a:rPr>
              <a:t>Centers</a:t>
            </a:r>
          </a:p>
          <a:p>
            <a:pPr marL="0" algn="l" defTabSz="1087674" rtl="0" eaLnBrk="1" latinLnBrk="0" hangingPunct="1">
              <a:spcBef>
                <a:spcPts val="300"/>
              </a:spcBef>
            </a:pPr>
            <a:r>
              <a:rPr lang="en-US" sz="1200" kern="1200" dirty="0">
                <a:solidFill>
                  <a:schemeClr val="bg1"/>
                </a:solidFill>
                <a:latin typeface="+mj-lt"/>
                <a:ea typeface="+mn-ea"/>
                <a:cs typeface="+mn-cs"/>
              </a:rPr>
              <a:t>Experience the Microsoft Cloud</a:t>
            </a:r>
          </a:p>
        </p:txBody>
      </p:sp>
      <p:sp>
        <p:nvSpPr>
          <p:cNvPr id="13" name="Rectangle 12"/>
          <p:cNvSpPr/>
          <p:nvPr userDrawn="1"/>
        </p:nvSpPr>
        <p:spPr bwMode="gray">
          <a:xfrm>
            <a:off x="150813" y="2194561"/>
            <a:ext cx="5486400" cy="39014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647"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13" y="2194560"/>
            <a:ext cx="5486400" cy="2926321"/>
          </a:xfrm>
          <a:noFill/>
        </p:spPr>
        <p:txBody>
          <a:bodyPr vert="horz" lIns="137160" tIns="182880" rIns="146304" bIns="91440" rtlCol="0" anchor="t" anchorCtr="0">
            <a:normAutofit/>
          </a:bodyPr>
          <a:lstStyle>
            <a:lvl1pPr>
              <a:defRPr lang="en-US" sz="4399"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13" y="5120641"/>
            <a:ext cx="5486400" cy="975360"/>
          </a:xfrm>
        </p:spPr>
        <p:txBody>
          <a:bodyPr vert="horz" lIns="137160" tIns="91440" rIns="182880" bIns="45720" rtlCol="0">
            <a:noAutofit/>
          </a:bodyPr>
          <a:lstStyle>
            <a:lvl1pPr>
              <a:defRPr lang="en-US" sz="1999" dirty="0">
                <a:solidFill>
                  <a:schemeClr val="bg1"/>
                </a:solidFill>
              </a:defRPr>
            </a:lvl1pPr>
          </a:lstStyle>
          <a:p>
            <a:pPr lvl="0">
              <a:spcBef>
                <a:spcPts val="0"/>
              </a:spcBef>
            </a:pPr>
            <a:r>
              <a:rPr lang="en-US" dirty="0"/>
              <a:t>Speaker Name</a:t>
            </a:r>
          </a:p>
        </p:txBody>
      </p:sp>
    </p:spTree>
    <p:extLst>
      <p:ext uri="{BB962C8B-B14F-4D97-AF65-F5344CB8AC3E}">
        <p14:creationId xmlns:p14="http://schemas.microsoft.com/office/powerpoint/2010/main" val="141683793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theme" Target="../theme/theme2.xml"/><Relationship Id="rId4"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9"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image" Target="../media/image9.emf"/><Relationship Id="rId4" Type="http://schemas.openxmlformats.org/officeDocument/2006/relationships/slideLayout" Target="../slideLayouts/slideLayout72.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theme" Target="../theme/theme5.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image" Target="../media/image22.emf"/><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theme" Target="../theme/theme7.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6612" y="2"/>
            <a:ext cx="11352214" cy="689111"/>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909732"/>
            <a:ext cx="8379817" cy="405469"/>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706880"/>
            <a:ext cx="11887200" cy="4863500"/>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909732"/>
            <a:ext cx="761800" cy="405468"/>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
        <p:nvSpPr>
          <p:cNvPr id="6" name="Rectangle 5"/>
          <p:cNvSpPr/>
          <p:nvPr userDrawn="1"/>
        </p:nvSpPr>
        <p:spPr>
          <a:xfrm>
            <a:off x="0" y="0"/>
            <a:ext cx="1022501" cy="9906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017" tIns="75017" rIns="75017" bIns="75017" numCol="1" spcCol="0" rtlCol="0" fromWordArt="0" anchor="t" anchorCtr="0" forceAA="0" compatLnSpc="1">
            <a:prstTxWarp prst="textNoShape">
              <a:avLst/>
            </a:prstTxWarp>
            <a:noAutofit/>
          </a:bodyPr>
          <a:lstStyle/>
          <a:p>
            <a:pPr algn="l"/>
            <a:r>
              <a:rPr lang="en-US" sz="1200" dirty="0">
                <a:solidFill>
                  <a:schemeClr val="bg1"/>
                </a:solidFill>
                <a:latin typeface="+mj-lt"/>
              </a:rPr>
              <a:t>Microsoft Technology</a:t>
            </a:r>
            <a:br>
              <a:rPr lang="en-US" sz="1200" dirty="0">
                <a:solidFill>
                  <a:schemeClr val="bg1"/>
                </a:solidFill>
                <a:latin typeface="+mj-lt"/>
              </a:rPr>
            </a:br>
            <a:r>
              <a:rPr lang="en-US" sz="1200" dirty="0">
                <a:solidFill>
                  <a:schemeClr val="bg1"/>
                </a:solidFill>
                <a:latin typeface="+mj-lt"/>
              </a:rPr>
              <a:t>Centers</a:t>
            </a:r>
          </a:p>
          <a:p>
            <a:pPr algn="l">
              <a:spcBef>
                <a:spcPts val="300"/>
              </a:spcBef>
            </a:pPr>
            <a:r>
              <a:rPr lang="en-US" sz="900" dirty="0">
                <a:solidFill>
                  <a:schemeClr val="bg1"/>
                </a:solidFill>
                <a:latin typeface="+mj-lt"/>
              </a:rPr>
              <a:t>Experience the Microsoft Cloud</a:t>
            </a:r>
          </a:p>
        </p:txBody>
      </p:sp>
    </p:spTree>
    <p:extLst>
      <p:ext uri="{BB962C8B-B14F-4D97-AF65-F5344CB8AC3E}">
        <p14:creationId xmlns:p14="http://schemas.microsoft.com/office/powerpoint/2010/main" val="834087640"/>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29" r:id="rId3"/>
    <p:sldLayoutId id="2147484030" r:id="rId4"/>
    <p:sldLayoutId id="2147484031" r:id="rId5"/>
    <p:sldLayoutId id="2147484007" r:id="rId6"/>
    <p:sldLayoutId id="2147484008" r:id="rId7"/>
    <p:sldLayoutId id="2147484010" r:id="rId8"/>
    <p:sldLayoutId id="2147484021" r:id="rId9"/>
    <p:sldLayoutId id="2147484022" r:id="rId10"/>
    <p:sldLayoutId id="2147484011" r:id="rId11"/>
    <p:sldLayoutId id="2147484012" r:id="rId12"/>
    <p:sldLayoutId id="2147484013" r:id="rId13"/>
    <p:sldLayoutId id="2147484014" r:id="rId14"/>
    <p:sldLayoutId id="2147484016" r:id="rId15"/>
    <p:sldLayoutId id="2147484017" r:id="rId16"/>
    <p:sldLayoutId id="2147484018" r:id="rId17"/>
    <p:sldLayoutId id="2147484009" r:id="rId18"/>
    <p:sldLayoutId id="2147484019" r:id="rId19"/>
    <p:sldLayoutId id="2147484020" r:id="rId20"/>
    <p:sldLayoutId id="2147484053" r:id="rId21"/>
    <p:sldLayoutId id="2147484032" r:id="rId22"/>
    <p:sldLayoutId id="2147484034" r:id="rId23"/>
    <p:sldLayoutId id="2147484035" r:id="rId24"/>
    <p:sldLayoutId id="2147484036" r:id="rId25"/>
    <p:sldLayoutId id="2147484038" r:id="rId26"/>
    <p:sldLayoutId id="2147484039" r:id="rId27"/>
    <p:sldLayoutId id="2147484040" r:id="rId28"/>
    <p:sldLayoutId id="2147484041" r:id="rId29"/>
    <p:sldLayoutId id="2147484046" r:id="rId30"/>
    <p:sldLayoutId id="2147484047" r:id="rId31"/>
    <p:sldLayoutId id="2147484048" r:id="rId32"/>
    <p:sldLayoutId id="2147484049" r:id="rId33"/>
    <p:sldLayoutId id="2147484050" r:id="rId34"/>
    <p:sldLayoutId id="2147484051" r:id="rId35"/>
    <p:sldLayoutId id="2147484052" r:id="rId36"/>
    <p:sldLayoutId id="2147484054" r:id="rId37"/>
    <p:sldLayoutId id="2147484055" r:id="rId38"/>
    <p:sldLayoutId id="2147484056" r:id="rId39"/>
    <p:sldLayoutId id="2147484057" r:id="rId40"/>
    <p:sldLayoutId id="2147484058" r:id="rId41"/>
    <p:sldLayoutId id="2147484059" r:id="rId42"/>
    <p:sldLayoutId id="2147484060" r:id="rId43"/>
    <p:sldLayoutId id="2147484061" r:id="rId44"/>
    <p:sldLayoutId id="2147484062" r:id="rId45"/>
    <p:sldLayoutId id="2147484063" r:id="rId46"/>
    <p:sldLayoutId id="2147484064" r:id="rId47"/>
    <p:sldLayoutId id="2147484066" r:id="rId48"/>
    <p:sldLayoutId id="2147484081" r:id="rId49"/>
    <p:sldLayoutId id="2147484082" r:id="rId50"/>
    <p:sldLayoutId id="2147484083" r:id="rId51"/>
    <p:sldLayoutId id="2147484143" r:id="rId52"/>
    <p:sldLayoutId id="2147484144" r:id="rId53"/>
    <p:sldLayoutId id="2147484145" r:id="rId54"/>
    <p:sldLayoutId id="2147484146" r:id="rId55"/>
    <p:sldLayoutId id="2147484147" r:id="rId56"/>
    <p:sldLayoutId id="2147484173" r:id="rId57"/>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231775" indent="-231775" algn="l" defTabSz="1088105" rtl="0" eaLnBrk="1" latinLnBrk="0" hangingPunct="1">
        <a:spcBef>
          <a:spcPts val="1800"/>
        </a:spcBef>
        <a:buClr>
          <a:schemeClr val="tx1"/>
        </a:buClr>
        <a:buSzPct val="100000"/>
        <a:buFont typeface="Arial" panose="020B0604020202020204" pitchFamily="34" charset="0"/>
        <a:buChar char="•"/>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Clr>
          <a:schemeClr val="tx1"/>
        </a:buClr>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Clr>
          <a:schemeClr val="tx1"/>
        </a:buClr>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4" y="308817"/>
            <a:ext cx="11652043" cy="959643"/>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173" y="1268460"/>
            <a:ext cx="11650488" cy="2188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096" y="6866929"/>
            <a:ext cx="3858602" cy="142784"/>
          </a:xfrm>
          <a:prstGeom prst="rect">
            <a:avLst/>
          </a:prstGeom>
        </p:spPr>
        <p:txBody>
          <a:bodyPr vert="horz" lIns="0" tIns="0" rIns="91440" bIns="0" rtlCol="0" anchor="ctr"/>
          <a:lstStyle>
            <a:lvl1pPr marL="0" algn="l" defTabSz="913928"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4209" y="6866929"/>
            <a:ext cx="555452" cy="142784"/>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067" fontAlgn="base">
              <a:spcBef>
                <a:spcPct val="0"/>
              </a:spcBef>
              <a:spcAft>
                <a:spcPct val="0"/>
              </a:spcAft>
            </a:pPr>
            <a:fld id="{83758903-653A-7442-ACA2-36E6579F0BEB}" type="slidenum">
              <a:rPr lang="en-US" smtClean="0">
                <a:ea typeface="ＭＳ Ｐゴシック" charset="0"/>
              </a:rPr>
              <a:pPr defTabSz="913067"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401644451"/>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Lst>
  <p:transition>
    <p:fade/>
  </p:transition>
  <p:txStyles>
    <p:titleStyle>
      <a:lvl1pPr algn="l" defTabSz="913067" rtl="0" eaLnBrk="0" fontAlgn="base" hangingPunct="0">
        <a:lnSpc>
          <a:spcPct val="90000"/>
        </a:lnSpc>
        <a:spcBef>
          <a:spcPct val="0"/>
        </a:spcBef>
        <a:spcAft>
          <a:spcPct val="0"/>
        </a:spcAft>
        <a:defRPr lang="en-US" sz="5291" kern="1200" spc="-100" dirty="0">
          <a:ln w="3175">
            <a:noFill/>
          </a:ln>
          <a:solidFill>
            <a:schemeClr val="tx2"/>
          </a:solidFill>
          <a:latin typeface="+mj-lt"/>
          <a:ea typeface="ＭＳ Ｐゴシック" charset="0"/>
          <a:cs typeface="Segoe UI" pitchFamily="34" charset="0"/>
        </a:defRPr>
      </a:lvl1pPr>
      <a:lvl2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2pPr>
      <a:lvl3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3pPr>
      <a:lvl4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4pPr>
      <a:lvl5pPr algn="l" defTabSz="913067" rtl="0" eaLnBrk="0" fontAlgn="base" hangingPunct="0">
        <a:lnSpc>
          <a:spcPct val="90000"/>
        </a:lnSpc>
        <a:spcBef>
          <a:spcPct val="0"/>
        </a:spcBef>
        <a:spcAft>
          <a:spcPct val="0"/>
        </a:spcAft>
        <a:defRPr sz="5291">
          <a:solidFill>
            <a:schemeClr val="tx2"/>
          </a:solidFill>
          <a:latin typeface="Segoe UI Light" charset="0"/>
          <a:ea typeface="ＭＳ Ｐゴシック" charset="0"/>
          <a:cs typeface="Segoe UI" charset="0"/>
        </a:defRPr>
      </a:lvl5pPr>
      <a:lvl6pPr marL="447978"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6pPr>
      <a:lvl7pPr marL="895956"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7pPr>
      <a:lvl8pPr marL="1343933"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8pPr>
      <a:lvl9pPr marL="1791912" algn="l" defTabSz="913067" rtl="0" fontAlgn="base">
        <a:lnSpc>
          <a:spcPct val="90000"/>
        </a:lnSpc>
        <a:spcBef>
          <a:spcPct val="0"/>
        </a:spcBef>
        <a:spcAft>
          <a:spcPct val="0"/>
        </a:spcAft>
        <a:defRPr sz="5291">
          <a:solidFill>
            <a:schemeClr val="tx2"/>
          </a:solidFill>
          <a:latin typeface="Segoe UI Light" charset="0"/>
          <a:ea typeface="ＭＳ Ｐゴシック" charset="0"/>
          <a:cs typeface="Segoe UI" charset="0"/>
        </a:defRPr>
      </a:lvl9pPr>
    </p:titleStyle>
    <p:bodyStyle>
      <a:lvl1pPr marL="335983" indent="-335983" algn="l" defTabSz="913067"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16" indent="-236432" algn="l" defTabSz="913067"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3962" indent="-223990" algn="l" defTabSz="913067"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7951" indent="-223990" algn="l" defTabSz="913067"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1939" indent="-223990" algn="l" defTabSz="913067"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302"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67"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31"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96" indent="-228482" algn="l" defTabSz="91392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8" rtl="0" eaLnBrk="1" latinLnBrk="0" hangingPunct="1">
        <a:defRPr sz="1764" kern="1200">
          <a:solidFill>
            <a:schemeClr val="tx1"/>
          </a:solidFill>
          <a:latin typeface="+mn-lt"/>
          <a:ea typeface="+mn-ea"/>
          <a:cs typeface="+mn-cs"/>
        </a:defRPr>
      </a:lvl1pPr>
      <a:lvl2pPr marL="456964" algn="l" defTabSz="913928" rtl="0" eaLnBrk="1" latinLnBrk="0" hangingPunct="1">
        <a:defRPr sz="1764" kern="1200">
          <a:solidFill>
            <a:schemeClr val="tx1"/>
          </a:solidFill>
          <a:latin typeface="+mn-lt"/>
          <a:ea typeface="+mn-ea"/>
          <a:cs typeface="+mn-cs"/>
        </a:defRPr>
      </a:lvl2pPr>
      <a:lvl3pPr marL="913928" algn="l" defTabSz="913928" rtl="0" eaLnBrk="1" latinLnBrk="0" hangingPunct="1">
        <a:defRPr sz="1764" kern="1200">
          <a:solidFill>
            <a:schemeClr val="tx1"/>
          </a:solidFill>
          <a:latin typeface="+mn-lt"/>
          <a:ea typeface="+mn-ea"/>
          <a:cs typeface="+mn-cs"/>
        </a:defRPr>
      </a:lvl3pPr>
      <a:lvl4pPr marL="1370892" algn="l" defTabSz="913928" rtl="0" eaLnBrk="1" latinLnBrk="0" hangingPunct="1">
        <a:defRPr sz="1764" kern="1200">
          <a:solidFill>
            <a:schemeClr val="tx1"/>
          </a:solidFill>
          <a:latin typeface="+mn-lt"/>
          <a:ea typeface="+mn-ea"/>
          <a:cs typeface="+mn-cs"/>
        </a:defRPr>
      </a:lvl4pPr>
      <a:lvl5pPr marL="1827856" algn="l" defTabSz="913928" rtl="0" eaLnBrk="1" latinLnBrk="0" hangingPunct="1">
        <a:defRPr sz="1764" kern="1200">
          <a:solidFill>
            <a:schemeClr val="tx1"/>
          </a:solidFill>
          <a:latin typeface="+mn-lt"/>
          <a:ea typeface="+mn-ea"/>
          <a:cs typeface="+mn-cs"/>
        </a:defRPr>
      </a:lvl5pPr>
      <a:lvl6pPr marL="2284821" algn="l" defTabSz="913928" rtl="0" eaLnBrk="1" latinLnBrk="0" hangingPunct="1">
        <a:defRPr sz="1764" kern="1200">
          <a:solidFill>
            <a:schemeClr val="tx1"/>
          </a:solidFill>
          <a:latin typeface="+mn-lt"/>
          <a:ea typeface="+mn-ea"/>
          <a:cs typeface="+mn-cs"/>
        </a:defRPr>
      </a:lvl6pPr>
      <a:lvl7pPr marL="2741784" algn="l" defTabSz="913928" rtl="0" eaLnBrk="1" latinLnBrk="0" hangingPunct="1">
        <a:defRPr sz="1764" kern="1200">
          <a:solidFill>
            <a:schemeClr val="tx1"/>
          </a:solidFill>
          <a:latin typeface="+mn-lt"/>
          <a:ea typeface="+mn-ea"/>
          <a:cs typeface="+mn-cs"/>
        </a:defRPr>
      </a:lvl7pPr>
      <a:lvl8pPr marL="3198748" algn="l" defTabSz="913928" rtl="0" eaLnBrk="1" latinLnBrk="0" hangingPunct="1">
        <a:defRPr sz="1764" kern="1200">
          <a:solidFill>
            <a:schemeClr val="tx1"/>
          </a:solidFill>
          <a:latin typeface="+mn-lt"/>
          <a:ea typeface="+mn-ea"/>
          <a:cs typeface="+mn-cs"/>
        </a:defRPr>
      </a:lvl8pPr>
      <a:lvl9pPr marL="3655714" algn="l" defTabSz="91392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652" y="365180"/>
            <a:ext cx="11076937" cy="10214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652" y="1581666"/>
            <a:ext cx="11076937" cy="47143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9"/>
          <a:stretch>
            <a:fillRect/>
          </a:stretch>
        </p:blipFill>
        <p:spPr>
          <a:xfrm>
            <a:off x="448516" y="-2044491"/>
            <a:ext cx="1916211" cy="2044491"/>
          </a:xfrm>
          <a:prstGeom prst="rect">
            <a:avLst/>
          </a:prstGeom>
        </p:spPr>
      </p:pic>
      <p:sp>
        <p:nvSpPr>
          <p:cNvPr id="8" name="Rectangle 7"/>
          <p:cNvSpPr/>
          <p:nvPr userDrawn="1"/>
        </p:nvSpPr>
        <p:spPr>
          <a:xfrm>
            <a:off x="2515518" y="-1386615"/>
            <a:ext cx="848192" cy="728743"/>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7377" y="-1386615"/>
            <a:ext cx="848192" cy="728743"/>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6359" y="-1386615"/>
            <a:ext cx="848192" cy="728743"/>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399369" y="-1386615"/>
            <a:ext cx="848192" cy="728743"/>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2379" y="-1386615"/>
            <a:ext cx="848192" cy="728743"/>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3086" y="-1386615"/>
            <a:ext cx="848192" cy="728743"/>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5104" y="6692437"/>
            <a:ext cx="2742486" cy="389467"/>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1">
              <a:defRPr/>
            </a:pPr>
            <a:fld id="{0D099E2A-118A-4377-8F98-2DF40BCBA9FE}" type="slidenum">
              <a:rPr lang="en-US" smtClean="0"/>
              <a:pPr defTabSz="913951">
                <a:defRPr/>
              </a:pPr>
              <a:t>‹#›</a:t>
            </a:fld>
            <a:endParaRPr lang="en-US"/>
          </a:p>
        </p:txBody>
      </p:sp>
    </p:spTree>
    <p:extLst>
      <p:ext uri="{BB962C8B-B14F-4D97-AF65-F5344CB8AC3E}">
        <p14:creationId xmlns:p14="http://schemas.microsoft.com/office/powerpoint/2010/main" val="3606714971"/>
      </p:ext>
    </p:extLst>
  </p:cSld>
  <p:clrMap bg1="lt1" tx1="dk1" bg2="lt2" tx2="dk2" accent1="accent1" accent2="accent2" accent3="accent3" accent4="accent4" accent5="accent5" accent6="accent6" hlink="hlink" folHlink="folHlink"/>
  <p:sldLayoutIdLst>
    <p:sldLayoutId id="2147484073" r:id="rId1"/>
    <p:sldLayoutId id="2147484075" r:id="rId2"/>
    <p:sldLayoutId id="2147484076" r:id="rId3"/>
    <p:sldLayoutId id="2147484077" r:id="rId4"/>
    <p:sldLayoutId id="2147484078" r:id="rId5"/>
    <p:sldLayoutId id="2147484079" r:id="rId6"/>
    <p:sldLayoutId id="2147484080" r:id="rId7"/>
  </p:sldLayoutIdLst>
  <p:hf hdr="0" ftr="0" dt="0"/>
  <p:txStyles>
    <p:titleStyle>
      <a:lvl1pPr algn="l" defTabSz="913951"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1"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1"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1"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3"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9"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2"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7"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1" rtl="0" eaLnBrk="1" latinLnBrk="0" hangingPunct="1">
        <a:defRPr sz="1799" kern="1200">
          <a:solidFill>
            <a:schemeClr val="tx1"/>
          </a:solidFill>
          <a:latin typeface="+mn-lt"/>
          <a:ea typeface="+mn-ea"/>
          <a:cs typeface="+mn-cs"/>
        </a:defRPr>
      </a:lvl1pPr>
      <a:lvl2pPr marL="456975" algn="l" defTabSz="913951" rtl="0" eaLnBrk="1" latinLnBrk="0" hangingPunct="1">
        <a:defRPr sz="1799" kern="1200">
          <a:solidFill>
            <a:schemeClr val="tx1"/>
          </a:solidFill>
          <a:latin typeface="+mn-lt"/>
          <a:ea typeface="+mn-ea"/>
          <a:cs typeface="+mn-cs"/>
        </a:defRPr>
      </a:lvl2pPr>
      <a:lvl3pPr marL="913951" algn="l" defTabSz="913951" rtl="0" eaLnBrk="1" latinLnBrk="0" hangingPunct="1">
        <a:defRPr sz="1799" kern="1200">
          <a:solidFill>
            <a:schemeClr val="tx1"/>
          </a:solidFill>
          <a:latin typeface="+mn-lt"/>
          <a:ea typeface="+mn-ea"/>
          <a:cs typeface="+mn-cs"/>
        </a:defRPr>
      </a:lvl3pPr>
      <a:lvl4pPr marL="1370926" algn="l" defTabSz="913951" rtl="0" eaLnBrk="1" latinLnBrk="0" hangingPunct="1">
        <a:defRPr sz="1799" kern="1200">
          <a:solidFill>
            <a:schemeClr val="tx1"/>
          </a:solidFill>
          <a:latin typeface="+mn-lt"/>
          <a:ea typeface="+mn-ea"/>
          <a:cs typeface="+mn-cs"/>
        </a:defRPr>
      </a:lvl4pPr>
      <a:lvl5pPr marL="1827900" algn="l" defTabSz="913951" rtl="0" eaLnBrk="1" latinLnBrk="0" hangingPunct="1">
        <a:defRPr sz="1799" kern="1200">
          <a:solidFill>
            <a:schemeClr val="tx1"/>
          </a:solidFill>
          <a:latin typeface="+mn-lt"/>
          <a:ea typeface="+mn-ea"/>
          <a:cs typeface="+mn-cs"/>
        </a:defRPr>
      </a:lvl5pPr>
      <a:lvl6pPr marL="2284875" algn="l" defTabSz="913951" rtl="0" eaLnBrk="1" latinLnBrk="0" hangingPunct="1">
        <a:defRPr sz="1799" kern="1200">
          <a:solidFill>
            <a:schemeClr val="tx1"/>
          </a:solidFill>
          <a:latin typeface="+mn-lt"/>
          <a:ea typeface="+mn-ea"/>
          <a:cs typeface="+mn-cs"/>
        </a:defRPr>
      </a:lvl6pPr>
      <a:lvl7pPr marL="2741851" algn="l" defTabSz="913951" rtl="0" eaLnBrk="1" latinLnBrk="0" hangingPunct="1">
        <a:defRPr sz="1799" kern="1200">
          <a:solidFill>
            <a:schemeClr val="tx1"/>
          </a:solidFill>
          <a:latin typeface="+mn-lt"/>
          <a:ea typeface="+mn-ea"/>
          <a:cs typeface="+mn-cs"/>
        </a:defRPr>
      </a:lvl7pPr>
      <a:lvl8pPr marL="3198825" algn="l" defTabSz="913951" rtl="0" eaLnBrk="1" latinLnBrk="0" hangingPunct="1">
        <a:defRPr sz="1799" kern="1200">
          <a:solidFill>
            <a:schemeClr val="tx1"/>
          </a:solidFill>
          <a:latin typeface="+mn-lt"/>
          <a:ea typeface="+mn-ea"/>
          <a:cs typeface="+mn-cs"/>
        </a:defRPr>
      </a:lvl8pPr>
      <a:lvl9pPr marL="3655800" algn="l" defTabSz="913951"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652" y="365180"/>
            <a:ext cx="11076937" cy="10214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652" y="1581666"/>
            <a:ext cx="11076937" cy="47143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0"/>
          <a:stretch>
            <a:fillRect/>
          </a:stretch>
        </p:blipFill>
        <p:spPr>
          <a:xfrm>
            <a:off x="448516" y="-2044491"/>
            <a:ext cx="1916211" cy="2044491"/>
          </a:xfrm>
          <a:prstGeom prst="rect">
            <a:avLst/>
          </a:prstGeom>
        </p:spPr>
      </p:pic>
      <p:sp>
        <p:nvSpPr>
          <p:cNvPr id="8" name="Rectangle 7"/>
          <p:cNvSpPr/>
          <p:nvPr userDrawn="1"/>
        </p:nvSpPr>
        <p:spPr>
          <a:xfrm>
            <a:off x="2515518" y="-1386615"/>
            <a:ext cx="848192" cy="728743"/>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userDrawn="1"/>
        </p:nvSpPr>
        <p:spPr>
          <a:xfrm>
            <a:off x="3467377" y="-1386615"/>
            <a:ext cx="848192" cy="728743"/>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userDrawn="1"/>
        </p:nvSpPr>
        <p:spPr>
          <a:xfrm>
            <a:off x="4466359" y="-1386615"/>
            <a:ext cx="848192" cy="728743"/>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userDrawn="1"/>
        </p:nvSpPr>
        <p:spPr>
          <a:xfrm>
            <a:off x="5399369" y="-1386615"/>
            <a:ext cx="848192" cy="728743"/>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userDrawn="1"/>
        </p:nvSpPr>
        <p:spPr>
          <a:xfrm>
            <a:off x="6332379" y="-1386615"/>
            <a:ext cx="848192" cy="728743"/>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a:xfrm>
            <a:off x="7303086" y="-1386615"/>
            <a:ext cx="848192" cy="728743"/>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5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8895104" y="6692437"/>
            <a:ext cx="2742486" cy="389467"/>
          </a:xfrm>
          <a:prstGeom prst="rect">
            <a:avLst/>
          </a:prstGeom>
        </p:spPr>
        <p:txBody>
          <a:bodyPr vert="horz" lIns="91440" tIns="45720" rIns="91440" bIns="45720" rtlCol="0" anchor="ctr"/>
          <a:lstStyle>
            <a:lvl1pPr algn="r">
              <a:defRPr sz="1999">
                <a:solidFill>
                  <a:srgbClr val="289FD7"/>
                </a:solidFill>
                <a:latin typeface="+mj-lt"/>
              </a:defRPr>
            </a:lvl1pPr>
          </a:lstStyle>
          <a:p>
            <a:pPr defTabSz="913951">
              <a:defRPr/>
            </a:pPr>
            <a:fld id="{0D099E2A-118A-4377-8F98-2DF40BCBA9FE}" type="slidenum">
              <a:rPr lang="en-US" smtClean="0"/>
              <a:pPr defTabSz="913951">
                <a:defRPr/>
              </a:pPr>
              <a:t>‹#›</a:t>
            </a:fld>
            <a:endParaRPr lang="en-US"/>
          </a:p>
        </p:txBody>
      </p:sp>
    </p:spTree>
    <p:extLst>
      <p:ext uri="{BB962C8B-B14F-4D97-AF65-F5344CB8AC3E}">
        <p14:creationId xmlns:p14="http://schemas.microsoft.com/office/powerpoint/2010/main" val="584274149"/>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Lst>
  <p:hf hdr="0" ftr="0" dt="0"/>
  <p:txStyles>
    <p:titleStyle>
      <a:lvl1pPr algn="l" defTabSz="913951" rtl="0" eaLnBrk="1" latinLnBrk="0" hangingPunct="1">
        <a:lnSpc>
          <a:spcPct val="90000"/>
        </a:lnSpc>
        <a:spcBef>
          <a:spcPct val="0"/>
        </a:spcBef>
        <a:buNone/>
        <a:defRPr sz="5397" kern="1200">
          <a:solidFill>
            <a:schemeClr val="bg1"/>
          </a:solidFill>
          <a:latin typeface="+mj-lt"/>
          <a:ea typeface="+mj-ea"/>
          <a:cs typeface="+mj-cs"/>
        </a:defRPr>
      </a:lvl1pPr>
    </p:titleStyle>
    <p:bodyStyle>
      <a:lvl1pPr marL="228487" indent="-228487" algn="l" defTabSz="913951"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462" indent="-228487" algn="l" defTabSz="913951"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438" indent="-228487" algn="l" defTabSz="913951"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413"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388" indent="-228487" algn="l" defTabSz="913951"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364"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39"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312"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87" indent="-228487" algn="l" defTabSz="9139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51" rtl="0" eaLnBrk="1" latinLnBrk="0" hangingPunct="1">
        <a:defRPr sz="1799" kern="1200">
          <a:solidFill>
            <a:schemeClr val="tx1"/>
          </a:solidFill>
          <a:latin typeface="+mn-lt"/>
          <a:ea typeface="+mn-ea"/>
          <a:cs typeface="+mn-cs"/>
        </a:defRPr>
      </a:lvl1pPr>
      <a:lvl2pPr marL="456975" algn="l" defTabSz="913951" rtl="0" eaLnBrk="1" latinLnBrk="0" hangingPunct="1">
        <a:defRPr sz="1799" kern="1200">
          <a:solidFill>
            <a:schemeClr val="tx1"/>
          </a:solidFill>
          <a:latin typeface="+mn-lt"/>
          <a:ea typeface="+mn-ea"/>
          <a:cs typeface="+mn-cs"/>
        </a:defRPr>
      </a:lvl2pPr>
      <a:lvl3pPr marL="913951" algn="l" defTabSz="913951" rtl="0" eaLnBrk="1" latinLnBrk="0" hangingPunct="1">
        <a:defRPr sz="1799" kern="1200">
          <a:solidFill>
            <a:schemeClr val="tx1"/>
          </a:solidFill>
          <a:latin typeface="+mn-lt"/>
          <a:ea typeface="+mn-ea"/>
          <a:cs typeface="+mn-cs"/>
        </a:defRPr>
      </a:lvl3pPr>
      <a:lvl4pPr marL="1370926" algn="l" defTabSz="913951" rtl="0" eaLnBrk="1" latinLnBrk="0" hangingPunct="1">
        <a:defRPr sz="1799" kern="1200">
          <a:solidFill>
            <a:schemeClr val="tx1"/>
          </a:solidFill>
          <a:latin typeface="+mn-lt"/>
          <a:ea typeface="+mn-ea"/>
          <a:cs typeface="+mn-cs"/>
        </a:defRPr>
      </a:lvl4pPr>
      <a:lvl5pPr marL="1827900" algn="l" defTabSz="913951" rtl="0" eaLnBrk="1" latinLnBrk="0" hangingPunct="1">
        <a:defRPr sz="1799" kern="1200">
          <a:solidFill>
            <a:schemeClr val="tx1"/>
          </a:solidFill>
          <a:latin typeface="+mn-lt"/>
          <a:ea typeface="+mn-ea"/>
          <a:cs typeface="+mn-cs"/>
        </a:defRPr>
      </a:lvl5pPr>
      <a:lvl6pPr marL="2284875" algn="l" defTabSz="913951" rtl="0" eaLnBrk="1" latinLnBrk="0" hangingPunct="1">
        <a:defRPr sz="1799" kern="1200">
          <a:solidFill>
            <a:schemeClr val="tx1"/>
          </a:solidFill>
          <a:latin typeface="+mn-lt"/>
          <a:ea typeface="+mn-ea"/>
          <a:cs typeface="+mn-cs"/>
        </a:defRPr>
      </a:lvl6pPr>
      <a:lvl7pPr marL="2741851" algn="l" defTabSz="913951" rtl="0" eaLnBrk="1" latinLnBrk="0" hangingPunct="1">
        <a:defRPr sz="1799" kern="1200">
          <a:solidFill>
            <a:schemeClr val="tx1"/>
          </a:solidFill>
          <a:latin typeface="+mn-lt"/>
          <a:ea typeface="+mn-ea"/>
          <a:cs typeface="+mn-cs"/>
        </a:defRPr>
      </a:lvl7pPr>
      <a:lvl8pPr marL="3198825" algn="l" defTabSz="913951" rtl="0" eaLnBrk="1" latinLnBrk="0" hangingPunct="1">
        <a:defRPr sz="1799" kern="1200">
          <a:solidFill>
            <a:schemeClr val="tx1"/>
          </a:solidFill>
          <a:latin typeface="+mn-lt"/>
          <a:ea typeface="+mn-ea"/>
          <a:cs typeface="+mn-cs"/>
        </a:defRPr>
      </a:lvl8pPr>
      <a:lvl9pPr marL="3655800" algn="l" defTabSz="913951"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2" y="308822"/>
            <a:ext cx="11473055" cy="959643"/>
          </a:xfrm>
          <a:prstGeom prst="rect">
            <a:avLst/>
          </a:prstGeom>
        </p:spPr>
        <p:txBody>
          <a:bodyPr vert="horz" wrap="square" lIns="146241" tIns="91401" rIns="146241" bIns="91401" rtlCol="0" anchor="t">
            <a:noAutofit/>
          </a:bodyPr>
          <a:lstStyle/>
          <a:p>
            <a:r>
              <a:rPr lang="en-US"/>
              <a:t>Click to edit Master title style</a:t>
            </a:r>
          </a:p>
        </p:txBody>
      </p:sp>
      <p:sp>
        <p:nvSpPr>
          <p:cNvPr id="4" name="Text Placeholder 3"/>
          <p:cNvSpPr>
            <a:spLocks noGrp="1"/>
          </p:cNvSpPr>
          <p:nvPr>
            <p:ph type="body" idx="1"/>
          </p:nvPr>
        </p:nvSpPr>
        <p:spPr>
          <a:xfrm>
            <a:off x="356848" y="1268462"/>
            <a:ext cx="11473056" cy="1983926"/>
          </a:xfrm>
          <a:prstGeom prst="rect">
            <a:avLst/>
          </a:prstGeom>
        </p:spPr>
        <p:txBody>
          <a:bodyPr vert="horz" wrap="square" lIns="146241" tIns="91401" rIns="146241" bIns="91401"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476980"/>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09" r:id="rId16"/>
    <p:sldLayoutId id="2147484110" r:id="rId17"/>
    <p:sldLayoutId id="2147484111" r:id="rId18"/>
    <p:sldLayoutId id="2147484112" r:id="rId19"/>
    <p:sldLayoutId id="2147484113" r:id="rId20"/>
    <p:sldLayoutId id="2147484114" r:id="rId21"/>
    <p:sldLayoutId id="2147484115" r:id="rId22"/>
  </p:sldLayoutIdLst>
  <p:transition>
    <p:fade/>
  </p:transition>
  <p:txStyles>
    <p:titleStyle>
      <a:lvl1pPr algn="l" defTabSz="913682" rtl="0" eaLnBrk="1" latinLnBrk="0" hangingPunct="1">
        <a:lnSpc>
          <a:spcPct val="90000"/>
        </a:lnSpc>
        <a:spcBef>
          <a:spcPct val="0"/>
        </a:spcBef>
        <a:buNone/>
        <a:defRPr lang="en-US" sz="48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94" marR="0" indent="-335894" algn="l" defTabSz="913682" rtl="0" eaLnBrk="1" fontAlgn="auto" latinLnBrk="0" hangingPunct="1">
        <a:lnSpc>
          <a:spcPct val="90000"/>
        </a:lnSpc>
        <a:spcBef>
          <a:spcPct val="20000"/>
        </a:spcBef>
        <a:spcAft>
          <a:spcPts val="0"/>
        </a:spcAft>
        <a:buClrTx/>
        <a:buSzPct val="90000"/>
        <a:buFont typeface="Arial" pitchFamily="34" charset="0"/>
        <a:buChar char="•"/>
        <a:tabLst/>
        <a:defRPr sz="3528" kern="1200" spc="0" baseline="0">
          <a:gradFill>
            <a:gsLst>
              <a:gs pos="1250">
                <a:schemeClr val="tx1"/>
              </a:gs>
              <a:gs pos="99000">
                <a:schemeClr val="tx1"/>
              </a:gs>
            </a:gsLst>
            <a:lin ang="5400000" scaled="0"/>
          </a:gradFill>
          <a:latin typeface="+mj-lt"/>
          <a:ea typeface="+mn-ea"/>
          <a:cs typeface="+mn-cs"/>
        </a:defRPr>
      </a:lvl1pPr>
      <a:lvl2pPr marL="572262" marR="0" indent="-236370" algn="l" defTabSz="91368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99000">
                <a:schemeClr val="tx1"/>
              </a:gs>
            </a:gsLst>
            <a:lin ang="5400000" scaled="0"/>
          </a:gradFill>
          <a:latin typeface="+mn-lt"/>
          <a:ea typeface="+mn-ea"/>
          <a:cs typeface="+mn-cs"/>
        </a:defRPr>
      </a:lvl2pPr>
      <a:lvl3pPr marL="783750"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862" kern="1200" spc="0" baseline="0">
          <a:gradFill>
            <a:gsLst>
              <a:gs pos="1250">
                <a:schemeClr val="tx1"/>
              </a:gs>
              <a:gs pos="99000">
                <a:schemeClr val="tx1"/>
              </a:gs>
            </a:gsLst>
            <a:lin ang="5400000" scaled="0"/>
          </a:gradFill>
          <a:latin typeface="+mn-lt"/>
          <a:ea typeface="+mn-ea"/>
          <a:cs typeface="+mn-cs"/>
        </a:defRPr>
      </a:lvl3pPr>
      <a:lvl4pPr marL="1007680"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99000">
                <a:schemeClr val="tx1"/>
              </a:gs>
            </a:gsLst>
            <a:lin ang="5400000" scaled="0"/>
          </a:gradFill>
          <a:latin typeface="+mn-lt"/>
          <a:ea typeface="+mn-ea"/>
          <a:cs typeface="+mn-cs"/>
        </a:defRPr>
      </a:lvl4pPr>
      <a:lvl5pPr marL="1231607" marR="0" indent="-223929" algn="l" defTabSz="91368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99000">
                <a:schemeClr val="tx1"/>
              </a:gs>
            </a:gsLst>
            <a:lin ang="5400000" scaled="0"/>
          </a:gradFill>
          <a:latin typeface="+mn-lt"/>
          <a:ea typeface="+mn-ea"/>
          <a:cs typeface="+mn-cs"/>
        </a:defRPr>
      </a:lvl5pPr>
      <a:lvl6pPr marL="2512625"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6pPr>
      <a:lvl7pPr marL="2969466"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7pPr>
      <a:lvl8pPr marL="3426307"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8pPr>
      <a:lvl9pPr marL="3883146" indent="-228420" algn="l" defTabSz="913682" rtl="0" eaLnBrk="1" latinLnBrk="0" hangingPunct="1">
        <a:spcBef>
          <a:spcPct val="20000"/>
        </a:spcBef>
        <a:buFont typeface="Arial" pitchFamily="34" charset="0"/>
        <a:buChar char="•"/>
        <a:defRPr sz="1862" kern="1200">
          <a:solidFill>
            <a:schemeClr val="tx1"/>
          </a:solidFill>
          <a:latin typeface="+mn-lt"/>
          <a:ea typeface="+mn-ea"/>
          <a:cs typeface="+mn-cs"/>
        </a:defRPr>
      </a:lvl9pPr>
    </p:bodyStyle>
    <p:otherStyle>
      <a:defPPr>
        <a:defRPr lang="en-US"/>
      </a:defPPr>
      <a:lvl1pPr marL="0" algn="l" defTabSz="913682" rtl="0" eaLnBrk="1" latinLnBrk="0" hangingPunct="1">
        <a:defRPr sz="1764" kern="1200">
          <a:solidFill>
            <a:schemeClr val="tx1"/>
          </a:solidFill>
          <a:latin typeface="+mn-lt"/>
          <a:ea typeface="+mn-ea"/>
          <a:cs typeface="+mn-cs"/>
        </a:defRPr>
      </a:lvl1pPr>
      <a:lvl2pPr marL="456841" algn="l" defTabSz="913682" rtl="0" eaLnBrk="1" latinLnBrk="0" hangingPunct="1">
        <a:defRPr sz="1764" kern="1200">
          <a:solidFill>
            <a:schemeClr val="tx1"/>
          </a:solidFill>
          <a:latin typeface="+mn-lt"/>
          <a:ea typeface="+mn-ea"/>
          <a:cs typeface="+mn-cs"/>
        </a:defRPr>
      </a:lvl2pPr>
      <a:lvl3pPr marL="913682" algn="l" defTabSz="913682" rtl="0" eaLnBrk="1" latinLnBrk="0" hangingPunct="1">
        <a:defRPr sz="1764" kern="1200">
          <a:solidFill>
            <a:schemeClr val="tx1"/>
          </a:solidFill>
          <a:latin typeface="+mn-lt"/>
          <a:ea typeface="+mn-ea"/>
          <a:cs typeface="+mn-cs"/>
        </a:defRPr>
      </a:lvl3pPr>
      <a:lvl4pPr marL="1370522" algn="l" defTabSz="913682" rtl="0" eaLnBrk="1" latinLnBrk="0" hangingPunct="1">
        <a:defRPr sz="1764" kern="1200">
          <a:solidFill>
            <a:schemeClr val="tx1"/>
          </a:solidFill>
          <a:latin typeface="+mn-lt"/>
          <a:ea typeface="+mn-ea"/>
          <a:cs typeface="+mn-cs"/>
        </a:defRPr>
      </a:lvl4pPr>
      <a:lvl5pPr marL="1827362" algn="l" defTabSz="913682" rtl="0" eaLnBrk="1" latinLnBrk="0" hangingPunct="1">
        <a:defRPr sz="1764" kern="1200">
          <a:solidFill>
            <a:schemeClr val="tx1"/>
          </a:solidFill>
          <a:latin typeface="+mn-lt"/>
          <a:ea typeface="+mn-ea"/>
          <a:cs typeface="+mn-cs"/>
        </a:defRPr>
      </a:lvl5pPr>
      <a:lvl6pPr marL="2284205" algn="l" defTabSz="913682" rtl="0" eaLnBrk="1" latinLnBrk="0" hangingPunct="1">
        <a:defRPr sz="1764" kern="1200">
          <a:solidFill>
            <a:schemeClr val="tx1"/>
          </a:solidFill>
          <a:latin typeface="+mn-lt"/>
          <a:ea typeface="+mn-ea"/>
          <a:cs typeface="+mn-cs"/>
        </a:defRPr>
      </a:lvl6pPr>
      <a:lvl7pPr marL="2741043" algn="l" defTabSz="913682" rtl="0" eaLnBrk="1" latinLnBrk="0" hangingPunct="1">
        <a:defRPr sz="1764" kern="1200">
          <a:solidFill>
            <a:schemeClr val="tx1"/>
          </a:solidFill>
          <a:latin typeface="+mn-lt"/>
          <a:ea typeface="+mn-ea"/>
          <a:cs typeface="+mn-cs"/>
        </a:defRPr>
      </a:lvl7pPr>
      <a:lvl8pPr marL="3197885" algn="l" defTabSz="913682" rtl="0" eaLnBrk="1" latinLnBrk="0" hangingPunct="1">
        <a:defRPr sz="1764" kern="1200">
          <a:solidFill>
            <a:schemeClr val="tx1"/>
          </a:solidFill>
          <a:latin typeface="+mn-lt"/>
          <a:ea typeface="+mn-ea"/>
          <a:cs typeface="+mn-cs"/>
        </a:defRPr>
      </a:lvl8pPr>
      <a:lvl9pPr marL="3654725" algn="l" defTabSz="913682" rtl="0" eaLnBrk="1" latinLnBrk="0" hangingPunct="1">
        <a:defRPr sz="176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0413" y="3"/>
            <a:ext cx="11428413" cy="689111"/>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909732"/>
            <a:ext cx="8379817" cy="405468"/>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13" y="1706882"/>
            <a:ext cx="11887200" cy="4863499"/>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27025" y="6909733"/>
            <a:ext cx="761800" cy="405467"/>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
        <p:nvSpPr>
          <p:cNvPr id="8" name="Rectangle 7"/>
          <p:cNvSpPr/>
          <p:nvPr userDrawn="1"/>
        </p:nvSpPr>
        <p:spPr>
          <a:xfrm>
            <a:off x="0" y="0"/>
            <a:ext cx="1022501" cy="105664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986" tIns="74986" rIns="74986" bIns="74986" numCol="1" spcCol="0" rtlCol="0" fromWordArt="0" anchor="t" anchorCtr="0" forceAA="0" compatLnSpc="1">
            <a:prstTxWarp prst="textNoShape">
              <a:avLst/>
            </a:prstTxWarp>
            <a:noAutofit/>
          </a:bodyPr>
          <a:lstStyle/>
          <a:p>
            <a:pPr algn="l"/>
            <a:r>
              <a:rPr lang="en-US" sz="1200" dirty="0">
                <a:solidFill>
                  <a:schemeClr val="bg1"/>
                </a:solidFill>
                <a:latin typeface="+mj-lt"/>
              </a:rPr>
              <a:t>Microsoft Technology</a:t>
            </a:r>
            <a:br>
              <a:rPr lang="en-US" sz="1200" dirty="0">
                <a:solidFill>
                  <a:schemeClr val="bg1"/>
                </a:solidFill>
                <a:latin typeface="+mj-lt"/>
              </a:rPr>
            </a:br>
            <a:r>
              <a:rPr lang="en-US" sz="1200" dirty="0">
                <a:solidFill>
                  <a:schemeClr val="bg1"/>
                </a:solidFill>
                <a:latin typeface="+mj-lt"/>
              </a:rPr>
              <a:t>Centers</a:t>
            </a:r>
          </a:p>
          <a:p>
            <a:pPr algn="l">
              <a:spcBef>
                <a:spcPts val="300"/>
              </a:spcBef>
            </a:pPr>
            <a:r>
              <a:rPr lang="en-US" sz="900" dirty="0">
                <a:solidFill>
                  <a:schemeClr val="bg1"/>
                </a:solidFill>
                <a:latin typeface="+mj-lt"/>
              </a:rPr>
              <a:t>Experience the Microsoft Cloud</a:t>
            </a:r>
          </a:p>
        </p:txBody>
      </p:sp>
    </p:spTree>
    <p:extLst>
      <p:ext uri="{BB962C8B-B14F-4D97-AF65-F5344CB8AC3E}">
        <p14:creationId xmlns:p14="http://schemas.microsoft.com/office/powerpoint/2010/main" val="3249186776"/>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 id="2147484134" r:id="rId18"/>
    <p:sldLayoutId id="2147484135" r:id="rId19"/>
    <p:sldLayoutId id="2147484136" r:id="rId20"/>
    <p:sldLayoutId id="2147484137" r:id="rId21"/>
    <p:sldLayoutId id="2147484138" r:id="rId22"/>
    <p:sldLayoutId id="2147484139" r:id="rId23"/>
    <p:sldLayoutId id="2147484140" r:id="rId24"/>
    <p:sldLayoutId id="2147484141" r:id="rId25"/>
    <p:sldLayoutId id="2147484142" r:id="rId26"/>
  </p:sldLayoutIdLst>
  <p:transition>
    <p:fade/>
  </p:transition>
  <p:hf hdr="0" ftr="0" dt="0"/>
  <p:txStyles>
    <p:titleStyle>
      <a:lvl1pPr marL="0" algn="l" defTabSz="1087674" rtl="0" eaLnBrk="1" latinLnBrk="0" hangingPunct="1">
        <a:lnSpc>
          <a:spcPct val="90000"/>
        </a:lnSpc>
        <a:spcBef>
          <a:spcPct val="0"/>
        </a:spcBef>
        <a:buNone/>
        <a:defRPr lang="en-US" sz="3999" kern="1200" spc="-58" baseline="0" dirty="0">
          <a:solidFill>
            <a:schemeClr val="bg2"/>
          </a:solidFill>
          <a:latin typeface="Segoe UI Light" pitchFamily="34" charset="0"/>
          <a:ea typeface="Segoe UI" pitchFamily="34" charset="0"/>
          <a:cs typeface="Segoe UI" pitchFamily="34" charset="0"/>
        </a:defRPr>
      </a:lvl1pPr>
    </p:titleStyle>
    <p:bodyStyle>
      <a:lvl1pPr marL="231683" indent="-231683" algn="l" defTabSz="1087674" rtl="0" eaLnBrk="1" latinLnBrk="0" hangingPunct="1">
        <a:spcBef>
          <a:spcPts val="1799"/>
        </a:spcBef>
        <a:buClr>
          <a:schemeClr val="tx1"/>
        </a:buClr>
        <a:buSzPct val="100000"/>
        <a:buFont typeface="Arial" panose="020B0604020202020204" pitchFamily="34" charset="0"/>
        <a:buChar char="•"/>
        <a:defRPr sz="2399" kern="1200">
          <a:solidFill>
            <a:schemeClr val="tx1"/>
          </a:solidFill>
          <a:latin typeface="Segoe UI" pitchFamily="34" charset="0"/>
          <a:ea typeface="Segoe UI" pitchFamily="34" charset="0"/>
          <a:cs typeface="Segoe UI" pitchFamily="34" charset="0"/>
        </a:defRPr>
      </a:lvl1pPr>
      <a:lvl2pPr marL="475882" indent="-194319" algn="l" defTabSz="1087674" rtl="0" eaLnBrk="1" latinLnBrk="0" hangingPunct="1">
        <a:spcBef>
          <a:spcPct val="20000"/>
        </a:spcBef>
        <a:buClr>
          <a:schemeClr val="tx1"/>
        </a:buClr>
        <a:buFont typeface="Arial" pitchFamily="34" charset="0"/>
        <a:buChar char="•"/>
        <a:defRPr sz="1799" kern="1200">
          <a:solidFill>
            <a:schemeClr val="tx1"/>
          </a:solidFill>
          <a:latin typeface="Segoe UI" pitchFamily="34" charset="0"/>
          <a:ea typeface="Segoe UI" pitchFamily="34" charset="0"/>
          <a:cs typeface="Segoe UI" pitchFamily="34" charset="0"/>
        </a:defRPr>
      </a:lvl2pPr>
      <a:lvl3pPr marL="761410" indent="-173167" algn="l" defTabSz="1087674" rtl="0" eaLnBrk="1" latinLnBrk="0" hangingPunct="1">
        <a:spcBef>
          <a:spcPct val="20000"/>
        </a:spcBef>
        <a:buClr>
          <a:schemeClr val="tx1"/>
        </a:buClr>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939" indent="-177133" algn="l" defTabSz="1087674"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880" indent="-179778" algn="l" defTabSz="1087674" rtl="0" eaLnBrk="1" latinLnBrk="0" hangingPunct="1">
        <a:spcBef>
          <a:spcPct val="20000"/>
        </a:spcBef>
        <a:buClr>
          <a:schemeClr val="tx1"/>
        </a:buClr>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105"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6pPr>
      <a:lvl7pPr marL="3534941"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7pPr>
      <a:lvl8pPr marL="4078780"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8pPr>
      <a:lvl9pPr marL="4622617" indent="-271918" algn="l" defTabSz="1087674" rtl="0" eaLnBrk="1" latinLnBrk="0" hangingPunct="1">
        <a:spcBef>
          <a:spcPct val="20000"/>
        </a:spcBef>
        <a:buFont typeface="Arial" pitchFamily="34" charset="0"/>
        <a:buChar char="•"/>
        <a:defRPr sz="2499" kern="1200">
          <a:solidFill>
            <a:schemeClr val="tx1"/>
          </a:solidFill>
          <a:latin typeface="+mn-lt"/>
          <a:ea typeface="+mn-ea"/>
          <a:cs typeface="+mn-cs"/>
        </a:defRPr>
      </a:lvl9pPr>
    </p:bodyStyle>
    <p:otherStyle>
      <a:defPPr>
        <a:defRPr lang="en-US"/>
      </a:defPPr>
      <a:lvl1pPr marL="0" algn="l" defTabSz="1087674" rtl="0" eaLnBrk="1" latinLnBrk="0" hangingPunct="1">
        <a:defRPr sz="2199" kern="1200">
          <a:solidFill>
            <a:schemeClr val="tx1"/>
          </a:solidFill>
          <a:latin typeface="+mn-lt"/>
          <a:ea typeface="+mn-ea"/>
          <a:cs typeface="+mn-cs"/>
        </a:defRPr>
      </a:lvl1pPr>
      <a:lvl2pPr marL="543838" algn="l" defTabSz="1087674" rtl="0" eaLnBrk="1" latinLnBrk="0" hangingPunct="1">
        <a:defRPr sz="2199" kern="1200">
          <a:solidFill>
            <a:schemeClr val="tx1"/>
          </a:solidFill>
          <a:latin typeface="+mn-lt"/>
          <a:ea typeface="+mn-ea"/>
          <a:cs typeface="+mn-cs"/>
        </a:defRPr>
      </a:lvl2pPr>
      <a:lvl3pPr marL="1087674" algn="l" defTabSz="1087674" rtl="0" eaLnBrk="1" latinLnBrk="0" hangingPunct="1">
        <a:defRPr sz="2199" kern="1200">
          <a:solidFill>
            <a:schemeClr val="tx1"/>
          </a:solidFill>
          <a:latin typeface="+mn-lt"/>
          <a:ea typeface="+mn-ea"/>
          <a:cs typeface="+mn-cs"/>
        </a:defRPr>
      </a:lvl3pPr>
      <a:lvl4pPr marL="1631513" algn="l" defTabSz="1087674" rtl="0" eaLnBrk="1" latinLnBrk="0" hangingPunct="1">
        <a:defRPr sz="2199" kern="1200">
          <a:solidFill>
            <a:schemeClr val="tx1"/>
          </a:solidFill>
          <a:latin typeface="+mn-lt"/>
          <a:ea typeface="+mn-ea"/>
          <a:cs typeface="+mn-cs"/>
        </a:defRPr>
      </a:lvl4pPr>
      <a:lvl5pPr marL="2175350" algn="l" defTabSz="1087674" rtl="0" eaLnBrk="1" latinLnBrk="0" hangingPunct="1">
        <a:defRPr sz="2199" kern="1200">
          <a:solidFill>
            <a:schemeClr val="tx1"/>
          </a:solidFill>
          <a:latin typeface="+mn-lt"/>
          <a:ea typeface="+mn-ea"/>
          <a:cs typeface="+mn-cs"/>
        </a:defRPr>
      </a:lvl5pPr>
      <a:lvl6pPr marL="2719186" algn="l" defTabSz="1087674" rtl="0" eaLnBrk="1" latinLnBrk="0" hangingPunct="1">
        <a:defRPr sz="2199" kern="1200">
          <a:solidFill>
            <a:schemeClr val="tx1"/>
          </a:solidFill>
          <a:latin typeface="+mn-lt"/>
          <a:ea typeface="+mn-ea"/>
          <a:cs typeface="+mn-cs"/>
        </a:defRPr>
      </a:lvl6pPr>
      <a:lvl7pPr marL="3263023" algn="l" defTabSz="1087674" rtl="0" eaLnBrk="1" latinLnBrk="0" hangingPunct="1">
        <a:defRPr sz="2199" kern="1200">
          <a:solidFill>
            <a:schemeClr val="tx1"/>
          </a:solidFill>
          <a:latin typeface="+mn-lt"/>
          <a:ea typeface="+mn-ea"/>
          <a:cs typeface="+mn-cs"/>
        </a:defRPr>
      </a:lvl7pPr>
      <a:lvl8pPr marL="3806861" algn="l" defTabSz="1087674" rtl="0" eaLnBrk="1" latinLnBrk="0" hangingPunct="1">
        <a:defRPr sz="2199" kern="1200">
          <a:solidFill>
            <a:schemeClr val="tx1"/>
          </a:solidFill>
          <a:latin typeface="+mn-lt"/>
          <a:ea typeface="+mn-ea"/>
          <a:cs typeface="+mn-cs"/>
        </a:defRPr>
      </a:lvl8pPr>
      <a:lvl9pPr marL="4350698" algn="l" defTabSz="1087674" rtl="0" eaLnBrk="1" latinLnBrk="0" hangingPunct="1">
        <a:defRPr sz="21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308813"/>
            <a:ext cx="11652805" cy="959643"/>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268458"/>
            <a:ext cx="11650486" cy="205505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8955173" y="3241098"/>
            <a:ext cx="7315864" cy="833002"/>
          </a:xfrm>
          <a:prstGeom prst="rect">
            <a:avLst/>
          </a:prstGeom>
        </p:spPr>
      </p:pic>
    </p:spTree>
    <p:extLst>
      <p:ext uri="{BB962C8B-B14F-4D97-AF65-F5344CB8AC3E}">
        <p14:creationId xmlns:p14="http://schemas.microsoft.com/office/powerpoint/2010/main" val="3832878948"/>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Lst>
  <p:transition>
    <p:fade/>
  </p:transition>
  <p:txStyles>
    <p:titleStyle>
      <a:lvl1pPr algn="l" defTabSz="91427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274" rtl="0" eaLnBrk="1" latinLnBrk="0" hangingPunct="1">
        <a:defRPr sz="1764" kern="1200">
          <a:solidFill>
            <a:schemeClr val="tx1"/>
          </a:solidFill>
          <a:latin typeface="+mn-lt"/>
          <a:ea typeface="+mn-ea"/>
          <a:cs typeface="+mn-cs"/>
        </a:defRPr>
      </a:lvl1pPr>
      <a:lvl2pPr marL="457137" algn="l" defTabSz="914274" rtl="0" eaLnBrk="1" latinLnBrk="0" hangingPunct="1">
        <a:defRPr sz="1764" kern="1200">
          <a:solidFill>
            <a:schemeClr val="tx1"/>
          </a:solidFill>
          <a:latin typeface="+mn-lt"/>
          <a:ea typeface="+mn-ea"/>
          <a:cs typeface="+mn-cs"/>
        </a:defRPr>
      </a:lvl2pPr>
      <a:lvl3pPr marL="914274" algn="l" defTabSz="914274" rtl="0" eaLnBrk="1" latinLnBrk="0" hangingPunct="1">
        <a:defRPr sz="1764" kern="1200">
          <a:solidFill>
            <a:schemeClr val="tx1"/>
          </a:solidFill>
          <a:latin typeface="+mn-lt"/>
          <a:ea typeface="+mn-ea"/>
          <a:cs typeface="+mn-cs"/>
        </a:defRPr>
      </a:lvl3pPr>
      <a:lvl4pPr marL="1371411" algn="l" defTabSz="914274" rtl="0" eaLnBrk="1" latinLnBrk="0" hangingPunct="1">
        <a:defRPr sz="1764" kern="1200">
          <a:solidFill>
            <a:schemeClr val="tx1"/>
          </a:solidFill>
          <a:latin typeface="+mn-lt"/>
          <a:ea typeface="+mn-ea"/>
          <a:cs typeface="+mn-cs"/>
        </a:defRPr>
      </a:lvl4pPr>
      <a:lvl5pPr marL="1828547" algn="l" defTabSz="914274" rtl="0" eaLnBrk="1" latinLnBrk="0" hangingPunct="1">
        <a:defRPr sz="1764" kern="1200">
          <a:solidFill>
            <a:schemeClr val="tx1"/>
          </a:solidFill>
          <a:latin typeface="+mn-lt"/>
          <a:ea typeface="+mn-ea"/>
          <a:cs typeface="+mn-cs"/>
        </a:defRPr>
      </a:lvl5pPr>
      <a:lvl6pPr marL="2285685" algn="l" defTabSz="914274" rtl="0" eaLnBrk="1" latinLnBrk="0" hangingPunct="1">
        <a:defRPr sz="1764" kern="1200">
          <a:solidFill>
            <a:schemeClr val="tx1"/>
          </a:solidFill>
          <a:latin typeface="+mn-lt"/>
          <a:ea typeface="+mn-ea"/>
          <a:cs typeface="+mn-cs"/>
        </a:defRPr>
      </a:lvl6pPr>
      <a:lvl7pPr marL="2742821" algn="l" defTabSz="914274" rtl="0" eaLnBrk="1" latinLnBrk="0" hangingPunct="1">
        <a:defRPr sz="1764" kern="1200">
          <a:solidFill>
            <a:schemeClr val="tx1"/>
          </a:solidFill>
          <a:latin typeface="+mn-lt"/>
          <a:ea typeface="+mn-ea"/>
          <a:cs typeface="+mn-cs"/>
        </a:defRPr>
      </a:lvl7pPr>
      <a:lvl8pPr marL="3199958" algn="l" defTabSz="914274" rtl="0" eaLnBrk="1" latinLnBrk="0" hangingPunct="1">
        <a:defRPr sz="1764" kern="1200">
          <a:solidFill>
            <a:schemeClr val="tx1"/>
          </a:solidFill>
          <a:latin typeface="+mn-lt"/>
          <a:ea typeface="+mn-ea"/>
          <a:cs typeface="+mn-cs"/>
        </a:defRPr>
      </a:lvl8pPr>
      <a:lvl9pPr marL="3657096" algn="l" defTabSz="91427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08.png"/></Relationships>
</file>

<file path=ppt/slides/_rels/slide100.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101.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3" Type="http://schemas.openxmlformats.org/officeDocument/2006/relationships/image" Target="../media/image307.jpe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308.jp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309.png"/></Relationships>
</file>

<file path=ppt/slides/_rels/slide10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image" Target="../media/image320.png"/><Relationship Id="rId3" Type="http://schemas.openxmlformats.org/officeDocument/2006/relationships/image" Target="../media/image311.png"/><Relationship Id="rId7" Type="http://schemas.openxmlformats.org/officeDocument/2006/relationships/image" Target="../media/image314.png"/><Relationship Id="rId12" Type="http://schemas.openxmlformats.org/officeDocument/2006/relationships/image" Target="../media/image319.png"/><Relationship Id="rId17" Type="http://schemas.openxmlformats.org/officeDocument/2006/relationships/image" Target="../media/image324.png"/><Relationship Id="rId2" Type="http://schemas.openxmlformats.org/officeDocument/2006/relationships/notesSlide" Target="../notesSlides/notesSlide69.xml"/><Relationship Id="rId16" Type="http://schemas.openxmlformats.org/officeDocument/2006/relationships/image" Target="../media/image323.png"/><Relationship Id="rId1" Type="http://schemas.openxmlformats.org/officeDocument/2006/relationships/slideLayout" Target="../slideLayouts/slideLayout28.xml"/><Relationship Id="rId6" Type="http://schemas.openxmlformats.org/officeDocument/2006/relationships/image" Target="../media/image313.png"/><Relationship Id="rId11" Type="http://schemas.openxmlformats.org/officeDocument/2006/relationships/image" Target="../media/image318.png"/><Relationship Id="rId5" Type="http://schemas.openxmlformats.org/officeDocument/2006/relationships/image" Target="../media/image216.png"/><Relationship Id="rId15" Type="http://schemas.openxmlformats.org/officeDocument/2006/relationships/image" Target="../media/image322.png"/><Relationship Id="rId10" Type="http://schemas.openxmlformats.org/officeDocument/2006/relationships/image" Target="../media/image317.png"/><Relationship Id="rId4" Type="http://schemas.openxmlformats.org/officeDocument/2006/relationships/image" Target="../media/image312.png"/><Relationship Id="rId9" Type="http://schemas.openxmlformats.org/officeDocument/2006/relationships/image" Target="../media/image316.png"/><Relationship Id="rId14" Type="http://schemas.openxmlformats.org/officeDocument/2006/relationships/image" Target="../media/image321.png"/></Relationships>
</file>

<file path=ppt/slides/_rels/slide108.xml.rels><?xml version="1.0" encoding="UTF-8" standalone="yes"?>
<Relationships xmlns="http://schemas.openxmlformats.org/package/2006/relationships"><Relationship Id="rId13" Type="http://schemas.openxmlformats.org/officeDocument/2006/relationships/image" Target="../media/image336.png"/><Relationship Id="rId18" Type="http://schemas.openxmlformats.org/officeDocument/2006/relationships/image" Target="../media/image341.png"/><Relationship Id="rId26" Type="http://schemas.openxmlformats.org/officeDocument/2006/relationships/image" Target="../media/image349.png"/><Relationship Id="rId39" Type="http://schemas.openxmlformats.org/officeDocument/2006/relationships/image" Target="../media/image361.png"/><Relationship Id="rId21" Type="http://schemas.openxmlformats.org/officeDocument/2006/relationships/image" Target="../media/image344.png"/><Relationship Id="rId34" Type="http://schemas.openxmlformats.org/officeDocument/2006/relationships/image" Target="../media/image357.png"/><Relationship Id="rId42" Type="http://schemas.openxmlformats.org/officeDocument/2006/relationships/image" Target="../media/image364.png"/><Relationship Id="rId47" Type="http://schemas.microsoft.com/office/2007/relationships/hdphoto" Target="../media/hdphoto6.wdp"/><Relationship Id="rId50" Type="http://schemas.openxmlformats.org/officeDocument/2006/relationships/image" Target="../media/image369.png"/><Relationship Id="rId55" Type="http://schemas.openxmlformats.org/officeDocument/2006/relationships/image" Target="../media/image372.png"/><Relationship Id="rId63" Type="http://schemas.openxmlformats.org/officeDocument/2006/relationships/image" Target="../media/image377.png"/><Relationship Id="rId68" Type="http://schemas.microsoft.com/office/2007/relationships/hdphoto" Target="../media/hdphoto15.wdp"/><Relationship Id="rId76" Type="http://schemas.openxmlformats.org/officeDocument/2006/relationships/image" Target="../media/image386.png"/><Relationship Id="rId7" Type="http://schemas.openxmlformats.org/officeDocument/2006/relationships/image" Target="../media/image330.png"/><Relationship Id="rId71" Type="http://schemas.openxmlformats.org/officeDocument/2006/relationships/image" Target="../media/image381.png"/><Relationship Id="rId2" Type="http://schemas.openxmlformats.org/officeDocument/2006/relationships/image" Target="../media/image325.png"/><Relationship Id="rId16" Type="http://schemas.openxmlformats.org/officeDocument/2006/relationships/image" Target="../media/image339.png"/><Relationship Id="rId29" Type="http://schemas.openxmlformats.org/officeDocument/2006/relationships/image" Target="../media/image352.png"/><Relationship Id="rId11" Type="http://schemas.openxmlformats.org/officeDocument/2006/relationships/image" Target="../media/image334.png"/><Relationship Id="rId24" Type="http://schemas.openxmlformats.org/officeDocument/2006/relationships/image" Target="../media/image347.png"/><Relationship Id="rId32" Type="http://schemas.openxmlformats.org/officeDocument/2006/relationships/image" Target="../media/image355.png"/><Relationship Id="rId37" Type="http://schemas.microsoft.com/office/2007/relationships/hdphoto" Target="../media/hdphoto4.wdp"/><Relationship Id="rId40" Type="http://schemas.openxmlformats.org/officeDocument/2006/relationships/image" Target="../media/image362.png"/><Relationship Id="rId45" Type="http://schemas.microsoft.com/office/2007/relationships/hdphoto" Target="../media/hdphoto5.wdp"/><Relationship Id="rId53" Type="http://schemas.microsoft.com/office/2007/relationships/hdphoto" Target="../media/hdphoto9.wdp"/><Relationship Id="rId58" Type="http://schemas.microsoft.com/office/2007/relationships/hdphoto" Target="../media/hdphoto10.wdp"/><Relationship Id="rId66" Type="http://schemas.microsoft.com/office/2007/relationships/hdphoto" Target="../media/hdphoto14.wdp"/><Relationship Id="rId74" Type="http://schemas.openxmlformats.org/officeDocument/2006/relationships/image" Target="../media/image384.png"/><Relationship Id="rId79" Type="http://schemas.microsoft.com/office/2007/relationships/hdphoto" Target="../media/hdphoto17.wdp"/><Relationship Id="rId5" Type="http://schemas.openxmlformats.org/officeDocument/2006/relationships/image" Target="../media/image328.png"/><Relationship Id="rId61" Type="http://schemas.openxmlformats.org/officeDocument/2006/relationships/image" Target="../media/image376.png"/><Relationship Id="rId10" Type="http://schemas.openxmlformats.org/officeDocument/2006/relationships/image" Target="../media/image333.png"/><Relationship Id="rId19" Type="http://schemas.openxmlformats.org/officeDocument/2006/relationships/image" Target="../media/image342.png"/><Relationship Id="rId31" Type="http://schemas.openxmlformats.org/officeDocument/2006/relationships/image" Target="../media/image354.png"/><Relationship Id="rId44" Type="http://schemas.openxmlformats.org/officeDocument/2006/relationships/image" Target="../media/image366.png"/><Relationship Id="rId52" Type="http://schemas.openxmlformats.org/officeDocument/2006/relationships/image" Target="../media/image370.png"/><Relationship Id="rId60" Type="http://schemas.microsoft.com/office/2007/relationships/hdphoto" Target="../media/hdphoto11.wdp"/><Relationship Id="rId65" Type="http://schemas.openxmlformats.org/officeDocument/2006/relationships/image" Target="../media/image378.png"/><Relationship Id="rId73" Type="http://schemas.openxmlformats.org/officeDocument/2006/relationships/image" Target="../media/image383.png"/><Relationship Id="rId78" Type="http://schemas.openxmlformats.org/officeDocument/2006/relationships/image" Target="../media/image387.png"/><Relationship Id="rId4" Type="http://schemas.openxmlformats.org/officeDocument/2006/relationships/image" Target="../media/image327.png"/><Relationship Id="rId9" Type="http://schemas.openxmlformats.org/officeDocument/2006/relationships/image" Target="../media/image332.png"/><Relationship Id="rId14" Type="http://schemas.openxmlformats.org/officeDocument/2006/relationships/image" Target="../media/image337.png"/><Relationship Id="rId22" Type="http://schemas.openxmlformats.org/officeDocument/2006/relationships/image" Target="../media/image345.png"/><Relationship Id="rId27" Type="http://schemas.openxmlformats.org/officeDocument/2006/relationships/image" Target="../media/image350.png"/><Relationship Id="rId30" Type="http://schemas.openxmlformats.org/officeDocument/2006/relationships/image" Target="../media/image353.png"/><Relationship Id="rId35" Type="http://schemas.openxmlformats.org/officeDocument/2006/relationships/image" Target="../media/image358.png"/><Relationship Id="rId43" Type="http://schemas.openxmlformats.org/officeDocument/2006/relationships/image" Target="../media/image365.png"/><Relationship Id="rId48" Type="http://schemas.openxmlformats.org/officeDocument/2006/relationships/image" Target="../media/image368.png"/><Relationship Id="rId56" Type="http://schemas.openxmlformats.org/officeDocument/2006/relationships/image" Target="../media/image373.png"/><Relationship Id="rId64" Type="http://schemas.microsoft.com/office/2007/relationships/hdphoto" Target="../media/hdphoto13.wdp"/><Relationship Id="rId69" Type="http://schemas.openxmlformats.org/officeDocument/2006/relationships/image" Target="../media/image380.png"/><Relationship Id="rId77" Type="http://schemas.microsoft.com/office/2007/relationships/hdphoto" Target="../media/hdphoto16.wdp"/><Relationship Id="rId8" Type="http://schemas.openxmlformats.org/officeDocument/2006/relationships/image" Target="../media/image331.png"/><Relationship Id="rId51" Type="http://schemas.microsoft.com/office/2007/relationships/hdphoto" Target="../media/hdphoto8.wdp"/><Relationship Id="rId72" Type="http://schemas.openxmlformats.org/officeDocument/2006/relationships/image" Target="../media/image382.png"/><Relationship Id="rId3" Type="http://schemas.openxmlformats.org/officeDocument/2006/relationships/image" Target="../media/image326.png"/><Relationship Id="rId12" Type="http://schemas.openxmlformats.org/officeDocument/2006/relationships/image" Target="../media/image335.png"/><Relationship Id="rId17" Type="http://schemas.openxmlformats.org/officeDocument/2006/relationships/image" Target="../media/image340.png"/><Relationship Id="rId25" Type="http://schemas.openxmlformats.org/officeDocument/2006/relationships/image" Target="../media/image348.png"/><Relationship Id="rId33" Type="http://schemas.openxmlformats.org/officeDocument/2006/relationships/image" Target="../media/image356.png"/><Relationship Id="rId38" Type="http://schemas.openxmlformats.org/officeDocument/2006/relationships/image" Target="../media/image360.png"/><Relationship Id="rId46" Type="http://schemas.openxmlformats.org/officeDocument/2006/relationships/image" Target="../media/image367.png"/><Relationship Id="rId59" Type="http://schemas.openxmlformats.org/officeDocument/2006/relationships/image" Target="../media/image375.png"/><Relationship Id="rId67" Type="http://schemas.openxmlformats.org/officeDocument/2006/relationships/image" Target="../media/image379.png"/><Relationship Id="rId20" Type="http://schemas.openxmlformats.org/officeDocument/2006/relationships/image" Target="../media/image343.png"/><Relationship Id="rId41" Type="http://schemas.openxmlformats.org/officeDocument/2006/relationships/image" Target="../media/image363.png"/><Relationship Id="rId54" Type="http://schemas.openxmlformats.org/officeDocument/2006/relationships/image" Target="../media/image371.png"/><Relationship Id="rId62" Type="http://schemas.microsoft.com/office/2007/relationships/hdphoto" Target="../media/hdphoto12.wdp"/><Relationship Id="rId70" Type="http://schemas.openxmlformats.org/officeDocument/2006/relationships/image" Target="../media/image57.png"/><Relationship Id="rId75" Type="http://schemas.openxmlformats.org/officeDocument/2006/relationships/image" Target="../media/image385.png"/><Relationship Id="rId1" Type="http://schemas.openxmlformats.org/officeDocument/2006/relationships/slideLayout" Target="../slideLayouts/slideLayout140.xml"/><Relationship Id="rId6" Type="http://schemas.openxmlformats.org/officeDocument/2006/relationships/image" Target="../media/image329.png"/><Relationship Id="rId15" Type="http://schemas.openxmlformats.org/officeDocument/2006/relationships/image" Target="../media/image338.png"/><Relationship Id="rId23" Type="http://schemas.openxmlformats.org/officeDocument/2006/relationships/image" Target="../media/image346.png"/><Relationship Id="rId28" Type="http://schemas.openxmlformats.org/officeDocument/2006/relationships/image" Target="../media/image351.png"/><Relationship Id="rId36" Type="http://schemas.openxmlformats.org/officeDocument/2006/relationships/image" Target="../media/image359.png"/><Relationship Id="rId49" Type="http://schemas.microsoft.com/office/2007/relationships/hdphoto" Target="../media/hdphoto7.wdp"/><Relationship Id="rId57" Type="http://schemas.openxmlformats.org/officeDocument/2006/relationships/image" Target="../media/image374.png"/></Relationships>
</file>

<file path=ppt/slides/_rels/slide10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395.png"/><Relationship Id="rId3" Type="http://schemas.openxmlformats.org/officeDocument/2006/relationships/image" Target="../media/image57.png"/><Relationship Id="rId7" Type="http://schemas.openxmlformats.org/officeDocument/2006/relationships/image" Target="../media/image389.png"/><Relationship Id="rId12" Type="http://schemas.openxmlformats.org/officeDocument/2006/relationships/image" Target="../media/image394.svg"/><Relationship Id="rId2" Type="http://schemas.openxmlformats.org/officeDocument/2006/relationships/notesSlide" Target="../notesSlides/notesSlide70.xml"/><Relationship Id="rId1" Type="http://schemas.openxmlformats.org/officeDocument/2006/relationships/slideLayout" Target="../slideLayouts/slideLayout133.xml"/><Relationship Id="rId6" Type="http://schemas.openxmlformats.org/officeDocument/2006/relationships/image" Target="../media/image388.png"/><Relationship Id="rId11" Type="http://schemas.openxmlformats.org/officeDocument/2006/relationships/image" Target="../media/image393.png"/><Relationship Id="rId5" Type="http://schemas.openxmlformats.org/officeDocument/2006/relationships/image" Target="../media/image62.png"/><Relationship Id="rId15" Type="http://schemas.openxmlformats.org/officeDocument/2006/relationships/image" Target="../media/image397.png"/><Relationship Id="rId10" Type="http://schemas.openxmlformats.org/officeDocument/2006/relationships/image" Target="../media/image392.svg"/><Relationship Id="rId4" Type="http://schemas.openxmlformats.org/officeDocument/2006/relationships/image" Target="../media/image43.png"/><Relationship Id="rId9" Type="http://schemas.openxmlformats.org/officeDocument/2006/relationships/image" Target="../media/image391.png"/><Relationship Id="rId14" Type="http://schemas.openxmlformats.org/officeDocument/2006/relationships/image" Target="../media/image396.svg"/></Relationships>
</file>

<file path=ppt/slides/_rels/slide1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8.emf"/><Relationship Id="rId1" Type="http://schemas.openxmlformats.org/officeDocument/2006/relationships/slideLayout" Target="../slideLayouts/slideLayout23.xml"/></Relationships>
</file>

<file path=ppt/slides/_rels/slide11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23.xml"/><Relationship Id="rId4" Type="http://schemas.openxmlformats.org/officeDocument/2006/relationships/image" Target="../media/image40.png"/></Relationships>
</file>

<file path=ppt/slides/_rels/slide117.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0.png"/><Relationship Id="rId3" Type="http://schemas.openxmlformats.org/officeDocument/2006/relationships/image" Target="../media/image400.png"/><Relationship Id="rId7" Type="http://schemas.openxmlformats.org/officeDocument/2006/relationships/image" Target="../media/image404.png"/><Relationship Id="rId12" Type="http://schemas.openxmlformats.org/officeDocument/2006/relationships/image" Target="../media/image409.png"/><Relationship Id="rId2" Type="http://schemas.openxmlformats.org/officeDocument/2006/relationships/notesSlide" Target="../notesSlides/notesSlide73.xml"/><Relationship Id="rId16" Type="http://schemas.openxmlformats.org/officeDocument/2006/relationships/image" Target="../media/image413.png"/><Relationship Id="rId1" Type="http://schemas.openxmlformats.org/officeDocument/2006/relationships/slideLayout" Target="../slideLayouts/slideLayout23.xml"/><Relationship Id="rId6" Type="http://schemas.openxmlformats.org/officeDocument/2006/relationships/image" Target="../media/image403.png"/><Relationship Id="rId11" Type="http://schemas.openxmlformats.org/officeDocument/2006/relationships/image" Target="../media/image408.png"/><Relationship Id="rId5" Type="http://schemas.openxmlformats.org/officeDocument/2006/relationships/image" Target="../media/image402.png"/><Relationship Id="rId15" Type="http://schemas.openxmlformats.org/officeDocument/2006/relationships/image" Target="../media/image412.png"/><Relationship Id="rId10" Type="http://schemas.openxmlformats.org/officeDocument/2006/relationships/image" Target="../media/image407.png"/><Relationship Id="rId4" Type="http://schemas.openxmlformats.org/officeDocument/2006/relationships/image" Target="../media/image401.png"/><Relationship Id="rId9" Type="http://schemas.openxmlformats.org/officeDocument/2006/relationships/image" Target="../media/image406.png"/><Relationship Id="rId14" Type="http://schemas.openxmlformats.org/officeDocument/2006/relationships/image" Target="../media/image411.png"/></Relationships>
</file>

<file path=ppt/slides/_rels/slide118.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415.png"/></Relationships>
</file>

<file path=ppt/slides/_rels/slide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0.xml"/></Relationships>
</file>

<file path=ppt/slides/_rels/slide120.xml.rels><?xml version="1.0" encoding="UTF-8" standalone="yes"?>
<Relationships xmlns="http://schemas.openxmlformats.org/package/2006/relationships"><Relationship Id="rId3" Type="http://schemas.openxmlformats.org/officeDocument/2006/relationships/image" Target="../media/image416.emf"/><Relationship Id="rId2" Type="http://schemas.openxmlformats.org/officeDocument/2006/relationships/notesSlide" Target="../notesSlides/notesSlide75.xml"/><Relationship Id="rId1" Type="http://schemas.openxmlformats.org/officeDocument/2006/relationships/slideLayout" Target="../slideLayouts/slideLayout23.xml"/><Relationship Id="rId5" Type="http://schemas.openxmlformats.org/officeDocument/2006/relationships/image" Target="../media/image418.emf"/><Relationship Id="rId4" Type="http://schemas.openxmlformats.org/officeDocument/2006/relationships/image" Target="../media/image417.emf"/></Relationships>
</file>

<file path=ppt/slides/_rels/slide121.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76.xml"/><Relationship Id="rId1" Type="http://schemas.openxmlformats.org/officeDocument/2006/relationships/slideLayout" Target="../slideLayouts/slideLayout36.xml"/><Relationship Id="rId5" Type="http://schemas.openxmlformats.org/officeDocument/2006/relationships/image" Target="../media/image421.png"/><Relationship Id="rId4" Type="http://schemas.openxmlformats.org/officeDocument/2006/relationships/image" Target="../media/image420.png"/></Relationships>
</file>

<file path=ppt/slides/_rels/slide122.xml.rels><?xml version="1.0" encoding="UTF-8" standalone="yes"?>
<Relationships xmlns="http://schemas.openxmlformats.org/package/2006/relationships"><Relationship Id="rId2" Type="http://schemas.openxmlformats.org/officeDocument/2006/relationships/image" Target="../media/image422.emf"/><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3" Type="http://schemas.openxmlformats.org/officeDocument/2006/relationships/image" Target="../media/image423.emf"/><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424.emf"/></Relationships>
</file>

<file path=ppt/slides/_rels/slide124.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78.xml"/><Relationship Id="rId1" Type="http://schemas.openxmlformats.org/officeDocument/2006/relationships/slideLayout" Target="../slideLayouts/slideLayout3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15.png"/><Relationship Id="rId11" Type="http://schemas.openxmlformats.org/officeDocument/2006/relationships/image" Target="../media/image120.jpe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15.xml.rels><?xml version="1.0" encoding="UTF-8" standalone="yes"?>
<Relationships xmlns="http://schemas.openxmlformats.org/package/2006/relationships"><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image" Target="../media/image144.png"/><Relationship Id="rId39" Type="http://schemas.openxmlformats.org/officeDocument/2006/relationships/image" Target="../media/image157.png"/><Relationship Id="rId3" Type="http://schemas.openxmlformats.org/officeDocument/2006/relationships/image" Target="../media/image121.png"/><Relationship Id="rId21" Type="http://schemas.openxmlformats.org/officeDocument/2006/relationships/image" Target="../media/image139.jpeg"/><Relationship Id="rId34" Type="http://schemas.openxmlformats.org/officeDocument/2006/relationships/image" Target="../media/image152.png"/><Relationship Id="rId42" Type="http://schemas.openxmlformats.org/officeDocument/2006/relationships/image" Target="../media/image160.png"/><Relationship Id="rId47" Type="http://schemas.openxmlformats.org/officeDocument/2006/relationships/image" Target="../media/image165.png"/><Relationship Id="rId50" Type="http://schemas.openxmlformats.org/officeDocument/2006/relationships/image" Target="../media/image168.jpe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jpeg"/><Relationship Id="rId33" Type="http://schemas.openxmlformats.org/officeDocument/2006/relationships/image" Target="../media/image151.png"/><Relationship Id="rId38" Type="http://schemas.openxmlformats.org/officeDocument/2006/relationships/image" Target="../media/image156.png"/><Relationship Id="rId46" Type="http://schemas.openxmlformats.org/officeDocument/2006/relationships/image" Target="../media/image164.emf"/><Relationship Id="rId2" Type="http://schemas.openxmlformats.org/officeDocument/2006/relationships/notesSlide" Target="../notesSlides/notesSlide11.xml"/><Relationship Id="rId16" Type="http://schemas.openxmlformats.org/officeDocument/2006/relationships/image" Target="../media/image134.png"/><Relationship Id="rId20" Type="http://schemas.openxmlformats.org/officeDocument/2006/relationships/image" Target="../media/image138.png"/><Relationship Id="rId29" Type="http://schemas.openxmlformats.org/officeDocument/2006/relationships/image" Target="../media/image147.png"/><Relationship Id="rId41"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32" Type="http://schemas.openxmlformats.org/officeDocument/2006/relationships/image" Target="../media/image150.png"/><Relationship Id="rId37" Type="http://schemas.openxmlformats.org/officeDocument/2006/relationships/image" Target="../media/image155.png"/><Relationship Id="rId40" Type="http://schemas.openxmlformats.org/officeDocument/2006/relationships/image" Target="../media/image158.png"/><Relationship Id="rId45" Type="http://schemas.openxmlformats.org/officeDocument/2006/relationships/image" Target="../media/image163.jp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46.png"/><Relationship Id="rId36" Type="http://schemas.openxmlformats.org/officeDocument/2006/relationships/image" Target="../media/image154.png"/><Relationship Id="rId49" Type="http://schemas.openxmlformats.org/officeDocument/2006/relationships/image" Target="../media/image167.png"/><Relationship Id="rId10" Type="http://schemas.openxmlformats.org/officeDocument/2006/relationships/image" Target="../media/image128.emf"/><Relationship Id="rId19" Type="http://schemas.openxmlformats.org/officeDocument/2006/relationships/image" Target="../media/image137.png"/><Relationship Id="rId31" Type="http://schemas.openxmlformats.org/officeDocument/2006/relationships/image" Target="../media/image149.png"/><Relationship Id="rId44" Type="http://schemas.openxmlformats.org/officeDocument/2006/relationships/image" Target="../media/image162.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45.jpeg"/><Relationship Id="rId30" Type="http://schemas.openxmlformats.org/officeDocument/2006/relationships/image" Target="../media/image148.png"/><Relationship Id="rId35" Type="http://schemas.openxmlformats.org/officeDocument/2006/relationships/image" Target="../media/image153.png"/><Relationship Id="rId43" Type="http://schemas.openxmlformats.org/officeDocument/2006/relationships/image" Target="../media/image161.png"/><Relationship Id="rId48" Type="http://schemas.openxmlformats.org/officeDocument/2006/relationships/image" Target="../media/image166.jpg"/><Relationship Id="rId8" Type="http://schemas.openxmlformats.org/officeDocument/2006/relationships/image" Target="../media/image126.png"/></Relationships>
</file>

<file path=ppt/slides/_rels/slide16.xml.rels><?xml version="1.0" encoding="UTF-8" standalone="yes"?>
<Relationships xmlns="http://schemas.openxmlformats.org/package/2006/relationships"><Relationship Id="rId8" Type="http://schemas.openxmlformats.org/officeDocument/2006/relationships/image" Target="../media/image171.jpeg"/><Relationship Id="rId13" Type="http://schemas.openxmlformats.org/officeDocument/2006/relationships/image" Target="../media/image176.png"/><Relationship Id="rId18" Type="http://schemas.openxmlformats.org/officeDocument/2006/relationships/image" Target="../media/image181.png"/><Relationship Id="rId26" Type="http://schemas.openxmlformats.org/officeDocument/2006/relationships/image" Target="../media/image189.png"/><Relationship Id="rId3" Type="http://schemas.openxmlformats.org/officeDocument/2006/relationships/slideLayout" Target="../slideLayouts/slideLayout37.xml"/><Relationship Id="rId21" Type="http://schemas.openxmlformats.org/officeDocument/2006/relationships/image" Target="../media/image184.png"/><Relationship Id="rId34" Type="http://schemas.openxmlformats.org/officeDocument/2006/relationships/image" Target="../media/image195.jpeg"/><Relationship Id="rId7" Type="http://schemas.openxmlformats.org/officeDocument/2006/relationships/image" Target="../media/image170.png"/><Relationship Id="rId12" Type="http://schemas.openxmlformats.org/officeDocument/2006/relationships/image" Target="../media/image175.jpeg"/><Relationship Id="rId17" Type="http://schemas.openxmlformats.org/officeDocument/2006/relationships/image" Target="../media/image180.png"/><Relationship Id="rId25" Type="http://schemas.openxmlformats.org/officeDocument/2006/relationships/image" Target="../media/image188.png"/><Relationship Id="rId33" Type="http://schemas.openxmlformats.org/officeDocument/2006/relationships/image" Target="../media/image194.jpeg"/><Relationship Id="rId2" Type="http://schemas.openxmlformats.org/officeDocument/2006/relationships/tags" Target="../tags/tag1.xml"/><Relationship Id="rId16" Type="http://schemas.openxmlformats.org/officeDocument/2006/relationships/image" Target="../media/image179.png"/><Relationship Id="rId20" Type="http://schemas.openxmlformats.org/officeDocument/2006/relationships/image" Target="../media/image183.png"/><Relationship Id="rId29" Type="http://schemas.openxmlformats.org/officeDocument/2006/relationships/hyperlink" Target="http://www.asd.gov.au/infosec/irap/index.htm" TargetMode="External"/><Relationship Id="rId1" Type="http://schemas.openxmlformats.org/officeDocument/2006/relationships/vmlDrawing" Target="../drawings/vmlDrawing1.vml"/><Relationship Id="rId6" Type="http://schemas.openxmlformats.org/officeDocument/2006/relationships/image" Target="../media/image169.emf"/><Relationship Id="rId11" Type="http://schemas.openxmlformats.org/officeDocument/2006/relationships/image" Target="../media/image174.jpeg"/><Relationship Id="rId24" Type="http://schemas.openxmlformats.org/officeDocument/2006/relationships/image" Target="../media/image187.jpeg"/><Relationship Id="rId32" Type="http://schemas.openxmlformats.org/officeDocument/2006/relationships/hyperlink" Target="https://www.fisc.or.jp/" TargetMode="External"/><Relationship Id="rId5" Type="http://schemas.openxmlformats.org/officeDocument/2006/relationships/oleObject" Target="../embeddings/oleObject1.bin"/><Relationship Id="rId15" Type="http://schemas.openxmlformats.org/officeDocument/2006/relationships/image" Target="../media/image178.jpeg"/><Relationship Id="rId23" Type="http://schemas.openxmlformats.org/officeDocument/2006/relationships/image" Target="../media/image186.jpeg"/><Relationship Id="rId28" Type="http://schemas.openxmlformats.org/officeDocument/2006/relationships/image" Target="../media/image191.jpeg"/><Relationship Id="rId36" Type="http://schemas.openxmlformats.org/officeDocument/2006/relationships/image" Target="../media/image197.png"/><Relationship Id="rId10" Type="http://schemas.openxmlformats.org/officeDocument/2006/relationships/image" Target="../media/image173.png"/><Relationship Id="rId19" Type="http://schemas.openxmlformats.org/officeDocument/2006/relationships/image" Target="../media/image182.png"/><Relationship Id="rId31" Type="http://schemas.openxmlformats.org/officeDocument/2006/relationships/image" Target="../media/image193.jpeg"/><Relationship Id="rId4" Type="http://schemas.openxmlformats.org/officeDocument/2006/relationships/notesSlide" Target="../notesSlides/notesSlide12.xml"/><Relationship Id="rId9" Type="http://schemas.openxmlformats.org/officeDocument/2006/relationships/image" Target="../media/image172.jpg"/><Relationship Id="rId14" Type="http://schemas.openxmlformats.org/officeDocument/2006/relationships/image" Target="../media/image177.jpeg"/><Relationship Id="rId22" Type="http://schemas.openxmlformats.org/officeDocument/2006/relationships/image" Target="../media/image185.png"/><Relationship Id="rId27" Type="http://schemas.openxmlformats.org/officeDocument/2006/relationships/image" Target="../media/image190.png"/><Relationship Id="rId30" Type="http://schemas.openxmlformats.org/officeDocument/2006/relationships/image" Target="../media/image192.png"/><Relationship Id="rId35" Type="http://schemas.openxmlformats.org/officeDocument/2006/relationships/image" Target="../media/image19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13.xml"/><Relationship Id="rId1" Type="http://schemas.openxmlformats.org/officeDocument/2006/relationships/slideLayout" Target="../slideLayouts/slideLayout70.xml"/><Relationship Id="rId4" Type="http://schemas.openxmlformats.org/officeDocument/2006/relationships/image" Target="../media/image199.png"/></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3.xml"/><Relationship Id="rId4" Type="http://schemas.openxmlformats.org/officeDocument/2006/relationships/image" Target="../media/image208.pn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gb/azure/azure-resource-manager/resource-manager-subscription-governance" TargetMode="External"/><Relationship Id="rId2" Type="http://schemas.openxmlformats.org/officeDocument/2006/relationships/image" Target="../media/image209.png"/><Relationship Id="rId1" Type="http://schemas.openxmlformats.org/officeDocument/2006/relationships/slideLayout" Target="../slideLayouts/slideLayout23.xml"/><Relationship Id="rId4" Type="http://schemas.openxmlformats.org/officeDocument/2006/relationships/hyperlink" Target="https://docs.microsoft.com/en-gb/azure/azure-resource-manager/resource-manager-subscription-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20.xml"/><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213.jpeg"/><Relationship Id="rId5" Type="http://schemas.openxmlformats.org/officeDocument/2006/relationships/hyperlink" Target="https://docs.com/officeitpro/4131/microsoft-cloud-networking-for-enterprise?c=ca4UTZ" TargetMode="Externa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216.png"/><Relationship Id="rId4" Type="http://schemas.openxmlformats.org/officeDocument/2006/relationships/image" Target="../media/image2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6.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3.xml"/><Relationship Id="rId1" Type="http://schemas.openxmlformats.org/officeDocument/2006/relationships/tags" Target="../tags/tag2.xml"/><Relationship Id="rId4" Type="http://schemas.openxmlformats.org/officeDocument/2006/relationships/image" Target="../media/image219.png"/></Relationships>
</file>

<file path=ppt/slides/_rels/slide45.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6.png"/><Relationship Id="rId1" Type="http://schemas.openxmlformats.org/officeDocument/2006/relationships/slideLayout" Target="../slideLayouts/slideLayout8.xml"/><Relationship Id="rId4" Type="http://schemas.openxmlformats.org/officeDocument/2006/relationships/image" Target="../media/image22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1.xml"/><Relationship Id="rId1" Type="http://schemas.openxmlformats.org/officeDocument/2006/relationships/tags" Target="../tags/tag3.xml"/><Relationship Id="rId6" Type="http://schemas.openxmlformats.org/officeDocument/2006/relationships/image" Target="../media/image63.png"/><Relationship Id="rId5" Type="http://schemas.openxmlformats.org/officeDocument/2006/relationships/image" Target="../media/image65.png"/><Relationship Id="rId4" Type="http://schemas.openxmlformats.org/officeDocument/2006/relationships/image" Target="../media/image224.emf"/></Relationships>
</file>

<file path=ppt/slides/_rels/slide4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216.png"/><Relationship Id="rId4" Type="http://schemas.openxmlformats.org/officeDocument/2006/relationships/image" Target="../media/image2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1.xml"/><Relationship Id="rId6" Type="http://schemas.microsoft.com/office/2007/relationships/hdphoto" Target="../media/hdphoto2.wdp"/><Relationship Id="rId5" Type="http://schemas.openxmlformats.org/officeDocument/2006/relationships/image" Target="../media/image225.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3.xml"/><Relationship Id="rId1" Type="http://schemas.openxmlformats.org/officeDocument/2006/relationships/slideLayout" Target="../slideLayouts/slideLayout41.xml"/><Relationship Id="rId6" Type="http://schemas.openxmlformats.org/officeDocument/2006/relationships/image" Target="../media/image54.png"/><Relationship Id="rId5" Type="http://schemas.microsoft.com/office/2007/relationships/hdphoto" Target="../media/hdphoto2.wdp"/><Relationship Id="rId4" Type="http://schemas.openxmlformats.org/officeDocument/2006/relationships/image" Target="../media/image225.png"/></Relationships>
</file>

<file path=ppt/slides/_rels/slide54.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notesSlide" Target="../notesSlides/notesSlide34.xml"/><Relationship Id="rId1" Type="http://schemas.openxmlformats.org/officeDocument/2006/relationships/slideLayout" Target="../slideLayouts/slideLayout41.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32.xml"/><Relationship Id="rId4" Type="http://schemas.openxmlformats.org/officeDocument/2006/relationships/image" Target="../media/image230.jpg"/></Relationships>
</file>

<file path=ppt/slides/_rels/slide58.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43.png"/><Relationship Id="rId7" Type="http://schemas.openxmlformats.org/officeDocument/2006/relationships/image" Target="../media/image234.png"/><Relationship Id="rId2" Type="http://schemas.openxmlformats.org/officeDocument/2006/relationships/notesSlide" Target="../notesSlides/notesSlide36.xml"/><Relationship Id="rId1" Type="http://schemas.openxmlformats.org/officeDocument/2006/relationships/slideLayout" Target="../slideLayouts/slideLayout57.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59.xml.rels><?xml version="1.0" encoding="UTF-8" standalone="yes"?>
<Relationships xmlns="http://schemas.openxmlformats.org/package/2006/relationships"><Relationship Id="rId8" Type="http://schemas.openxmlformats.org/officeDocument/2006/relationships/image" Target="../media/image244.emf"/><Relationship Id="rId3" Type="http://schemas.openxmlformats.org/officeDocument/2006/relationships/image" Target="../media/image239.emf"/><Relationship Id="rId7" Type="http://schemas.openxmlformats.org/officeDocument/2006/relationships/image" Target="../media/image243.emf"/><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42.emf"/><Relationship Id="rId5" Type="http://schemas.openxmlformats.org/officeDocument/2006/relationships/image" Target="../media/image241.emf"/><Relationship Id="rId4" Type="http://schemas.openxmlformats.org/officeDocument/2006/relationships/image" Target="../media/image240.emf"/><Relationship Id="rId9" Type="http://schemas.openxmlformats.org/officeDocument/2006/relationships/image" Target="../media/image245.emf"/></Relationships>
</file>

<file path=ppt/slides/_rels/slide6.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21" Type="http://schemas.openxmlformats.org/officeDocument/2006/relationships/image" Target="../media/image53.png"/><Relationship Id="rId34" Type="http://schemas.openxmlformats.org/officeDocument/2006/relationships/image" Target="../media/image66.png"/><Relationship Id="rId42" Type="http://schemas.openxmlformats.org/officeDocument/2006/relationships/image" Target="../media/image74.png"/><Relationship Id="rId47" Type="http://schemas.openxmlformats.org/officeDocument/2006/relationships/image" Target="../media/image79.png"/><Relationship Id="rId50" Type="http://schemas.openxmlformats.org/officeDocument/2006/relationships/image" Target="../media/image81.png"/><Relationship Id="rId55" Type="http://schemas.openxmlformats.org/officeDocument/2006/relationships/image" Target="../media/image85.png"/><Relationship Id="rId63" Type="http://schemas.openxmlformats.org/officeDocument/2006/relationships/image" Target="../media/image93.png"/><Relationship Id="rId68" Type="http://schemas.openxmlformats.org/officeDocument/2006/relationships/image" Target="../media/image98.png"/><Relationship Id="rId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48.png"/><Relationship Id="rId29" Type="http://schemas.openxmlformats.org/officeDocument/2006/relationships/image" Target="../media/image61.png"/><Relationship Id="rId1" Type="http://schemas.openxmlformats.org/officeDocument/2006/relationships/slideLayout" Target="../slideLayouts/slideLayout60.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45" Type="http://schemas.openxmlformats.org/officeDocument/2006/relationships/image" Target="../media/image77.png"/><Relationship Id="rId53" Type="http://schemas.openxmlformats.org/officeDocument/2006/relationships/image" Target="../media/image83.png"/><Relationship Id="rId58" Type="http://schemas.openxmlformats.org/officeDocument/2006/relationships/image" Target="../media/image88.png"/><Relationship Id="rId66" Type="http://schemas.openxmlformats.org/officeDocument/2006/relationships/image" Target="../media/image9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87.png"/><Relationship Id="rId61" Type="http://schemas.openxmlformats.org/officeDocument/2006/relationships/image" Target="../media/image91.png"/><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image" Target="../media/image63.png"/><Relationship Id="rId44" Type="http://schemas.openxmlformats.org/officeDocument/2006/relationships/image" Target="../media/image76.png"/><Relationship Id="rId52" Type="http://schemas.openxmlformats.org/officeDocument/2006/relationships/image" Target="../media/image82.png"/><Relationship Id="rId60" Type="http://schemas.openxmlformats.org/officeDocument/2006/relationships/image" Target="../media/image90.png"/><Relationship Id="rId65" Type="http://schemas.openxmlformats.org/officeDocument/2006/relationships/image" Target="../media/image95.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png"/><Relationship Id="rId48" Type="http://schemas.openxmlformats.org/officeDocument/2006/relationships/image" Target="../media/image80.png"/><Relationship Id="rId56" Type="http://schemas.openxmlformats.org/officeDocument/2006/relationships/image" Target="../media/image86.png"/><Relationship Id="rId64" Type="http://schemas.openxmlformats.org/officeDocument/2006/relationships/image" Target="../media/image94.png"/><Relationship Id="rId8" Type="http://schemas.openxmlformats.org/officeDocument/2006/relationships/image" Target="../media/image40.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35.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png"/><Relationship Id="rId46" Type="http://schemas.openxmlformats.org/officeDocument/2006/relationships/image" Target="../media/image78.png"/><Relationship Id="rId59" Type="http://schemas.openxmlformats.org/officeDocument/2006/relationships/image" Target="../media/image89.png"/><Relationship Id="rId67" Type="http://schemas.openxmlformats.org/officeDocument/2006/relationships/image" Target="../media/image97.png"/><Relationship Id="rId20" Type="http://schemas.openxmlformats.org/officeDocument/2006/relationships/image" Target="../media/image52.png"/><Relationship Id="rId41" Type="http://schemas.openxmlformats.org/officeDocument/2006/relationships/image" Target="../media/image73.png"/><Relationship Id="rId54" Type="http://schemas.openxmlformats.org/officeDocument/2006/relationships/image" Target="../media/image84.png"/><Relationship Id="rId62" Type="http://schemas.openxmlformats.org/officeDocument/2006/relationships/image" Target="../media/image9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48.xml"/><Relationship Id="rId5" Type="http://schemas.openxmlformats.org/officeDocument/2006/relationships/image" Target="../media/image248.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png"/><Relationship Id="rId18" Type="http://schemas.openxmlformats.org/officeDocument/2006/relationships/image" Target="../media/image265.png"/><Relationship Id="rId3" Type="http://schemas.openxmlformats.org/officeDocument/2006/relationships/image" Target="../media/image250.png"/><Relationship Id="rId21" Type="http://schemas.openxmlformats.org/officeDocument/2006/relationships/image" Target="../media/image268.png"/><Relationship Id="rId7" Type="http://schemas.openxmlformats.org/officeDocument/2006/relationships/image" Target="../media/image254.png"/><Relationship Id="rId12" Type="http://schemas.openxmlformats.org/officeDocument/2006/relationships/image" Target="../media/image259.png"/><Relationship Id="rId17" Type="http://schemas.openxmlformats.org/officeDocument/2006/relationships/image" Target="../media/image264.png"/><Relationship Id="rId25" Type="http://schemas.openxmlformats.org/officeDocument/2006/relationships/image" Target="../media/image272.png"/><Relationship Id="rId2" Type="http://schemas.openxmlformats.org/officeDocument/2006/relationships/image" Target="../media/image249.png"/><Relationship Id="rId16" Type="http://schemas.openxmlformats.org/officeDocument/2006/relationships/image" Target="../media/image263.png"/><Relationship Id="rId20" Type="http://schemas.openxmlformats.org/officeDocument/2006/relationships/image" Target="../media/image267.png"/><Relationship Id="rId1" Type="http://schemas.openxmlformats.org/officeDocument/2006/relationships/slideLayout" Target="../slideLayouts/slideLayout23.xml"/><Relationship Id="rId6" Type="http://schemas.openxmlformats.org/officeDocument/2006/relationships/image" Target="../media/image253.png"/><Relationship Id="rId11" Type="http://schemas.openxmlformats.org/officeDocument/2006/relationships/image" Target="../media/image258.png"/><Relationship Id="rId24" Type="http://schemas.openxmlformats.org/officeDocument/2006/relationships/image" Target="../media/image271.jpeg"/><Relationship Id="rId5" Type="http://schemas.openxmlformats.org/officeDocument/2006/relationships/image" Target="../media/image252.png"/><Relationship Id="rId15" Type="http://schemas.openxmlformats.org/officeDocument/2006/relationships/image" Target="../media/image262.png"/><Relationship Id="rId23" Type="http://schemas.openxmlformats.org/officeDocument/2006/relationships/image" Target="../media/image270.jpeg"/><Relationship Id="rId10" Type="http://schemas.openxmlformats.org/officeDocument/2006/relationships/image" Target="../media/image257.png"/><Relationship Id="rId19" Type="http://schemas.openxmlformats.org/officeDocument/2006/relationships/image" Target="../media/image266.png"/><Relationship Id="rId4" Type="http://schemas.openxmlformats.org/officeDocument/2006/relationships/image" Target="../media/image251.png"/><Relationship Id="rId9" Type="http://schemas.openxmlformats.org/officeDocument/2006/relationships/image" Target="../media/image256.png"/><Relationship Id="rId14" Type="http://schemas.openxmlformats.org/officeDocument/2006/relationships/image" Target="../media/image261.gif"/><Relationship Id="rId22" Type="http://schemas.openxmlformats.org/officeDocument/2006/relationships/image" Target="../media/image269.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6.png"/><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274.png"/><Relationship Id="rId18" Type="http://schemas.openxmlformats.org/officeDocument/2006/relationships/image" Target="../media/image228.png"/><Relationship Id="rId3" Type="http://schemas.openxmlformats.org/officeDocument/2006/relationships/image" Target="../media/image41.png"/><Relationship Id="rId7" Type="http://schemas.openxmlformats.org/officeDocument/2006/relationships/image" Target="../media/image40.png"/><Relationship Id="rId12" Type="http://schemas.openxmlformats.org/officeDocument/2006/relationships/image" Target="../media/image246.png"/><Relationship Id="rId17" Type="http://schemas.openxmlformats.org/officeDocument/2006/relationships/image" Target="../media/image277.png"/><Relationship Id="rId2" Type="http://schemas.openxmlformats.org/officeDocument/2006/relationships/image" Target="../media/image247.png"/><Relationship Id="rId16" Type="http://schemas.openxmlformats.org/officeDocument/2006/relationships/image" Target="../media/image54.png"/><Relationship Id="rId1" Type="http://schemas.openxmlformats.org/officeDocument/2006/relationships/slideLayout" Target="../slideLayouts/slideLayout44.xml"/><Relationship Id="rId6" Type="http://schemas.openxmlformats.org/officeDocument/2006/relationships/image" Target="../media/image74.png"/><Relationship Id="rId11" Type="http://schemas.openxmlformats.org/officeDocument/2006/relationships/image" Target="../media/image67.png"/><Relationship Id="rId5" Type="http://schemas.openxmlformats.org/officeDocument/2006/relationships/image" Target="../media/image50.png"/><Relationship Id="rId15" Type="http://schemas.openxmlformats.org/officeDocument/2006/relationships/image" Target="../media/image276.png"/><Relationship Id="rId10" Type="http://schemas.openxmlformats.org/officeDocument/2006/relationships/image" Target="../media/image48.png"/><Relationship Id="rId19" Type="http://schemas.openxmlformats.org/officeDocument/2006/relationships/image" Target="../media/image75.png"/><Relationship Id="rId4" Type="http://schemas.openxmlformats.org/officeDocument/2006/relationships/image" Target="../media/image56.png"/><Relationship Id="rId9" Type="http://schemas.openxmlformats.org/officeDocument/2006/relationships/image" Target="../media/image273.png"/><Relationship Id="rId14" Type="http://schemas.openxmlformats.org/officeDocument/2006/relationships/image" Target="../media/image275.png"/></Relationships>
</file>

<file path=ppt/slides/_rels/slide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00.PNG"/></Relationships>
</file>

<file path=ppt/slides/_rels/slide7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45.emf"/><Relationship Id="rId1" Type="http://schemas.openxmlformats.org/officeDocument/2006/relationships/slideLayout" Target="../slideLayouts/slideLayout27.xml"/><Relationship Id="rId4" Type="http://schemas.openxmlformats.org/officeDocument/2006/relationships/image" Target="../media/image250.png"/></Relationships>
</file>

<file path=ppt/slides/_rels/slide71.xml.rels><?xml version="1.0" encoding="UTF-8" standalone="yes"?>
<Relationships xmlns="http://schemas.openxmlformats.org/package/2006/relationships"><Relationship Id="rId3" Type="http://schemas.openxmlformats.org/officeDocument/2006/relationships/hyperlink" Target="https://docs.com/officeitpro/7101/microsoft-cloud-storage-for-enterprise-architects?c=ca4UTZ"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46.xml"/><Relationship Id="rId1" Type="http://schemas.openxmlformats.org/officeDocument/2006/relationships/slideLayout" Target="../slideLayouts/slideLayout33.xml"/><Relationship Id="rId5" Type="http://schemas.openxmlformats.org/officeDocument/2006/relationships/image" Target="../media/image43.png"/><Relationship Id="rId4" Type="http://schemas.openxmlformats.org/officeDocument/2006/relationships/image" Target="../media/image280.png"/></Relationships>
</file>

<file path=ppt/slides/_rels/slide7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7.xml"/><Relationship Id="rId1" Type="http://schemas.openxmlformats.org/officeDocument/2006/relationships/slideLayout" Target="../slideLayouts/slideLayout55.xml"/><Relationship Id="rId5" Type="http://schemas.openxmlformats.org/officeDocument/2006/relationships/image" Target="../media/image279.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98.png"/><Relationship Id="rId26" Type="http://schemas.openxmlformats.org/officeDocument/2006/relationships/image" Target="../media/image101.png"/><Relationship Id="rId39" Type="http://schemas.openxmlformats.org/officeDocument/2006/relationships/image" Target="../media/image62.png"/><Relationship Id="rId3" Type="http://schemas.openxmlformats.org/officeDocument/2006/relationships/image" Target="../media/image53.png"/><Relationship Id="rId21" Type="http://schemas.openxmlformats.org/officeDocument/2006/relationships/image" Target="../media/image68.png"/><Relationship Id="rId34" Type="http://schemas.openxmlformats.org/officeDocument/2006/relationships/image" Target="../media/image49.png"/><Relationship Id="rId42" Type="http://schemas.openxmlformats.org/officeDocument/2006/relationships/image" Target="../media/image73.png"/><Relationship Id="rId47" Type="http://schemas.openxmlformats.org/officeDocument/2006/relationships/image" Target="../media/image78.png"/><Relationship Id="rId50" Type="http://schemas.openxmlformats.org/officeDocument/2006/relationships/image" Target="../media/image43.png"/><Relationship Id="rId7" Type="http://schemas.openxmlformats.org/officeDocument/2006/relationships/image" Target="../media/image56.png"/><Relationship Id="rId12" Type="http://schemas.openxmlformats.org/officeDocument/2006/relationships/image" Target="../media/image37.png"/><Relationship Id="rId17" Type="http://schemas.openxmlformats.org/officeDocument/2006/relationships/image" Target="../media/image97.png"/><Relationship Id="rId25" Type="http://schemas.openxmlformats.org/officeDocument/2006/relationships/image" Target="../media/image93.png"/><Relationship Id="rId33" Type="http://schemas.openxmlformats.org/officeDocument/2006/relationships/image" Target="../media/image48.png"/><Relationship Id="rId38" Type="http://schemas.openxmlformats.org/officeDocument/2006/relationships/image" Target="../media/image61.png"/><Relationship Id="rId46" Type="http://schemas.openxmlformats.org/officeDocument/2006/relationships/image" Target="../media/image77.png"/><Relationship Id="rId2" Type="http://schemas.openxmlformats.org/officeDocument/2006/relationships/notesSlide" Target="../notesSlides/notesSlide6.xml"/><Relationship Id="rId16" Type="http://schemas.openxmlformats.org/officeDocument/2006/relationships/image" Target="../media/image39.png"/><Relationship Id="rId20" Type="http://schemas.openxmlformats.org/officeDocument/2006/relationships/image" Target="../media/image67.png"/><Relationship Id="rId29" Type="http://schemas.openxmlformats.org/officeDocument/2006/relationships/image" Target="../media/image44.png"/><Relationship Id="rId41" Type="http://schemas.openxmlformats.org/officeDocument/2006/relationships/image" Target="../media/image50.png"/><Relationship Id="rId54"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52.png"/><Relationship Id="rId11" Type="http://schemas.openxmlformats.org/officeDocument/2006/relationships/image" Target="../media/image36.png"/><Relationship Id="rId24" Type="http://schemas.openxmlformats.org/officeDocument/2006/relationships/image" Target="../media/image84.png"/><Relationship Id="rId32" Type="http://schemas.openxmlformats.org/officeDocument/2006/relationships/image" Target="../media/image47.png"/><Relationship Id="rId37" Type="http://schemas.openxmlformats.org/officeDocument/2006/relationships/image" Target="../media/image60.png"/><Relationship Id="rId40" Type="http://schemas.openxmlformats.org/officeDocument/2006/relationships/image" Target="../media/image103.png"/><Relationship Id="rId45" Type="http://schemas.openxmlformats.org/officeDocument/2006/relationships/image" Target="../media/image76.png"/><Relationship Id="rId53" Type="http://schemas.openxmlformats.org/officeDocument/2006/relationships/image" Target="../media/image41.png"/><Relationship Id="rId5" Type="http://schemas.openxmlformats.org/officeDocument/2006/relationships/image" Target="../media/image51.png"/><Relationship Id="rId15" Type="http://schemas.openxmlformats.org/officeDocument/2006/relationships/image" Target="../media/image95.png"/><Relationship Id="rId23" Type="http://schemas.openxmlformats.org/officeDocument/2006/relationships/image" Target="../media/image70.png"/><Relationship Id="rId28" Type="http://schemas.openxmlformats.org/officeDocument/2006/relationships/image" Target="../media/image102.png"/><Relationship Id="rId36" Type="http://schemas.openxmlformats.org/officeDocument/2006/relationships/image" Target="../media/image59.png"/><Relationship Id="rId49" Type="http://schemas.openxmlformats.org/officeDocument/2006/relationships/image" Target="../media/image42.png"/><Relationship Id="rId10" Type="http://schemas.openxmlformats.org/officeDocument/2006/relationships/image" Target="../media/image65.png"/><Relationship Id="rId19" Type="http://schemas.openxmlformats.org/officeDocument/2006/relationships/image" Target="../media/image66.png"/><Relationship Id="rId31" Type="http://schemas.openxmlformats.org/officeDocument/2006/relationships/image" Target="../media/image46.png"/><Relationship Id="rId44" Type="http://schemas.openxmlformats.org/officeDocument/2006/relationships/image" Target="../media/image75.png"/><Relationship Id="rId52"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4.png"/><Relationship Id="rId14" Type="http://schemas.openxmlformats.org/officeDocument/2006/relationships/image" Target="../media/image38.png"/><Relationship Id="rId22" Type="http://schemas.openxmlformats.org/officeDocument/2006/relationships/image" Target="../media/image69.png"/><Relationship Id="rId27" Type="http://schemas.openxmlformats.org/officeDocument/2006/relationships/image" Target="../media/image94.png"/><Relationship Id="rId30" Type="http://schemas.openxmlformats.org/officeDocument/2006/relationships/image" Target="../media/image45.png"/><Relationship Id="rId35" Type="http://schemas.openxmlformats.org/officeDocument/2006/relationships/image" Target="../media/image58.png"/><Relationship Id="rId43" Type="http://schemas.openxmlformats.org/officeDocument/2006/relationships/image" Target="../media/image74.png"/><Relationship Id="rId48" Type="http://schemas.openxmlformats.org/officeDocument/2006/relationships/image" Target="../media/image40.png"/><Relationship Id="rId8" Type="http://schemas.openxmlformats.org/officeDocument/2006/relationships/image" Target="../media/image63.png"/><Relationship Id="rId51" Type="http://schemas.openxmlformats.org/officeDocument/2006/relationships/image" Target="../media/image5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notesSlide" Target="../notesSlides/notesSlide51.xml"/><Relationship Id="rId1" Type="http://schemas.openxmlformats.org/officeDocument/2006/relationships/slideLayout" Target="../slideLayouts/slideLayout52.xml"/><Relationship Id="rId4" Type="http://schemas.openxmlformats.org/officeDocument/2006/relationships/image" Target="../media/image282.png"/></Relationships>
</file>

<file path=ppt/slides/_rels/slide8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52.xml"/><Relationship Id="rId1" Type="http://schemas.openxmlformats.org/officeDocument/2006/relationships/slideLayout" Target="../slideLayouts/slideLayout53.xml"/><Relationship Id="rId5" Type="http://schemas.openxmlformats.org/officeDocument/2006/relationships/image" Target="../media/image281.emf"/><Relationship Id="rId4" Type="http://schemas.openxmlformats.org/officeDocument/2006/relationships/image" Target="../media/image283.png"/></Relationships>
</file>

<file path=ppt/slides/_rels/slide8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53.xml"/><Relationship Id="rId1" Type="http://schemas.openxmlformats.org/officeDocument/2006/relationships/slideLayout" Target="../slideLayouts/slideLayout54.xml"/><Relationship Id="rId4" Type="http://schemas.openxmlformats.org/officeDocument/2006/relationships/image" Target="../media/image28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8" Type="http://schemas.openxmlformats.org/officeDocument/2006/relationships/notesSlide" Target="../notesSlides/notesSlide56.xml"/><Relationship Id="rId3" Type="http://schemas.openxmlformats.org/officeDocument/2006/relationships/tags" Target="../tags/tag5.xml"/><Relationship Id="rId7" Type="http://schemas.openxmlformats.org/officeDocument/2006/relationships/slideLayout" Target="../slideLayouts/slideLayout26.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tags" Target="../tags/tag8.xml"/><Relationship Id="rId11" Type="http://schemas.openxmlformats.org/officeDocument/2006/relationships/image" Target="../media/image285.png"/><Relationship Id="rId5" Type="http://schemas.openxmlformats.org/officeDocument/2006/relationships/tags" Target="../tags/tag7.xml"/><Relationship Id="rId10" Type="http://schemas.openxmlformats.org/officeDocument/2006/relationships/image" Target="../media/image284.emf"/><Relationship Id="rId4" Type="http://schemas.openxmlformats.org/officeDocument/2006/relationships/tags" Target="../tags/tag6.xml"/><Relationship Id="rId9" Type="http://schemas.openxmlformats.org/officeDocument/2006/relationships/oleObject" Target="../embeddings/oleObject2.bin"/></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6.xml"/><Relationship Id="rId1" Type="http://schemas.openxmlformats.org/officeDocument/2006/relationships/tags" Target="../tags/tag9.xml"/><Relationship Id="rId4" Type="http://schemas.openxmlformats.org/officeDocument/2006/relationships/image" Target="../media/image286.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6.xml"/><Relationship Id="rId1" Type="http://schemas.openxmlformats.org/officeDocument/2006/relationships/tags" Target="../tags/tag10.xml"/><Relationship Id="rId5" Type="http://schemas.openxmlformats.org/officeDocument/2006/relationships/image" Target="../media/image287.png"/><Relationship Id="rId4" Type="http://schemas.openxmlformats.org/officeDocument/2006/relationships/image" Target="../media/image286.jpe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56.xml"/><Relationship Id="rId4" Type="http://schemas.openxmlformats.org/officeDocument/2006/relationships/image" Target="../media/image279.png"/></Relationships>
</file>

<file path=ppt/slides/_rels/slide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106.png"/><Relationship Id="rId4" Type="http://schemas.openxmlformats.org/officeDocument/2006/relationships/image" Target="../media/image105.png"/></Relationships>
</file>

<file path=ppt/slides/_rels/slide90.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60.xml"/><Relationship Id="rId1" Type="http://schemas.openxmlformats.org/officeDocument/2006/relationships/slideLayout" Target="../slideLayouts/slideLayout33.xml"/><Relationship Id="rId6" Type="http://schemas.openxmlformats.org/officeDocument/2006/relationships/image" Target="../media/image294.png"/><Relationship Id="rId5" Type="http://schemas.openxmlformats.org/officeDocument/2006/relationships/image" Target="../media/image293.png"/><Relationship Id="rId4" Type="http://schemas.openxmlformats.org/officeDocument/2006/relationships/image" Target="../media/image292.png"/></Relationships>
</file>

<file path=ppt/slides/_rels/slide9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61.xml"/><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9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299.emf"/><Relationship Id="rId5" Type="http://schemas.openxmlformats.org/officeDocument/2006/relationships/image" Target="../media/image298.emf"/><Relationship Id="rId4" Type="http://schemas.microsoft.com/office/2007/relationships/hdphoto" Target="../media/hdphoto3.wdp"/></Relationships>
</file>

<file path=ppt/slides/_rels/slide9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2696" y="2321045"/>
            <a:ext cx="4911635" cy="3069772"/>
          </a:xfrm>
        </p:spPr>
        <p:txBody>
          <a:bodyPr>
            <a:normAutofit fontScale="90000"/>
          </a:bodyPr>
          <a:lstStyle/>
          <a:p>
            <a:r>
              <a:rPr lang="en-US" dirty="0"/>
              <a:t>Azure IaaS Workshop</a:t>
            </a:r>
            <a:br>
              <a:rPr lang="en-US" dirty="0"/>
            </a:br>
            <a:r>
              <a:rPr lang="en-US" dirty="0"/>
              <a:t>for Azure Everywhere Series</a:t>
            </a:r>
            <a:br>
              <a:rPr lang="en-US" dirty="0"/>
            </a:br>
            <a:br>
              <a:rPr lang="en-US" dirty="0"/>
            </a:br>
            <a:br>
              <a:rPr lang="en-US" dirty="0"/>
            </a:br>
            <a:br>
              <a:rPr lang="en-US" dirty="0"/>
            </a:br>
            <a:endParaRPr lang="en-US" dirty="0"/>
          </a:p>
        </p:txBody>
      </p:sp>
      <p:sp>
        <p:nvSpPr>
          <p:cNvPr id="2" name="Text Placeholder 1"/>
          <p:cNvSpPr>
            <a:spLocks noGrp="1"/>
          </p:cNvSpPr>
          <p:nvPr>
            <p:ph type="body" sz="quarter" idx="10"/>
          </p:nvPr>
        </p:nvSpPr>
        <p:spPr/>
        <p:txBody>
          <a:bodyPr/>
          <a:lstStyle/>
          <a:p>
            <a:r>
              <a:rPr lang="en-US" dirty="0"/>
              <a:t>Scott McFadden	</a:t>
            </a:r>
            <a:br>
              <a:rPr lang="en-US" dirty="0"/>
            </a:br>
            <a:r>
              <a:rPr lang="en-US" dirty="0"/>
              <a:t>April 27</a:t>
            </a:r>
            <a:r>
              <a:rPr lang="en-US" baseline="30000" dirty="0"/>
              <a:t>th</a:t>
            </a:r>
            <a:r>
              <a:rPr lang="en-US" dirty="0"/>
              <a:t> 2017</a:t>
            </a:r>
          </a:p>
        </p:txBody>
      </p:sp>
    </p:spTree>
    <p:extLst>
      <p:ext uri="{BB962C8B-B14F-4D97-AF65-F5344CB8AC3E}">
        <p14:creationId xmlns:p14="http://schemas.microsoft.com/office/powerpoint/2010/main" val="36421112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2418" y="65686"/>
            <a:ext cx="10010659" cy="928446"/>
          </a:xfrm>
        </p:spPr>
        <p:txBody>
          <a:bodyPr/>
          <a:lstStyle/>
          <a:p>
            <a:r>
              <a:rPr lang="en-US" dirty="0"/>
              <a:t>Azure and AWS Regions</a:t>
            </a:r>
          </a:p>
        </p:txBody>
      </p:sp>
      <p:sp>
        <p:nvSpPr>
          <p:cNvPr id="7" name="TextBox 6"/>
          <p:cNvSpPr txBox="1"/>
          <p:nvPr/>
        </p:nvSpPr>
        <p:spPr>
          <a:xfrm>
            <a:off x="155294" y="1008063"/>
            <a:ext cx="4267285" cy="615356"/>
          </a:xfrm>
          <a:prstGeom prst="rect">
            <a:avLst/>
          </a:prstGeom>
          <a:noFill/>
        </p:spPr>
        <p:txBody>
          <a:bodyPr wrap="none" lIns="179238" tIns="143391" rIns="179238" bIns="143391" rtlCol="0">
            <a:spAutoFit/>
          </a:bodyPr>
          <a:lstStyle/>
          <a:p>
            <a:pPr defTabSz="914093">
              <a:lnSpc>
                <a:spcPct val="90000"/>
              </a:lnSpc>
              <a:spcBef>
                <a:spcPts val="588"/>
              </a:spcBef>
              <a:defRPr/>
            </a:pPr>
            <a:r>
              <a:rPr lang="en-US" sz="2352" b="1" spc="-49" dirty="0">
                <a:gradFill>
                  <a:gsLst>
                    <a:gs pos="2917">
                      <a:srgbClr val="505050"/>
                    </a:gs>
                    <a:gs pos="30000">
                      <a:srgbClr val="505050"/>
                    </a:gs>
                  </a:gsLst>
                  <a:lin ang="5400000" scaled="0"/>
                </a:gradFill>
              </a:rPr>
              <a:t>Azure (34 regions, 26 online)</a:t>
            </a:r>
          </a:p>
        </p:txBody>
      </p:sp>
      <p:sp>
        <p:nvSpPr>
          <p:cNvPr id="8" name="TextBox 7"/>
          <p:cNvSpPr txBox="1"/>
          <p:nvPr/>
        </p:nvSpPr>
        <p:spPr>
          <a:xfrm>
            <a:off x="6067748" y="1008062"/>
            <a:ext cx="4134208" cy="615362"/>
          </a:xfrm>
          <a:prstGeom prst="rect">
            <a:avLst/>
          </a:prstGeom>
          <a:noFill/>
        </p:spPr>
        <p:txBody>
          <a:bodyPr wrap="none" lIns="179238" tIns="143391" rIns="179238" bIns="143391" rtlCol="0">
            <a:spAutoFit/>
          </a:bodyPr>
          <a:lstStyle/>
          <a:p>
            <a:pPr defTabSz="914093">
              <a:lnSpc>
                <a:spcPct val="90000"/>
              </a:lnSpc>
              <a:spcBef>
                <a:spcPts val="588"/>
              </a:spcBef>
              <a:defRPr/>
            </a:pPr>
            <a:r>
              <a:rPr lang="en-US" sz="2352" b="1" spc="-49" dirty="0">
                <a:gradFill>
                  <a:gsLst>
                    <a:gs pos="2917">
                      <a:srgbClr val="505050"/>
                    </a:gs>
                    <a:gs pos="30000">
                      <a:srgbClr val="505050"/>
                    </a:gs>
                  </a:gsLst>
                  <a:lin ang="5400000" scaled="0"/>
                </a:gradFill>
              </a:rPr>
              <a:t>AWS (16 regions, 12 online)</a:t>
            </a:r>
          </a:p>
        </p:txBody>
      </p:sp>
      <p:sp>
        <p:nvSpPr>
          <p:cNvPr id="9" name="TextBox 8"/>
          <p:cNvSpPr txBox="1"/>
          <p:nvPr/>
        </p:nvSpPr>
        <p:spPr>
          <a:xfrm>
            <a:off x="567899" y="4067713"/>
            <a:ext cx="4016691" cy="832547"/>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Disaster proof Region Pairs in a </a:t>
            </a:r>
            <a:br>
              <a:rPr lang="en-US" sz="1960" spc="-49" dirty="0">
                <a:gradFill>
                  <a:gsLst>
                    <a:gs pos="2917">
                      <a:srgbClr val="505050"/>
                    </a:gs>
                    <a:gs pos="30000">
                      <a:srgbClr val="505050"/>
                    </a:gs>
                  </a:gsLst>
                  <a:lin ang="5400000" scaled="0"/>
                </a:gradFill>
              </a:rPr>
            </a:br>
            <a:r>
              <a:rPr lang="en-US" sz="1960" spc="-49" dirty="0">
                <a:gradFill>
                  <a:gsLst>
                    <a:gs pos="2917">
                      <a:srgbClr val="505050"/>
                    </a:gs>
                    <a:gs pos="30000">
                      <a:srgbClr val="505050"/>
                    </a:gs>
                  </a:gsLst>
                  <a:lin ang="5400000" scaled="0"/>
                </a:gradFill>
              </a:rPr>
              <a:t>geo-political area</a:t>
            </a:r>
          </a:p>
        </p:txBody>
      </p:sp>
      <p:sp>
        <p:nvSpPr>
          <p:cNvPr id="10" name="TextBox 9"/>
          <p:cNvSpPr txBox="1"/>
          <p:nvPr/>
        </p:nvSpPr>
        <p:spPr>
          <a:xfrm>
            <a:off x="6318460" y="4075925"/>
            <a:ext cx="5465795" cy="832547"/>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No geo-political region pairs, regions are not </a:t>
            </a:r>
            <a:br>
              <a:rPr lang="en-US" sz="1960" spc="-49" dirty="0">
                <a:gradFill>
                  <a:gsLst>
                    <a:gs pos="2917">
                      <a:srgbClr val="505050"/>
                    </a:gs>
                    <a:gs pos="30000">
                      <a:srgbClr val="505050"/>
                    </a:gs>
                  </a:gsLst>
                  <a:lin ang="5400000" scaled="0"/>
                </a:gradFill>
              </a:rPr>
            </a:br>
            <a:r>
              <a:rPr lang="en-US" sz="1960" spc="-49" dirty="0">
                <a:gradFill>
                  <a:gsLst>
                    <a:gs pos="2917">
                      <a:srgbClr val="505050"/>
                    </a:gs>
                    <a:gs pos="30000">
                      <a:srgbClr val="505050"/>
                    </a:gs>
                  </a:gsLst>
                  <a:lin ang="5400000" scaled="0"/>
                </a:gradFill>
              </a:rPr>
              <a:t>disaster proof</a:t>
            </a:r>
          </a:p>
        </p:txBody>
      </p:sp>
      <p:sp>
        <p:nvSpPr>
          <p:cNvPr id="11" name="TextBox 10"/>
          <p:cNvSpPr txBox="1"/>
          <p:nvPr/>
        </p:nvSpPr>
        <p:spPr>
          <a:xfrm>
            <a:off x="567899" y="4639040"/>
            <a:ext cx="4577128" cy="832547"/>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A region is a massive mainly purpose</a:t>
            </a:r>
            <a:br>
              <a:rPr lang="en-US" sz="1960" spc="-49" dirty="0">
                <a:gradFill>
                  <a:gsLst>
                    <a:gs pos="2917">
                      <a:srgbClr val="505050"/>
                    </a:gs>
                    <a:gs pos="30000">
                      <a:srgbClr val="505050"/>
                    </a:gs>
                  </a:gsLst>
                  <a:lin ang="5400000" scaled="0"/>
                </a:gradFill>
              </a:rPr>
            </a:br>
            <a:r>
              <a:rPr lang="en-US" sz="1960" spc="-49" dirty="0">
                <a:gradFill>
                  <a:gsLst>
                    <a:gs pos="2917">
                      <a:srgbClr val="505050"/>
                    </a:gs>
                    <a:gs pos="30000">
                      <a:srgbClr val="505050"/>
                    </a:gs>
                  </a:gsLst>
                  <a:lin ang="5400000" scaled="0"/>
                </a:gradFill>
              </a:rPr>
              <a:t>built Data Center (DC)</a:t>
            </a:r>
          </a:p>
        </p:txBody>
      </p:sp>
      <p:sp>
        <p:nvSpPr>
          <p:cNvPr id="12" name="TextBox 11"/>
          <p:cNvSpPr txBox="1"/>
          <p:nvPr/>
        </p:nvSpPr>
        <p:spPr>
          <a:xfrm>
            <a:off x="6318460" y="4647252"/>
            <a:ext cx="5975453" cy="832547"/>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A region is a collection of smaller owned and </a:t>
            </a:r>
            <a:r>
              <a:rPr lang="en-US" sz="1960" spc="-49" dirty="0" err="1">
                <a:gradFill>
                  <a:gsLst>
                    <a:gs pos="2917">
                      <a:srgbClr val="505050"/>
                    </a:gs>
                    <a:gs pos="30000">
                      <a:srgbClr val="505050"/>
                    </a:gs>
                  </a:gsLst>
                  <a:lin ang="5400000" scaled="0"/>
                </a:gradFill>
              </a:rPr>
              <a:t>colo</a:t>
            </a:r>
            <a:r>
              <a:rPr lang="en-US" sz="1960" spc="-49" dirty="0">
                <a:gradFill>
                  <a:gsLst>
                    <a:gs pos="2917">
                      <a:srgbClr val="505050"/>
                    </a:gs>
                    <a:gs pos="30000">
                      <a:srgbClr val="505050"/>
                    </a:gs>
                  </a:gsLst>
                  <a:lin ang="5400000" scaled="0"/>
                </a:gradFill>
              </a:rPr>
              <a:t> </a:t>
            </a:r>
            <a:br>
              <a:rPr lang="en-US" sz="1960" spc="-49" dirty="0">
                <a:gradFill>
                  <a:gsLst>
                    <a:gs pos="2917">
                      <a:srgbClr val="505050"/>
                    </a:gs>
                    <a:gs pos="30000">
                      <a:srgbClr val="505050"/>
                    </a:gs>
                  </a:gsLst>
                  <a:lin ang="5400000" scaled="0"/>
                </a:gradFill>
              </a:rPr>
            </a:br>
            <a:r>
              <a:rPr lang="en-US" sz="1960" spc="-49" dirty="0">
                <a:gradFill>
                  <a:gsLst>
                    <a:gs pos="2917">
                      <a:srgbClr val="505050"/>
                    </a:gs>
                    <a:gs pos="30000">
                      <a:srgbClr val="505050"/>
                    </a:gs>
                  </a:gsLst>
                  <a:lin ang="5400000" scaled="0"/>
                </a:gradFill>
              </a:rPr>
              <a:t>DC’s called Availability Zones (AZ’s) – 32 in total</a:t>
            </a:r>
          </a:p>
        </p:txBody>
      </p:sp>
      <p:sp>
        <p:nvSpPr>
          <p:cNvPr id="13" name="TextBox 12"/>
          <p:cNvSpPr txBox="1"/>
          <p:nvPr/>
        </p:nvSpPr>
        <p:spPr>
          <a:xfrm>
            <a:off x="552943" y="5247574"/>
            <a:ext cx="5075349" cy="1179443"/>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DC’s have multiple layers of hardware and</a:t>
            </a:r>
            <a:br>
              <a:rPr lang="en-US" sz="1960" spc="-49" dirty="0">
                <a:gradFill>
                  <a:gsLst>
                    <a:gs pos="2917">
                      <a:srgbClr val="505050"/>
                    </a:gs>
                    <a:gs pos="30000">
                      <a:srgbClr val="505050"/>
                    </a:gs>
                  </a:gsLst>
                  <a:lin ang="5400000" scaled="0"/>
                </a:gradFill>
              </a:rPr>
            </a:br>
            <a:r>
              <a:rPr lang="en-US" sz="1960" spc="-49" dirty="0">
                <a:gradFill>
                  <a:gsLst>
                    <a:gs pos="2917">
                      <a:srgbClr val="505050"/>
                    </a:gs>
                    <a:gs pos="30000">
                      <a:srgbClr val="505050"/>
                    </a:gs>
                  </a:gsLst>
                  <a:lin ang="5400000" scaled="0"/>
                </a:gradFill>
              </a:rPr>
              <a:t>software redundancy for HA</a:t>
            </a:r>
          </a:p>
          <a:p>
            <a:pPr defTabSz="914093">
              <a:lnSpc>
                <a:spcPct val="90000"/>
              </a:lnSpc>
              <a:spcBef>
                <a:spcPts val="588"/>
              </a:spcBef>
              <a:defRPr/>
            </a:pPr>
            <a:endParaRPr lang="en-US" sz="1960" spc="-49" dirty="0">
              <a:gradFill>
                <a:gsLst>
                  <a:gs pos="2917">
                    <a:srgbClr val="505050"/>
                  </a:gs>
                  <a:gs pos="30000">
                    <a:srgbClr val="505050"/>
                  </a:gs>
                </a:gsLst>
                <a:lin ang="5400000" scaled="0"/>
              </a:gradFill>
            </a:endParaRPr>
          </a:p>
        </p:txBody>
      </p:sp>
      <p:sp>
        <p:nvSpPr>
          <p:cNvPr id="14" name="TextBox 13"/>
          <p:cNvSpPr txBox="1"/>
          <p:nvPr/>
        </p:nvSpPr>
        <p:spPr>
          <a:xfrm>
            <a:off x="6318460" y="5262635"/>
            <a:ext cx="5630067" cy="832547"/>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AZ’s are well connected across flood plains and</a:t>
            </a:r>
            <a:br>
              <a:rPr lang="en-US" sz="1960" spc="-49" dirty="0">
                <a:gradFill>
                  <a:gsLst>
                    <a:gs pos="2917">
                      <a:srgbClr val="505050"/>
                    </a:gs>
                    <a:gs pos="30000">
                      <a:srgbClr val="505050"/>
                    </a:gs>
                  </a:gsLst>
                  <a:lin ang="5400000" scaled="0"/>
                </a:gradFill>
              </a:rPr>
            </a:br>
            <a:r>
              <a:rPr lang="en-US" sz="1960" spc="-49" dirty="0">
                <a:gradFill>
                  <a:gsLst>
                    <a:gs pos="2917">
                      <a:srgbClr val="505050"/>
                    </a:gs>
                    <a:gs pos="30000">
                      <a:srgbClr val="505050"/>
                    </a:gs>
                  </a:gsLst>
                  <a:lin ang="5400000" scaled="0"/>
                </a:gradFill>
              </a:rPr>
              <a:t>within a short car journey for HA</a:t>
            </a:r>
          </a:p>
        </p:txBody>
      </p:sp>
      <p:sp>
        <p:nvSpPr>
          <p:cNvPr id="15" name="TextBox 14"/>
          <p:cNvSpPr txBox="1"/>
          <p:nvPr/>
        </p:nvSpPr>
        <p:spPr>
          <a:xfrm>
            <a:off x="525911" y="5879882"/>
            <a:ext cx="5461270" cy="561065"/>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Region to Region traffic over Azure backbone</a:t>
            </a:r>
          </a:p>
        </p:txBody>
      </p:sp>
      <p:sp>
        <p:nvSpPr>
          <p:cNvPr id="16" name="TextBox 15"/>
          <p:cNvSpPr txBox="1"/>
          <p:nvPr/>
        </p:nvSpPr>
        <p:spPr>
          <a:xfrm>
            <a:off x="6350642" y="5885120"/>
            <a:ext cx="5280093" cy="561065"/>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Region to Region traffic over public internet</a:t>
            </a:r>
          </a:p>
        </p:txBody>
      </p:sp>
      <p:sp>
        <p:nvSpPr>
          <p:cNvPr id="18" name="TextBox 17"/>
          <p:cNvSpPr txBox="1"/>
          <p:nvPr/>
        </p:nvSpPr>
        <p:spPr>
          <a:xfrm>
            <a:off x="525910" y="6326216"/>
            <a:ext cx="3635799" cy="561065"/>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You CAN visit an Azure DC..!</a:t>
            </a:r>
          </a:p>
        </p:txBody>
      </p:sp>
      <p:sp>
        <p:nvSpPr>
          <p:cNvPr id="19" name="TextBox 18"/>
          <p:cNvSpPr txBox="1"/>
          <p:nvPr/>
        </p:nvSpPr>
        <p:spPr>
          <a:xfrm>
            <a:off x="6350643" y="6331454"/>
            <a:ext cx="4057037" cy="561065"/>
          </a:xfrm>
          <a:prstGeom prst="rect">
            <a:avLst/>
          </a:prstGeom>
          <a:noFill/>
        </p:spPr>
        <p:txBody>
          <a:bodyPr wrap="none" lIns="179238" tIns="143391" rIns="179238" bIns="143391" rtlCol="0">
            <a:spAutoFit/>
          </a:bodyPr>
          <a:lstStyle/>
          <a:p>
            <a:pPr marL="336044" indent="-336044" defTabSz="914093">
              <a:lnSpc>
                <a:spcPct val="90000"/>
              </a:lnSpc>
              <a:spcBef>
                <a:spcPts val="588"/>
              </a:spcBef>
              <a:buFont typeface="Arial" panose="020B0604020202020204" pitchFamily="34" charset="0"/>
              <a:buChar char="•"/>
              <a:defRPr/>
            </a:pPr>
            <a:r>
              <a:rPr lang="en-US" sz="1960" spc="-49" dirty="0">
                <a:gradFill>
                  <a:gsLst>
                    <a:gs pos="2917">
                      <a:srgbClr val="505050"/>
                    </a:gs>
                    <a:gs pos="30000">
                      <a:srgbClr val="505050"/>
                    </a:gs>
                  </a:gsLst>
                  <a:lin ang="5400000" scaled="0"/>
                </a:gradFill>
              </a:rPr>
              <a:t>You CANNOT visit an AWS DC..?</a:t>
            </a:r>
          </a:p>
        </p:txBody>
      </p:sp>
      <p:pic>
        <p:nvPicPr>
          <p:cNvPr id="3" name="Picture 2"/>
          <p:cNvPicPr>
            <a:picLocks noChangeAspect="1"/>
          </p:cNvPicPr>
          <p:nvPr/>
        </p:nvPicPr>
        <p:blipFill>
          <a:blip r:embed="rId3"/>
          <a:stretch>
            <a:fillRect/>
          </a:stretch>
        </p:blipFill>
        <p:spPr>
          <a:xfrm>
            <a:off x="299788" y="1507689"/>
            <a:ext cx="5494612" cy="2671325"/>
          </a:xfrm>
          <a:prstGeom prst="rect">
            <a:avLst/>
          </a:prstGeom>
          <a:ln>
            <a:solidFill>
              <a:schemeClr val="accent1"/>
            </a:solidFill>
          </a:ln>
        </p:spPr>
      </p:pic>
      <p:pic>
        <p:nvPicPr>
          <p:cNvPr id="17" name="Picture 16"/>
          <p:cNvPicPr>
            <a:picLocks noChangeAspect="1"/>
          </p:cNvPicPr>
          <p:nvPr/>
        </p:nvPicPr>
        <p:blipFill rotWithShape="1">
          <a:blip r:embed="rId4"/>
          <a:srcRect l="42312" t="12530" r="3266" b="18306"/>
          <a:stretch/>
        </p:blipFill>
        <p:spPr>
          <a:xfrm>
            <a:off x="6146373" y="1520056"/>
            <a:ext cx="5487993" cy="2658956"/>
          </a:xfrm>
          <a:prstGeom prst="rect">
            <a:avLst/>
          </a:prstGeom>
          <a:ln w="3175">
            <a:solidFill>
              <a:schemeClr val="tx1"/>
            </a:solidFill>
          </a:ln>
        </p:spPr>
      </p:pic>
    </p:spTree>
    <p:extLst>
      <p:ext uri="{BB962C8B-B14F-4D97-AF65-F5344CB8AC3E}">
        <p14:creationId xmlns:p14="http://schemas.microsoft.com/office/powerpoint/2010/main" val="2062410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8" grpId="0"/>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1153627" y="229980"/>
            <a:ext cx="11035198" cy="155638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1108977" y="698664"/>
            <a:ext cx="643933" cy="643933"/>
            <a:chOff x="457580" y="5628520"/>
            <a:chExt cx="657017" cy="657017"/>
          </a:xfrm>
        </p:grpSpPr>
        <p:sp>
          <p:nvSpPr>
            <p:cNvPr id="81" name="Oval 80"/>
            <p:cNvSpPr/>
            <p:nvPr/>
          </p:nvSpPr>
          <p:spPr bwMode="auto">
            <a:xfrm>
              <a:off x="457580" y="5628520"/>
              <a:ext cx="657017" cy="657017"/>
            </a:xfrm>
            <a:prstGeom prst="ellipse">
              <a:avLst/>
            </a:prstGeom>
            <a:solidFill>
              <a:srgbClr val="008272"/>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19" tIns="44809" rIns="89619" bIns="44809" numCol="1" anchor="t" anchorCtr="0" compatLnSpc="1">
              <a:prstTxWarp prst="textNoShape">
                <a:avLst/>
              </a:prstTxWarp>
            </a:bodyPr>
            <a:lstStyle/>
            <a:p>
              <a:pPr defTabSz="896117">
                <a:defRPr/>
              </a:pPr>
              <a:endParaRPr lang="en-US" sz="1764" kern="0">
                <a:solidFill>
                  <a:srgbClr val="505050"/>
                </a:solidFill>
                <a:latin typeface="Segoe UI Semilight"/>
              </a:endParaRPr>
            </a:p>
          </p:txBody>
        </p:sp>
      </p:grpSp>
      <p:grpSp>
        <p:nvGrpSpPr>
          <p:cNvPr id="11" name="Group 10"/>
          <p:cNvGrpSpPr/>
          <p:nvPr/>
        </p:nvGrpSpPr>
        <p:grpSpPr>
          <a:xfrm>
            <a:off x="6096732" y="1865183"/>
            <a:ext cx="5825244" cy="4929052"/>
            <a:chOff x="6220603" y="1668427"/>
            <a:chExt cx="5943600" cy="5029200"/>
          </a:xfrm>
        </p:grpSpPr>
        <p:sp>
          <p:nvSpPr>
            <p:cNvPr id="9" name="Rectangle 8"/>
            <p:cNvSpPr/>
            <p:nvPr/>
          </p:nvSpPr>
          <p:spPr bwMode="auto">
            <a:xfrm>
              <a:off x="6220603" y="1668427"/>
              <a:ext cx="5943600"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nSpc>
                  <a:spcPct val="90000"/>
                </a:lnSpc>
              </a:pPr>
              <a:r>
                <a:rPr lang="en-US" sz="2744" b="1" spc="-29" dirty="0">
                  <a:ln w="3175">
                    <a:noFill/>
                  </a:ln>
                  <a:gradFill>
                    <a:gsLst>
                      <a:gs pos="96930">
                        <a:schemeClr val="tx1"/>
                      </a:gs>
                      <a:gs pos="86607">
                        <a:schemeClr val="tx1"/>
                      </a:gs>
                    </a:gsLst>
                    <a:lin ang="5400000" scaled="0"/>
                  </a:gradFill>
                  <a:latin typeface="Segoe UI Semilight" panose="020B0402040204020203" pitchFamily="34" charset="0"/>
                  <a:cs typeface="Segoe UI Semilight" panose="020B0402040204020203" pitchFamily="34" charset="0"/>
                </a:rPr>
                <a:t>Empowering you</a:t>
              </a:r>
            </a:p>
          </p:txBody>
        </p:sp>
        <p:grpSp>
          <p:nvGrpSpPr>
            <p:cNvPr id="2" name="Group 1"/>
            <p:cNvGrpSpPr>
              <a:grpSpLocks noChangeAspect="1"/>
            </p:cNvGrpSpPr>
            <p:nvPr/>
          </p:nvGrpSpPr>
          <p:grpSpPr>
            <a:xfrm>
              <a:off x="6501843" y="2792878"/>
              <a:ext cx="5381121" cy="3585442"/>
              <a:chOff x="1018749" y="2890093"/>
              <a:chExt cx="4199530" cy="2798147"/>
            </a:xfrm>
          </p:grpSpPr>
          <p:pic>
            <p:nvPicPr>
              <p:cNvPr id="33" name="Picture 32"/>
              <p:cNvPicPr>
                <a:picLocks noChangeAspect="1"/>
              </p:cNvPicPr>
              <p:nvPr/>
            </p:nvPicPr>
            <p:blipFill>
              <a:blip r:embed="rId3"/>
              <a:stretch>
                <a:fillRect/>
              </a:stretch>
            </p:blipFill>
            <p:spPr>
              <a:xfrm>
                <a:off x="1244562" y="3131976"/>
                <a:ext cx="3754018" cy="2295234"/>
              </a:xfrm>
              <a:prstGeom prst="rect">
                <a:avLst/>
              </a:prstGeom>
              <a:ln>
                <a:noFill/>
              </a:ln>
              <a:effectLst/>
            </p:spPr>
          </p:pic>
          <p:sp>
            <p:nvSpPr>
              <p:cNvPr id="148" name="Freeform 147"/>
              <p:cNvSpPr>
                <a:spLocks/>
              </p:cNvSpPr>
              <p:nvPr/>
            </p:nvSpPr>
            <p:spPr bwMode="auto">
              <a:xfrm flipH="1">
                <a:off x="1018749" y="2890093"/>
                <a:ext cx="4199530" cy="2798147"/>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1403" tIns="45701" rIns="91403" bIns="45701" numCol="1" anchor="t" anchorCtr="0" compatLnSpc="1">
                <a:prstTxWarp prst="textNoShape">
                  <a:avLst/>
                </a:prstTxWarp>
                <a:noAutofit/>
              </a:bodyPr>
              <a:lstStyle/>
              <a:p>
                <a:endParaRPr lang="en-US" sz="1835"/>
              </a:p>
            </p:txBody>
          </p:sp>
        </p:grpSp>
      </p:grpSp>
      <p:grpSp>
        <p:nvGrpSpPr>
          <p:cNvPr id="8" name="Group 7"/>
          <p:cNvGrpSpPr/>
          <p:nvPr/>
        </p:nvGrpSpPr>
        <p:grpSpPr>
          <a:xfrm>
            <a:off x="269171" y="1865183"/>
            <a:ext cx="5784366" cy="4929052"/>
            <a:chOff x="274639" y="1668427"/>
            <a:chExt cx="5901892" cy="5029200"/>
          </a:xfrm>
        </p:grpSpPr>
        <p:sp>
          <p:nvSpPr>
            <p:cNvPr id="10" name="Rectangle 9"/>
            <p:cNvSpPr/>
            <p:nvPr/>
          </p:nvSpPr>
          <p:spPr bwMode="auto">
            <a:xfrm>
              <a:off x="274639" y="1668427"/>
              <a:ext cx="5901892" cy="50292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nSpc>
                  <a:spcPct val="90000"/>
                </a:lnSpc>
              </a:pPr>
              <a:r>
                <a:rPr lang="en-US" sz="2744" b="1" spc="-29" dirty="0">
                  <a:ln w="3175">
                    <a:noFill/>
                  </a:ln>
                  <a:gradFill>
                    <a:gsLst>
                      <a:gs pos="96930">
                        <a:schemeClr val="tx1"/>
                      </a:gs>
                      <a:gs pos="86607">
                        <a:schemeClr val="tx1"/>
                      </a:gs>
                    </a:gsLst>
                    <a:lin ang="5400000" scaled="0"/>
                  </a:gradFill>
                  <a:latin typeface="Segoe UI Semilight" panose="020B0402040204020203" pitchFamily="34" charset="0"/>
                  <a:cs typeface="Segoe UI Semilight" panose="020B0402040204020203" pitchFamily="34" charset="0"/>
                </a:rPr>
                <a:t>Securing the platform</a:t>
              </a:r>
            </a:p>
          </p:txBody>
        </p:sp>
        <p:grpSp>
          <p:nvGrpSpPr>
            <p:cNvPr id="14" name="Group 13"/>
            <p:cNvGrpSpPr/>
            <p:nvPr/>
          </p:nvGrpSpPr>
          <p:grpSpPr>
            <a:xfrm>
              <a:off x="434079" y="3213453"/>
              <a:ext cx="2717776" cy="1758813"/>
              <a:chOff x="6361172" y="3105738"/>
              <a:chExt cx="2664728" cy="1724483"/>
            </a:xfrm>
          </p:grpSpPr>
          <p:grpSp>
            <p:nvGrpSpPr>
              <p:cNvPr id="13" name="Group 12"/>
              <p:cNvGrpSpPr/>
              <p:nvPr/>
            </p:nvGrpSpPr>
            <p:grpSpPr>
              <a:xfrm>
                <a:off x="6604000" y="3105738"/>
                <a:ext cx="2119432" cy="1233014"/>
                <a:chOff x="6827520" y="3034618"/>
                <a:chExt cx="2119432" cy="1233014"/>
              </a:xfrm>
              <a:solidFill>
                <a:srgbClr val="940000"/>
              </a:solidFill>
            </p:grpSpPr>
            <p:sp>
              <p:nvSpPr>
                <p:cNvPr id="143" name="Freeform 142"/>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44" name="Freeform 143"/>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45" name="Freeform 144"/>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46" name="Freeform 145"/>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grpSp>
          <p:grpSp>
            <p:nvGrpSpPr>
              <p:cNvPr id="153" name="Group 152"/>
              <p:cNvGrpSpPr/>
              <p:nvPr/>
            </p:nvGrpSpPr>
            <p:grpSpPr>
              <a:xfrm>
                <a:off x="6361172" y="3311617"/>
                <a:ext cx="2664728" cy="1233014"/>
                <a:chOff x="6827520" y="3034618"/>
                <a:chExt cx="2664728" cy="1233014"/>
              </a:xfrm>
              <a:solidFill>
                <a:srgbClr val="D00000"/>
              </a:solidFill>
            </p:grpSpPr>
            <p:sp>
              <p:nvSpPr>
                <p:cNvPr id="154" name="Freeform 153"/>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55" name="Freeform 154"/>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56" name="Freeform 155"/>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57" name="Freeform 156"/>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58" name="Freeform 157"/>
                <p:cNvSpPr>
                  <a:spLocks/>
                </p:cNvSpPr>
                <p:nvPr/>
              </p:nvSpPr>
              <p:spPr bwMode="auto">
                <a:xfrm>
                  <a:off x="900659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grp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grpSp>
          <p:grpSp>
            <p:nvGrpSpPr>
              <p:cNvPr id="159" name="Group 158"/>
              <p:cNvGrpSpPr/>
              <p:nvPr/>
            </p:nvGrpSpPr>
            <p:grpSpPr>
              <a:xfrm>
                <a:off x="6650484" y="3597207"/>
                <a:ext cx="2119432" cy="1233014"/>
                <a:chOff x="6827520" y="3034618"/>
                <a:chExt cx="2119432" cy="1233014"/>
              </a:xfrm>
              <a:solidFill>
                <a:srgbClr val="FF0000"/>
              </a:solidFill>
            </p:grpSpPr>
            <p:sp>
              <p:nvSpPr>
                <p:cNvPr id="160" name="Freeform 159"/>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61" name="Freeform 160"/>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62" name="Freeform 161"/>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63" name="Freeform 162"/>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rgbClr val="FF4F4F"/>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grpSp>
        </p:grpSp>
        <p:grpSp>
          <p:nvGrpSpPr>
            <p:cNvPr id="165" name="Group 164"/>
            <p:cNvGrpSpPr/>
            <p:nvPr/>
          </p:nvGrpSpPr>
          <p:grpSpPr>
            <a:xfrm>
              <a:off x="3223385" y="3213453"/>
              <a:ext cx="2717776" cy="1758813"/>
              <a:chOff x="6361172" y="3105738"/>
              <a:chExt cx="2664728" cy="1724483"/>
            </a:xfrm>
          </p:grpSpPr>
          <p:grpSp>
            <p:nvGrpSpPr>
              <p:cNvPr id="166" name="Group 165"/>
              <p:cNvGrpSpPr/>
              <p:nvPr/>
            </p:nvGrpSpPr>
            <p:grpSpPr>
              <a:xfrm>
                <a:off x="6604000" y="3105738"/>
                <a:ext cx="2119432" cy="1233014"/>
                <a:chOff x="6827520" y="3034618"/>
                <a:chExt cx="2119432" cy="1233014"/>
              </a:xfrm>
              <a:solidFill>
                <a:srgbClr val="940000"/>
              </a:solidFill>
            </p:grpSpPr>
            <p:sp>
              <p:nvSpPr>
                <p:cNvPr id="178" name="Freeform 177"/>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79" name="Freeform 178"/>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80" name="Freeform 179"/>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81" name="Freeform 180"/>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50000"/>
                  </a:schemeClr>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grpSp>
          <p:grpSp>
            <p:nvGrpSpPr>
              <p:cNvPr id="167" name="Group 166"/>
              <p:cNvGrpSpPr/>
              <p:nvPr/>
            </p:nvGrpSpPr>
            <p:grpSpPr>
              <a:xfrm>
                <a:off x="6361172" y="3311617"/>
                <a:ext cx="2664728" cy="1233014"/>
                <a:chOff x="6827520" y="3034618"/>
                <a:chExt cx="2664728" cy="1233014"/>
              </a:xfrm>
              <a:solidFill>
                <a:srgbClr val="D00000"/>
              </a:solidFill>
            </p:grpSpPr>
            <p:sp>
              <p:nvSpPr>
                <p:cNvPr id="173" name="Freeform 172"/>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74" name="Freeform 173"/>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75" name="Freeform 174"/>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76" name="Freeform 175"/>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77" name="Freeform 176"/>
                <p:cNvSpPr>
                  <a:spLocks/>
                </p:cNvSpPr>
                <p:nvPr/>
              </p:nvSpPr>
              <p:spPr bwMode="auto">
                <a:xfrm>
                  <a:off x="900659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lumMod val="75000"/>
                  </a:schemeClr>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grpSp>
          <p:grpSp>
            <p:nvGrpSpPr>
              <p:cNvPr id="168" name="Group 167"/>
              <p:cNvGrpSpPr/>
              <p:nvPr/>
            </p:nvGrpSpPr>
            <p:grpSpPr>
              <a:xfrm>
                <a:off x="6650484" y="3597207"/>
                <a:ext cx="2119432" cy="1233014"/>
                <a:chOff x="6827520" y="3034618"/>
                <a:chExt cx="2119432" cy="1233014"/>
              </a:xfrm>
              <a:solidFill>
                <a:srgbClr val="FF0000"/>
              </a:solidFill>
            </p:grpSpPr>
            <p:sp>
              <p:nvSpPr>
                <p:cNvPr id="169" name="Freeform 168"/>
                <p:cNvSpPr>
                  <a:spLocks/>
                </p:cNvSpPr>
                <p:nvPr/>
              </p:nvSpPr>
              <p:spPr bwMode="auto">
                <a:xfrm>
                  <a:off x="6827520"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70" name="Freeform 169"/>
                <p:cNvSpPr>
                  <a:spLocks/>
                </p:cNvSpPr>
                <p:nvPr/>
              </p:nvSpPr>
              <p:spPr bwMode="auto">
                <a:xfrm>
                  <a:off x="7372112"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71" name="Freeform 170"/>
                <p:cNvSpPr>
                  <a:spLocks/>
                </p:cNvSpPr>
                <p:nvPr/>
              </p:nvSpPr>
              <p:spPr bwMode="auto">
                <a:xfrm>
                  <a:off x="7916704"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sp>
              <p:nvSpPr>
                <p:cNvPr id="172" name="Freeform 171"/>
                <p:cNvSpPr>
                  <a:spLocks/>
                </p:cNvSpPr>
                <p:nvPr/>
              </p:nvSpPr>
              <p:spPr bwMode="auto">
                <a:xfrm>
                  <a:off x="8461296" y="3034618"/>
                  <a:ext cx="485656" cy="1233014"/>
                </a:xfrm>
                <a:custGeom>
                  <a:avLst/>
                  <a:gdLst>
                    <a:gd name="connsiteX0" fmla="*/ 131385 w 485656"/>
                    <a:gd name="connsiteY0" fmla="*/ 228924 h 1233014"/>
                    <a:gd name="connsiteX1" fmla="*/ 355444 w 485656"/>
                    <a:gd name="connsiteY1" fmla="*/ 228924 h 1233014"/>
                    <a:gd name="connsiteX2" fmla="*/ 485656 w 485656"/>
                    <a:gd name="connsiteY2" fmla="*/ 359127 h 1233014"/>
                    <a:gd name="connsiteX3" fmla="*/ 485656 w 485656"/>
                    <a:gd name="connsiteY3" fmla="*/ 673492 h 1233014"/>
                    <a:gd name="connsiteX4" fmla="*/ 442252 w 485656"/>
                    <a:gd name="connsiteY4" fmla="*/ 718066 h 1233014"/>
                    <a:gd name="connsiteX5" fmla="*/ 397675 w 485656"/>
                    <a:gd name="connsiteY5" fmla="*/ 673492 h 1233014"/>
                    <a:gd name="connsiteX6" fmla="*/ 397675 w 485656"/>
                    <a:gd name="connsiteY6" fmla="*/ 389625 h 1233014"/>
                    <a:gd name="connsiteX7" fmla="*/ 374213 w 485656"/>
                    <a:gd name="connsiteY7" fmla="*/ 389625 h 1233014"/>
                    <a:gd name="connsiteX8" fmla="*/ 374213 w 485656"/>
                    <a:gd name="connsiteY8" fmla="*/ 1174364 h 1233014"/>
                    <a:gd name="connsiteX9" fmla="*/ 314386 w 485656"/>
                    <a:gd name="connsiteY9" fmla="*/ 1233014 h 1233014"/>
                    <a:gd name="connsiteX10" fmla="*/ 254559 w 485656"/>
                    <a:gd name="connsiteY10" fmla="*/ 1174364 h 1233014"/>
                    <a:gd name="connsiteX11" fmla="*/ 254559 w 485656"/>
                    <a:gd name="connsiteY11" fmla="*/ 720412 h 1233014"/>
                    <a:gd name="connsiteX12" fmla="*/ 231097 w 485656"/>
                    <a:gd name="connsiteY12" fmla="*/ 720412 h 1233014"/>
                    <a:gd name="connsiteX13" fmla="*/ 231097 w 485656"/>
                    <a:gd name="connsiteY13" fmla="*/ 1174364 h 1233014"/>
                    <a:gd name="connsiteX14" fmla="*/ 171270 w 485656"/>
                    <a:gd name="connsiteY14" fmla="*/ 1233014 h 1233014"/>
                    <a:gd name="connsiteX15" fmla="*/ 111443 w 485656"/>
                    <a:gd name="connsiteY15" fmla="*/ 1174364 h 1233014"/>
                    <a:gd name="connsiteX16" fmla="*/ 111443 w 485656"/>
                    <a:gd name="connsiteY16" fmla="*/ 389625 h 1233014"/>
                    <a:gd name="connsiteX17" fmla="*/ 87981 w 485656"/>
                    <a:gd name="connsiteY17" fmla="*/ 389625 h 1233014"/>
                    <a:gd name="connsiteX18" fmla="*/ 87981 w 485656"/>
                    <a:gd name="connsiteY18" fmla="*/ 673492 h 1233014"/>
                    <a:gd name="connsiteX19" fmla="*/ 44577 w 485656"/>
                    <a:gd name="connsiteY19" fmla="*/ 718066 h 1233014"/>
                    <a:gd name="connsiteX20" fmla="*/ 0 w 485656"/>
                    <a:gd name="connsiteY20" fmla="*/ 673492 h 1233014"/>
                    <a:gd name="connsiteX21" fmla="*/ 0 w 485656"/>
                    <a:gd name="connsiteY21" fmla="*/ 359127 h 1233014"/>
                    <a:gd name="connsiteX22" fmla="*/ 131385 w 485656"/>
                    <a:gd name="connsiteY22" fmla="*/ 228924 h 1233014"/>
                    <a:gd name="connsiteX23" fmla="*/ 243325 w 485656"/>
                    <a:gd name="connsiteY23" fmla="*/ 0 h 1233014"/>
                    <a:gd name="connsiteX24" fmla="*/ 344628 w 485656"/>
                    <a:gd name="connsiteY24" fmla="*/ 101552 h 1233014"/>
                    <a:gd name="connsiteX25" fmla="*/ 243325 w 485656"/>
                    <a:gd name="connsiteY25" fmla="*/ 203104 h 1233014"/>
                    <a:gd name="connsiteX26" fmla="*/ 142022 w 485656"/>
                    <a:gd name="connsiteY26" fmla="*/ 101552 h 1233014"/>
                    <a:gd name="connsiteX27" fmla="*/ 243325 w 485656"/>
                    <a:gd name="connsiteY27" fmla="*/ 0 h 123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5656" h="1233014">
                      <a:moveTo>
                        <a:pt x="131385" y="228924"/>
                      </a:moveTo>
                      <a:cubicBezTo>
                        <a:pt x="165405" y="228924"/>
                        <a:pt x="319079" y="228924"/>
                        <a:pt x="355444" y="228924"/>
                      </a:cubicBezTo>
                      <a:cubicBezTo>
                        <a:pt x="427002" y="228924"/>
                        <a:pt x="485656" y="287574"/>
                        <a:pt x="485656" y="359127"/>
                      </a:cubicBezTo>
                      <a:cubicBezTo>
                        <a:pt x="485656" y="395490"/>
                        <a:pt x="485656" y="648859"/>
                        <a:pt x="485656" y="673492"/>
                      </a:cubicBezTo>
                      <a:cubicBezTo>
                        <a:pt x="485656" y="698125"/>
                        <a:pt x="465714" y="718066"/>
                        <a:pt x="442252" y="718066"/>
                      </a:cubicBezTo>
                      <a:cubicBezTo>
                        <a:pt x="417617" y="718066"/>
                        <a:pt x="397675" y="698125"/>
                        <a:pt x="397675" y="673492"/>
                      </a:cubicBezTo>
                      <a:cubicBezTo>
                        <a:pt x="397675" y="645340"/>
                        <a:pt x="397675" y="389625"/>
                        <a:pt x="397675" y="389625"/>
                      </a:cubicBezTo>
                      <a:cubicBezTo>
                        <a:pt x="374213" y="389625"/>
                        <a:pt x="374213" y="389625"/>
                        <a:pt x="374213" y="389625"/>
                      </a:cubicBezTo>
                      <a:cubicBezTo>
                        <a:pt x="374213" y="389625"/>
                        <a:pt x="374213" y="1125098"/>
                        <a:pt x="374213" y="1174364"/>
                      </a:cubicBezTo>
                      <a:cubicBezTo>
                        <a:pt x="374213" y="1207208"/>
                        <a:pt x="347233" y="1233014"/>
                        <a:pt x="314386" y="1233014"/>
                      </a:cubicBezTo>
                      <a:cubicBezTo>
                        <a:pt x="281540" y="1233014"/>
                        <a:pt x="254559" y="1207208"/>
                        <a:pt x="254559" y="1174364"/>
                      </a:cubicBezTo>
                      <a:cubicBezTo>
                        <a:pt x="254559" y="1125098"/>
                        <a:pt x="254559" y="720412"/>
                        <a:pt x="254559" y="720412"/>
                      </a:cubicBezTo>
                      <a:cubicBezTo>
                        <a:pt x="231097" y="720412"/>
                        <a:pt x="231097" y="720412"/>
                        <a:pt x="231097" y="720412"/>
                      </a:cubicBezTo>
                      <a:cubicBezTo>
                        <a:pt x="231097" y="720412"/>
                        <a:pt x="231097" y="1125098"/>
                        <a:pt x="231097" y="1174364"/>
                      </a:cubicBezTo>
                      <a:cubicBezTo>
                        <a:pt x="231097" y="1207208"/>
                        <a:pt x="204117" y="1233014"/>
                        <a:pt x="171270" y="1233014"/>
                      </a:cubicBezTo>
                      <a:cubicBezTo>
                        <a:pt x="138424" y="1233014"/>
                        <a:pt x="111443" y="1207208"/>
                        <a:pt x="111443" y="1174364"/>
                      </a:cubicBezTo>
                      <a:cubicBezTo>
                        <a:pt x="111443" y="1125098"/>
                        <a:pt x="111443" y="389625"/>
                        <a:pt x="111443" y="389625"/>
                      </a:cubicBezTo>
                      <a:cubicBezTo>
                        <a:pt x="87981" y="389625"/>
                        <a:pt x="87981" y="389625"/>
                        <a:pt x="87981" y="389625"/>
                      </a:cubicBezTo>
                      <a:cubicBezTo>
                        <a:pt x="87981" y="389625"/>
                        <a:pt x="87981" y="645340"/>
                        <a:pt x="87981" y="673492"/>
                      </a:cubicBezTo>
                      <a:cubicBezTo>
                        <a:pt x="87981" y="698125"/>
                        <a:pt x="69212" y="718066"/>
                        <a:pt x="44577" y="718066"/>
                      </a:cubicBezTo>
                      <a:cubicBezTo>
                        <a:pt x="19943" y="718066"/>
                        <a:pt x="0" y="698125"/>
                        <a:pt x="0" y="673492"/>
                      </a:cubicBezTo>
                      <a:cubicBezTo>
                        <a:pt x="0" y="648859"/>
                        <a:pt x="0" y="395490"/>
                        <a:pt x="0" y="359127"/>
                      </a:cubicBezTo>
                      <a:cubicBezTo>
                        <a:pt x="0" y="287574"/>
                        <a:pt x="58654" y="228924"/>
                        <a:pt x="131385" y="228924"/>
                      </a:cubicBezTo>
                      <a:close/>
                      <a:moveTo>
                        <a:pt x="243325" y="0"/>
                      </a:moveTo>
                      <a:cubicBezTo>
                        <a:pt x="299273" y="0"/>
                        <a:pt x="344628" y="45466"/>
                        <a:pt x="344628" y="101552"/>
                      </a:cubicBezTo>
                      <a:cubicBezTo>
                        <a:pt x="344628" y="157638"/>
                        <a:pt x="299273" y="203104"/>
                        <a:pt x="243325" y="203104"/>
                      </a:cubicBezTo>
                      <a:cubicBezTo>
                        <a:pt x="187377" y="203104"/>
                        <a:pt x="142022" y="157638"/>
                        <a:pt x="142022" y="101552"/>
                      </a:cubicBezTo>
                      <a:cubicBezTo>
                        <a:pt x="142022" y="45466"/>
                        <a:pt x="187377" y="0"/>
                        <a:pt x="243325" y="0"/>
                      </a:cubicBezTo>
                      <a:close/>
                    </a:path>
                  </a:pathLst>
                </a:custGeom>
                <a:solidFill>
                  <a:schemeClr val="accent1"/>
                </a:solidFill>
                <a:ln>
                  <a:noFill/>
                </a:ln>
                <a:effectLst/>
                <a:extLst/>
              </p:spPr>
              <p:txBody>
                <a:bodyPr vert="horz" wrap="square" lIns="91403" tIns="45701" rIns="91403" bIns="45701" numCol="1" anchor="t" anchorCtr="0" compatLnSpc="1">
                  <a:prstTxWarp prst="textNoShape">
                    <a:avLst/>
                  </a:prstTxWarp>
                  <a:noAutofit/>
                </a:bodyPr>
                <a:lstStyle/>
                <a:p>
                  <a:endParaRPr lang="en-US" sz="1835" dirty="0"/>
                </a:p>
              </p:txBody>
            </p:sp>
          </p:grpSp>
        </p:grpSp>
        <p:sp>
          <p:nvSpPr>
            <p:cNvPr id="19" name="AutoShape 3"/>
            <p:cNvSpPr>
              <a:spLocks noChangeAspect="1" noChangeArrowheads="1" noTextEdit="1"/>
            </p:cNvSpPr>
            <p:nvPr/>
          </p:nvSpPr>
          <p:spPr bwMode="auto">
            <a:xfrm>
              <a:off x="853305" y="4720239"/>
              <a:ext cx="1557577" cy="54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grpSp>
          <p:nvGrpSpPr>
            <p:cNvPr id="7" name="Group 6"/>
            <p:cNvGrpSpPr/>
            <p:nvPr/>
          </p:nvGrpSpPr>
          <p:grpSpPr>
            <a:xfrm>
              <a:off x="540042" y="5082621"/>
              <a:ext cx="2505850" cy="720562"/>
              <a:chOff x="463482" y="5082621"/>
              <a:chExt cx="2505850" cy="720562"/>
            </a:xfrm>
          </p:grpSpPr>
          <p:grpSp>
            <p:nvGrpSpPr>
              <p:cNvPr id="27" name="Group 26"/>
              <p:cNvGrpSpPr/>
              <p:nvPr/>
            </p:nvGrpSpPr>
            <p:grpSpPr>
              <a:xfrm>
                <a:off x="463482" y="5082621"/>
                <a:ext cx="2505850" cy="720562"/>
                <a:chOff x="6465452" y="5074580"/>
                <a:chExt cx="2456939" cy="706497"/>
              </a:xfrm>
            </p:grpSpPr>
            <p:sp>
              <p:nvSpPr>
                <p:cNvPr id="20" name="Freeform 5"/>
                <p:cNvSpPr>
                  <a:spLocks/>
                </p:cNvSpPr>
                <p:nvPr/>
              </p:nvSpPr>
              <p:spPr bwMode="auto">
                <a:xfrm>
                  <a:off x="6465452" y="5074581"/>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sp>
              <p:nvSpPr>
                <p:cNvPr id="21" name="Freeform 6"/>
                <p:cNvSpPr>
                  <a:spLocks/>
                </p:cNvSpPr>
                <p:nvPr/>
              </p:nvSpPr>
              <p:spPr bwMode="auto">
                <a:xfrm>
                  <a:off x="6712984" y="5074581"/>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sp>
              <p:nvSpPr>
                <p:cNvPr id="23" name="Rectangle 8"/>
                <p:cNvSpPr>
                  <a:spLocks noChangeArrowheads="1"/>
                </p:cNvSpPr>
                <p:nvPr/>
              </p:nvSpPr>
              <p:spPr bwMode="auto">
                <a:xfrm>
                  <a:off x="6712984" y="5226709"/>
                  <a:ext cx="1975099" cy="5543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grpSp>
              <p:nvGrpSpPr>
                <p:cNvPr id="26" name="Group 25"/>
                <p:cNvGrpSpPr/>
                <p:nvPr/>
              </p:nvGrpSpPr>
              <p:grpSpPr>
                <a:xfrm flipH="1">
                  <a:off x="8398963" y="5074580"/>
                  <a:ext cx="523428" cy="546633"/>
                  <a:chOff x="6617851" y="5226980"/>
                  <a:chExt cx="523428" cy="546633"/>
                </a:xfrm>
              </p:grpSpPr>
              <p:sp>
                <p:nvSpPr>
                  <p:cNvPr id="189" name="Freeform 5"/>
                  <p:cNvSpPr>
                    <a:spLocks/>
                  </p:cNvSpPr>
                  <p:nvPr/>
                </p:nvSpPr>
                <p:spPr bwMode="auto">
                  <a:xfrm>
                    <a:off x="6617851" y="5226980"/>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sp>
                <p:nvSpPr>
                  <p:cNvPr id="190" name="Freeform 6"/>
                  <p:cNvSpPr>
                    <a:spLocks/>
                  </p:cNvSpPr>
                  <p:nvPr/>
                </p:nvSpPr>
                <p:spPr bwMode="auto">
                  <a:xfrm>
                    <a:off x="6865383" y="5226980"/>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grpSp>
          </p:grpSp>
          <p:sp>
            <p:nvSpPr>
              <p:cNvPr id="28" name="Rectangle 27"/>
              <p:cNvSpPr/>
              <p:nvPr/>
            </p:nvSpPr>
            <p:spPr>
              <a:xfrm>
                <a:off x="868290" y="5366023"/>
                <a:ext cx="1696234" cy="351763"/>
              </a:xfrm>
              <a:prstGeom prst="rect">
                <a:avLst/>
              </a:prstGeom>
            </p:spPr>
            <p:txBody>
              <a:bodyPr wrap="none">
                <a:spAutoFit/>
              </a:bodyPr>
              <a:lstStyle/>
              <a:p>
                <a:pPr algn="ctr">
                  <a:lnSpc>
                    <a:spcPct val="90000"/>
                  </a:lnSpc>
                </a:pPr>
                <a:r>
                  <a:rPr lang="en-US" sz="1835" b="1" spc="300" dirty="0">
                    <a:ln w="3175">
                      <a:noFill/>
                    </a:ln>
                    <a:gradFill>
                      <a:gsLst>
                        <a:gs pos="48214">
                          <a:srgbClr val="D83B01"/>
                        </a:gs>
                        <a:gs pos="30000">
                          <a:srgbClr val="D83B01"/>
                        </a:gs>
                      </a:gsLst>
                      <a:lin ang="5400000" scaled="0"/>
                    </a:gradFill>
                    <a:cs typeface="Segoe UI" pitchFamily="34" charset="0"/>
                  </a:rPr>
                  <a:t>RED TEAM</a:t>
                </a:r>
              </a:p>
            </p:txBody>
          </p:sp>
        </p:grpSp>
        <p:grpSp>
          <p:nvGrpSpPr>
            <p:cNvPr id="6" name="Group 5"/>
            <p:cNvGrpSpPr/>
            <p:nvPr/>
          </p:nvGrpSpPr>
          <p:grpSpPr>
            <a:xfrm>
              <a:off x="3329348" y="5082621"/>
              <a:ext cx="2505850" cy="720562"/>
              <a:chOff x="3252788" y="5082621"/>
              <a:chExt cx="2505850" cy="720562"/>
            </a:xfrm>
          </p:grpSpPr>
          <p:grpSp>
            <p:nvGrpSpPr>
              <p:cNvPr id="191" name="Group 190"/>
              <p:cNvGrpSpPr/>
              <p:nvPr/>
            </p:nvGrpSpPr>
            <p:grpSpPr>
              <a:xfrm>
                <a:off x="3252788" y="5082621"/>
                <a:ext cx="2505850" cy="720562"/>
                <a:chOff x="6465452" y="5074580"/>
                <a:chExt cx="2456939" cy="706497"/>
              </a:xfrm>
            </p:grpSpPr>
            <p:sp>
              <p:nvSpPr>
                <p:cNvPr id="192" name="Freeform 5"/>
                <p:cNvSpPr>
                  <a:spLocks/>
                </p:cNvSpPr>
                <p:nvPr/>
              </p:nvSpPr>
              <p:spPr bwMode="auto">
                <a:xfrm>
                  <a:off x="6465452" y="5074581"/>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sp>
              <p:nvSpPr>
                <p:cNvPr id="193" name="Freeform 6"/>
                <p:cNvSpPr>
                  <a:spLocks/>
                </p:cNvSpPr>
                <p:nvPr/>
              </p:nvSpPr>
              <p:spPr bwMode="auto">
                <a:xfrm>
                  <a:off x="6712984" y="5074581"/>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sp>
              <p:nvSpPr>
                <p:cNvPr id="194" name="Rectangle 8"/>
                <p:cNvSpPr>
                  <a:spLocks noChangeArrowheads="1"/>
                </p:cNvSpPr>
                <p:nvPr/>
              </p:nvSpPr>
              <p:spPr bwMode="auto">
                <a:xfrm>
                  <a:off x="6712984" y="5226709"/>
                  <a:ext cx="1975099" cy="5543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grpSp>
              <p:nvGrpSpPr>
                <p:cNvPr id="195" name="Group 194"/>
                <p:cNvGrpSpPr/>
                <p:nvPr/>
              </p:nvGrpSpPr>
              <p:grpSpPr>
                <a:xfrm flipH="1">
                  <a:off x="8398963" y="5074580"/>
                  <a:ext cx="523428" cy="546633"/>
                  <a:chOff x="6617851" y="5226980"/>
                  <a:chExt cx="523428" cy="546633"/>
                </a:xfrm>
              </p:grpSpPr>
              <p:sp>
                <p:nvSpPr>
                  <p:cNvPr id="196" name="Freeform 5"/>
                  <p:cNvSpPr>
                    <a:spLocks/>
                  </p:cNvSpPr>
                  <p:nvPr/>
                </p:nvSpPr>
                <p:spPr bwMode="auto">
                  <a:xfrm>
                    <a:off x="6617851" y="5226980"/>
                    <a:ext cx="523428" cy="546633"/>
                  </a:xfrm>
                  <a:custGeom>
                    <a:avLst/>
                    <a:gdLst>
                      <a:gd name="T0" fmla="*/ 0 w 203"/>
                      <a:gd name="T1" fmla="*/ 0 h 212"/>
                      <a:gd name="T2" fmla="*/ 203 w 203"/>
                      <a:gd name="T3" fmla="*/ 0 h 212"/>
                      <a:gd name="T4" fmla="*/ 203 w 203"/>
                      <a:gd name="T5" fmla="*/ 212 h 212"/>
                      <a:gd name="T6" fmla="*/ 0 w 203"/>
                      <a:gd name="T7" fmla="*/ 212 h 212"/>
                      <a:gd name="T8" fmla="*/ 52 w 203"/>
                      <a:gd name="T9" fmla="*/ 108 h 212"/>
                      <a:gd name="T10" fmla="*/ 0 w 203"/>
                      <a:gd name="T11" fmla="*/ 0 h 212"/>
                    </a:gdLst>
                    <a:ahLst/>
                    <a:cxnLst>
                      <a:cxn ang="0">
                        <a:pos x="T0" y="T1"/>
                      </a:cxn>
                      <a:cxn ang="0">
                        <a:pos x="T2" y="T3"/>
                      </a:cxn>
                      <a:cxn ang="0">
                        <a:pos x="T4" y="T5"/>
                      </a:cxn>
                      <a:cxn ang="0">
                        <a:pos x="T6" y="T7"/>
                      </a:cxn>
                      <a:cxn ang="0">
                        <a:pos x="T8" y="T9"/>
                      </a:cxn>
                      <a:cxn ang="0">
                        <a:pos x="T10" y="T11"/>
                      </a:cxn>
                    </a:cxnLst>
                    <a:rect l="0" t="0" r="r" b="b"/>
                    <a:pathLst>
                      <a:path w="203" h="212">
                        <a:moveTo>
                          <a:pt x="0" y="0"/>
                        </a:moveTo>
                        <a:lnTo>
                          <a:pt x="203" y="0"/>
                        </a:lnTo>
                        <a:lnTo>
                          <a:pt x="203" y="212"/>
                        </a:lnTo>
                        <a:lnTo>
                          <a:pt x="0" y="212"/>
                        </a:lnTo>
                        <a:lnTo>
                          <a:pt x="52" y="10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sp>
                <p:nvSpPr>
                  <p:cNvPr id="197" name="Freeform 6"/>
                  <p:cNvSpPr>
                    <a:spLocks/>
                  </p:cNvSpPr>
                  <p:nvPr/>
                </p:nvSpPr>
                <p:spPr bwMode="auto">
                  <a:xfrm>
                    <a:off x="6865383" y="5226980"/>
                    <a:ext cx="275896" cy="152128"/>
                  </a:xfrm>
                  <a:custGeom>
                    <a:avLst/>
                    <a:gdLst>
                      <a:gd name="T0" fmla="*/ 0 w 107"/>
                      <a:gd name="T1" fmla="*/ 59 h 59"/>
                      <a:gd name="T2" fmla="*/ 107 w 107"/>
                      <a:gd name="T3" fmla="*/ 0 h 59"/>
                      <a:gd name="T4" fmla="*/ 107 w 107"/>
                      <a:gd name="T5" fmla="*/ 59 h 59"/>
                      <a:gd name="T6" fmla="*/ 0 w 107"/>
                      <a:gd name="T7" fmla="*/ 59 h 59"/>
                    </a:gdLst>
                    <a:ahLst/>
                    <a:cxnLst>
                      <a:cxn ang="0">
                        <a:pos x="T0" y="T1"/>
                      </a:cxn>
                      <a:cxn ang="0">
                        <a:pos x="T2" y="T3"/>
                      </a:cxn>
                      <a:cxn ang="0">
                        <a:pos x="T4" y="T5"/>
                      </a:cxn>
                      <a:cxn ang="0">
                        <a:pos x="T6" y="T7"/>
                      </a:cxn>
                    </a:cxnLst>
                    <a:rect l="0" t="0" r="r" b="b"/>
                    <a:pathLst>
                      <a:path w="107" h="59">
                        <a:moveTo>
                          <a:pt x="0" y="59"/>
                        </a:moveTo>
                        <a:lnTo>
                          <a:pt x="107" y="0"/>
                        </a:lnTo>
                        <a:lnTo>
                          <a:pt x="107" y="59"/>
                        </a:lnTo>
                        <a:lnTo>
                          <a:pt x="0"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835"/>
                  </a:p>
                </p:txBody>
              </p:sp>
            </p:grpSp>
          </p:grpSp>
          <p:sp>
            <p:nvSpPr>
              <p:cNvPr id="198" name="Rectangle 197"/>
              <p:cNvSpPr/>
              <p:nvPr/>
            </p:nvSpPr>
            <p:spPr>
              <a:xfrm>
                <a:off x="3563479" y="5373896"/>
                <a:ext cx="1884469" cy="358766"/>
              </a:xfrm>
              <a:prstGeom prst="rect">
                <a:avLst/>
              </a:prstGeom>
            </p:spPr>
            <p:txBody>
              <a:bodyPr wrap="none">
                <a:spAutoFit/>
              </a:bodyPr>
              <a:lstStyle/>
              <a:p>
                <a:pPr algn="ctr">
                  <a:lnSpc>
                    <a:spcPct val="90000"/>
                  </a:lnSpc>
                </a:pPr>
                <a:r>
                  <a:rPr lang="en-US" sz="1835" b="1" spc="300" dirty="0">
                    <a:ln w="3175">
                      <a:noFill/>
                    </a:ln>
                    <a:gradFill>
                      <a:gsLst>
                        <a:gs pos="50000">
                          <a:schemeClr val="accent4"/>
                        </a:gs>
                        <a:gs pos="38000">
                          <a:schemeClr val="accent4"/>
                        </a:gs>
                      </a:gsLst>
                      <a:lin ang="5400000" scaled="0"/>
                    </a:gradFill>
                    <a:cs typeface="Segoe UI" pitchFamily="34" charset="0"/>
                  </a:rPr>
                  <a:t>BLUE TEAM</a:t>
                </a:r>
              </a:p>
            </p:txBody>
          </p:sp>
        </p:grpSp>
      </p:grpSp>
      <p:sp>
        <p:nvSpPr>
          <p:cNvPr id="3" name="Title 2"/>
          <p:cNvSpPr>
            <a:spLocks noGrp="1"/>
          </p:cNvSpPr>
          <p:nvPr>
            <p:ph type="title"/>
          </p:nvPr>
        </p:nvSpPr>
        <p:spPr>
          <a:xfrm>
            <a:off x="269170" y="519376"/>
            <a:ext cx="11652805" cy="899303"/>
          </a:xfrm>
        </p:spPr>
        <p:txBody>
          <a:bodyPr/>
          <a:lstStyle/>
          <a:p>
            <a:pPr>
              <a:buSzPct val="90000"/>
              <a:tabLst>
                <a:tab pos="1460579" algn="l"/>
              </a:tabLst>
            </a:pPr>
            <a:r>
              <a:rPr lang="en-US" dirty="0">
                <a:gradFill>
                  <a:gsLst>
                    <a:gs pos="1250">
                      <a:schemeClr val="bg1"/>
                    </a:gs>
                    <a:gs pos="100000">
                      <a:schemeClr val="bg1"/>
                    </a:gs>
                  </a:gsLst>
                  <a:lin ang="5400000" scaled="0"/>
                </a:gradFill>
              </a:rPr>
              <a:t>      Azure Security Center</a:t>
            </a:r>
          </a:p>
        </p:txBody>
      </p:sp>
    </p:spTree>
    <p:extLst>
      <p:ext uri="{BB962C8B-B14F-4D97-AF65-F5344CB8AC3E}">
        <p14:creationId xmlns:p14="http://schemas.microsoft.com/office/powerpoint/2010/main" val="3292976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800" fill="hold"/>
                                        <p:tgtEl>
                                          <p:spTgt spid="11"/>
                                        </p:tgtEl>
                                        <p:attrNameLst>
                                          <p:attrName>ppt_x</p:attrName>
                                        </p:attrNameLst>
                                      </p:cBhvr>
                                      <p:tavLst>
                                        <p:tav tm="0">
                                          <p:val>
                                            <p:strVal val="1+#ppt_w/2"/>
                                          </p:val>
                                        </p:tav>
                                        <p:tav tm="100000">
                                          <p:val>
                                            <p:strVal val="#ppt_x"/>
                                          </p:val>
                                        </p:tav>
                                      </p:tavLst>
                                    </p:anim>
                                    <p:anim calcmode="lin" valueType="num">
                                      <p:cBhvr additive="base">
                                        <p:cTn id="12" dur="8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8" y="790098"/>
            <a:ext cx="4107544" cy="5668102"/>
          </a:xfrm>
        </p:spPr>
        <p:txBody>
          <a:bodyPr/>
          <a:lstStyle/>
          <a:p>
            <a:r>
              <a:rPr lang="en-US" dirty="0"/>
              <a:t>Set security policies for subscriptions and resource groups</a:t>
            </a:r>
          </a:p>
        </p:txBody>
      </p:sp>
      <p:grpSp>
        <p:nvGrpSpPr>
          <p:cNvPr id="6" name="Group 5"/>
          <p:cNvGrpSpPr/>
          <p:nvPr/>
        </p:nvGrpSpPr>
        <p:grpSpPr>
          <a:xfrm>
            <a:off x="5347586" y="1060387"/>
            <a:ext cx="6532887" cy="5395681"/>
            <a:chOff x="5456237" y="847279"/>
            <a:chExt cx="6665621" cy="5505309"/>
          </a:xfrm>
        </p:grpSpPr>
        <p:pic>
          <p:nvPicPr>
            <p:cNvPr id="3" name="Picture 2"/>
            <p:cNvPicPr>
              <a:picLocks noChangeAspect="1"/>
            </p:cNvPicPr>
            <p:nvPr/>
          </p:nvPicPr>
          <p:blipFill>
            <a:blip r:embed="rId2"/>
            <a:stretch>
              <a:fillRect/>
            </a:stretch>
          </p:blipFill>
          <p:spPr>
            <a:xfrm>
              <a:off x="5456237" y="847279"/>
              <a:ext cx="6665621" cy="5505309"/>
            </a:xfrm>
            <a:prstGeom prst="rect">
              <a:avLst/>
            </a:prstGeom>
            <a:ln>
              <a:solidFill>
                <a:schemeClr val="bg1">
                  <a:lumMod val="75000"/>
                </a:schemeClr>
              </a:solidFill>
            </a:ln>
          </p:spPr>
        </p:pic>
        <p:sp>
          <p:nvSpPr>
            <p:cNvPr id="4" name="Rectangle 3"/>
            <p:cNvSpPr/>
            <p:nvPr/>
          </p:nvSpPr>
          <p:spPr bwMode="auto">
            <a:xfrm>
              <a:off x="5532437" y="1211262"/>
              <a:ext cx="1752600" cy="762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7818437" y="1211262"/>
              <a:ext cx="1524000" cy="762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57566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8" y="790098"/>
            <a:ext cx="3958179" cy="5668102"/>
          </a:xfrm>
        </p:spPr>
        <p:txBody>
          <a:bodyPr/>
          <a:lstStyle/>
          <a:p>
            <a:r>
              <a:rPr lang="en-US" dirty="0"/>
              <a:t>Monitor the security state of resources – quickly identify vulnerabilities</a:t>
            </a:r>
          </a:p>
        </p:txBody>
      </p:sp>
      <p:pic>
        <p:nvPicPr>
          <p:cNvPr id="4" name="Snagit_PPTC8C3"/>
          <p:cNvPicPr>
            <a:picLocks noChangeAspect="1"/>
          </p:cNvPicPr>
          <p:nvPr/>
        </p:nvPicPr>
        <p:blipFill>
          <a:blip r:embed="rId2"/>
          <a:stretch>
            <a:fillRect/>
          </a:stretch>
        </p:blipFill>
        <p:spPr>
          <a:xfrm>
            <a:off x="4966560" y="446248"/>
            <a:ext cx="4365747" cy="3093291"/>
          </a:xfrm>
          <a:prstGeom prst="rect">
            <a:avLst/>
          </a:prstGeom>
        </p:spPr>
      </p:pic>
      <p:sp>
        <p:nvSpPr>
          <p:cNvPr id="6" name="Rectangle 5"/>
          <p:cNvSpPr/>
          <p:nvPr/>
        </p:nvSpPr>
        <p:spPr bwMode="auto">
          <a:xfrm>
            <a:off x="5123538" y="1118391"/>
            <a:ext cx="2613891" cy="301489"/>
          </a:xfrm>
          <a:prstGeom prst="rect">
            <a:avLst/>
          </a:prstGeom>
          <a:noFill/>
          <a:ln w="28575">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t="6490" r="3948" b="1676"/>
          <a:stretch/>
        </p:blipFill>
        <p:spPr>
          <a:xfrm>
            <a:off x="6542508" y="1533065"/>
            <a:ext cx="5451831" cy="5261205"/>
          </a:xfrm>
          <a:prstGeom prst="rect">
            <a:avLst/>
          </a:prstGeom>
          <a:ln>
            <a:solidFill>
              <a:schemeClr val="tx1">
                <a:lumMod val="60000"/>
                <a:lumOff val="40000"/>
              </a:schemeClr>
            </a:solidFill>
          </a:ln>
        </p:spPr>
      </p:pic>
    </p:spTree>
    <p:extLst>
      <p:ext uri="{BB962C8B-B14F-4D97-AF65-F5344CB8AC3E}">
        <p14:creationId xmlns:p14="http://schemas.microsoft.com/office/powerpoint/2010/main" val="198784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99490" y="446248"/>
            <a:ext cx="6197008" cy="3820486"/>
            <a:chOff x="4999037" y="220662"/>
            <a:chExt cx="6322918" cy="3898110"/>
          </a:xfrm>
        </p:grpSpPr>
        <p:pic>
          <p:nvPicPr>
            <p:cNvPr id="7" name="Snagit_PPT27C8"/>
            <p:cNvPicPr>
              <a:picLocks noChangeAspect="1"/>
            </p:cNvPicPr>
            <p:nvPr/>
          </p:nvPicPr>
          <p:blipFill>
            <a:blip r:embed="rId2"/>
            <a:stretch>
              <a:fillRect/>
            </a:stretch>
          </p:blipFill>
          <p:spPr>
            <a:xfrm>
              <a:off x="4999037" y="220662"/>
              <a:ext cx="6322918" cy="3898110"/>
            </a:xfrm>
            <a:prstGeom prst="rect">
              <a:avLst/>
            </a:prstGeom>
          </p:spPr>
        </p:pic>
        <p:sp>
          <p:nvSpPr>
            <p:cNvPr id="6" name="Rectangle 5"/>
            <p:cNvSpPr/>
            <p:nvPr/>
          </p:nvSpPr>
          <p:spPr bwMode="auto">
            <a:xfrm>
              <a:off x="4999037" y="373062"/>
              <a:ext cx="1447800" cy="152400"/>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a:xfrm>
            <a:off x="269168" y="790098"/>
            <a:ext cx="4032861" cy="5668102"/>
          </a:xfrm>
        </p:spPr>
        <p:txBody>
          <a:bodyPr/>
          <a:lstStyle/>
          <a:p>
            <a:r>
              <a:rPr lang="en-US" dirty="0"/>
              <a:t>Gain insight into the security state of subscriptions in Power BI</a:t>
            </a:r>
          </a:p>
        </p:txBody>
      </p:sp>
      <p:sp>
        <p:nvSpPr>
          <p:cNvPr id="8" name="Rectangle 7"/>
          <p:cNvSpPr/>
          <p:nvPr/>
        </p:nvSpPr>
        <p:spPr bwMode="auto">
          <a:xfrm>
            <a:off x="6915921" y="744979"/>
            <a:ext cx="481296" cy="48129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srcRect/>
          <a:stretch/>
        </p:blipFill>
        <p:spPr>
          <a:xfrm>
            <a:off x="5720999" y="2537361"/>
            <a:ext cx="6227914" cy="4375683"/>
          </a:xfrm>
          <a:prstGeom prst="rect">
            <a:avLst/>
          </a:prstGeom>
          <a:ln>
            <a:solidFill>
              <a:schemeClr val="bg1">
                <a:lumMod val="75000"/>
              </a:schemeClr>
            </a:solidFill>
          </a:ln>
        </p:spPr>
      </p:pic>
    </p:spTree>
    <p:extLst>
      <p:ext uri="{BB962C8B-B14F-4D97-AF65-F5344CB8AC3E}">
        <p14:creationId xmlns:p14="http://schemas.microsoft.com/office/powerpoint/2010/main" val="127316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cstate="print">
            <a:extLst>
              <a:ext uri="{28A0092B-C50C-407E-A947-70E740481C1C}">
                <a14:useLocalDpi xmlns:a14="http://schemas.microsoft.com/office/drawing/2010/main" val="0"/>
              </a:ext>
            </a:extLst>
          </a:blip>
          <a:srcRect l="-1" t="603" r="1083" b="603"/>
          <a:stretch/>
        </p:blipFill>
        <p:spPr>
          <a:xfrm>
            <a:off x="3911" y="229979"/>
            <a:ext cx="12184049" cy="6853528"/>
          </a:xfrm>
          <a:prstGeom prst="rect">
            <a:avLst/>
          </a:prstGeom>
        </p:spPr>
      </p:pic>
      <p:sp>
        <p:nvSpPr>
          <p:cNvPr id="5" name="Rectangle 4"/>
          <p:cNvSpPr/>
          <p:nvPr/>
        </p:nvSpPr>
        <p:spPr>
          <a:xfrm>
            <a:off x="865" y="229980"/>
            <a:ext cx="12187096" cy="1561471"/>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3" name="Title 1"/>
          <p:cNvSpPr txBox="1">
            <a:spLocks/>
          </p:cNvSpPr>
          <p:nvPr/>
        </p:nvSpPr>
        <p:spPr>
          <a:xfrm>
            <a:off x="1296107" y="552901"/>
            <a:ext cx="9596612" cy="899175"/>
          </a:xfrm>
          <a:prstGeom prst="rect">
            <a:avLst/>
          </a:prstGeom>
        </p:spPr>
        <p:txBody>
          <a:bodyPr vert="horz" wrap="square" lIns="143370" tIns="89606" rIns="143370" bIns="89606" rtlCol="0" anchor="ctr">
            <a:noAutofit/>
          </a:bodyPr>
          <a:lst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algn="ctr"/>
            <a:r>
              <a:rPr lang="en-US" sz="3199" dirty="0">
                <a:solidFill>
                  <a:srgbClr val="FFFFFF"/>
                </a:solidFill>
                <a:ea typeface="Segoe UI" pitchFamily="34" charset="0"/>
                <a:cs typeface="Segoe UI Light" panose="020B0502040204020203" pitchFamily="34" charset="0"/>
              </a:rPr>
              <a:t>Why Microsoft is in a unique position</a:t>
            </a:r>
          </a:p>
        </p:txBody>
      </p:sp>
      <p:sp>
        <p:nvSpPr>
          <p:cNvPr id="6" name="Rectangle 5"/>
          <p:cNvSpPr/>
          <p:nvPr/>
        </p:nvSpPr>
        <p:spPr>
          <a:xfrm>
            <a:off x="865" y="5975326"/>
            <a:ext cx="12187096" cy="1109896"/>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35" name="Rectangle 34"/>
          <p:cNvSpPr/>
          <p:nvPr/>
        </p:nvSpPr>
        <p:spPr>
          <a:xfrm>
            <a:off x="865" y="1791451"/>
            <a:ext cx="12187096" cy="47800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45" name="Rectangle 44"/>
          <p:cNvSpPr/>
          <p:nvPr/>
        </p:nvSpPr>
        <p:spPr>
          <a:xfrm>
            <a:off x="864" y="1791451"/>
            <a:ext cx="12184049" cy="18281"/>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46" name="Rectangle 45"/>
          <p:cNvSpPr/>
          <p:nvPr/>
        </p:nvSpPr>
        <p:spPr>
          <a:xfrm>
            <a:off x="864" y="6573175"/>
            <a:ext cx="12184049" cy="18281"/>
          </a:xfrm>
          <a:prstGeom prst="rect">
            <a:avLst/>
          </a:prstGeom>
          <a:solidFill>
            <a:srgbClr val="E811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36" name="Rectangle 35"/>
          <p:cNvSpPr/>
          <p:nvPr/>
        </p:nvSpPr>
        <p:spPr bwMode="auto">
          <a:xfrm>
            <a:off x="4797777" y="2001939"/>
            <a:ext cx="1968885" cy="20096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446263" y="4077827"/>
            <a:ext cx="1968885" cy="20096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375002" y="1995901"/>
            <a:ext cx="1968885" cy="20096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441496" y="3157296"/>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Over 1M Microsoft </a:t>
            </a:r>
            <a:br>
              <a:rPr lang="en-US" sz="1372" b="1" spc="-98" dirty="0">
                <a:ln w="3175">
                  <a:noFill/>
                </a:ln>
                <a:solidFill>
                  <a:srgbClr val="FFFFFF"/>
                </a:solidFill>
              </a:rPr>
            </a:br>
            <a:r>
              <a:rPr lang="en-US" sz="1372" b="1" spc="-98" dirty="0">
                <a:ln w="3175">
                  <a:noFill/>
                </a:ln>
                <a:solidFill>
                  <a:srgbClr val="FFFFFF"/>
                </a:solidFill>
              </a:rPr>
              <a:t>corporate machines</a:t>
            </a:r>
            <a:endParaRPr lang="en-US" sz="1372" dirty="0">
              <a:solidFill>
                <a:srgbClr val="FFFFFF"/>
              </a:solidFill>
            </a:endParaRPr>
          </a:p>
        </p:txBody>
      </p:sp>
      <p:sp>
        <p:nvSpPr>
          <p:cNvPr id="40" name="Freeform 39"/>
          <p:cNvSpPr>
            <a:spLocks noChangeAspect="1"/>
          </p:cNvSpPr>
          <p:nvPr/>
        </p:nvSpPr>
        <p:spPr bwMode="black">
          <a:xfrm>
            <a:off x="5550520" y="2546254"/>
            <a:ext cx="681820" cy="5915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72" tIns="140537" rIns="175672" bIns="140537" numCol="1" spcCol="0" rtlCol="0" fromWordArt="0" anchor="t" anchorCtr="0" forceAA="0" compatLnSpc="1">
            <a:prstTxWarp prst="textNoShape">
              <a:avLst/>
            </a:prstTxWarp>
            <a:noAutofit/>
          </a:bodyPr>
          <a:lstStyle/>
          <a:p>
            <a:pPr algn="ctr" defTabSz="895733"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40"/>
          <p:cNvSpPr>
            <a:spLocks noChangeAspect="1"/>
          </p:cNvSpPr>
          <p:nvPr/>
        </p:nvSpPr>
        <p:spPr bwMode="auto">
          <a:xfrm>
            <a:off x="5273381" y="2398725"/>
            <a:ext cx="548045" cy="553461"/>
          </a:xfrm>
          <a:custGeom>
            <a:avLst/>
            <a:gdLst>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667122 w 1407693"/>
              <a:gd name="connsiteY16" fmla="*/ 874003 h 1585061"/>
              <a:gd name="connsiteX17" fmla="*/ 813133 w 1407693"/>
              <a:gd name="connsiteY17" fmla="*/ 597591 h 1585061"/>
              <a:gd name="connsiteX18" fmla="*/ 972418 w 1407693"/>
              <a:gd name="connsiteY18" fmla="*/ 399142 h 1585061"/>
              <a:gd name="connsiteX19" fmla="*/ 989231 w 1407693"/>
              <a:gd name="connsiteY19" fmla="*/ 382309 h 1585061"/>
              <a:gd name="connsiteX20" fmla="*/ 992771 w 1407693"/>
              <a:gd name="connsiteY20" fmla="*/ 374336 h 1585061"/>
              <a:gd name="connsiteX21" fmla="*/ 695394 w 1407693"/>
              <a:gd name="connsiteY21" fmla="*/ 0 h 1585061"/>
              <a:gd name="connsiteX22" fmla="*/ 1407693 w 1407693"/>
              <a:gd name="connsiteY22" fmla="*/ 200525 h 1585061"/>
              <a:gd name="connsiteX23" fmla="*/ 694708 w 1407693"/>
              <a:gd name="connsiteY23" fmla="*/ 1585061 h 1585061"/>
              <a:gd name="connsiteX24" fmla="*/ 0 w 1407693"/>
              <a:gd name="connsiteY24" fmla="*/ 196090 h 1585061"/>
              <a:gd name="connsiteX25" fmla="*/ 695394 w 1407693"/>
              <a:gd name="connsiteY25" fmla="*/ 0 h 1585061"/>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813133 w 1407693"/>
              <a:gd name="connsiteY16" fmla="*/ 597591 h 1585061"/>
              <a:gd name="connsiteX17" fmla="*/ 972418 w 1407693"/>
              <a:gd name="connsiteY17" fmla="*/ 399142 h 1585061"/>
              <a:gd name="connsiteX18" fmla="*/ 989231 w 1407693"/>
              <a:gd name="connsiteY18" fmla="*/ 382309 h 1585061"/>
              <a:gd name="connsiteX19" fmla="*/ 992771 w 1407693"/>
              <a:gd name="connsiteY19" fmla="*/ 374336 h 1585061"/>
              <a:gd name="connsiteX20" fmla="*/ 695394 w 1407693"/>
              <a:gd name="connsiteY20" fmla="*/ 0 h 1585061"/>
              <a:gd name="connsiteX21" fmla="*/ 1407693 w 1407693"/>
              <a:gd name="connsiteY21" fmla="*/ 200525 h 1585061"/>
              <a:gd name="connsiteX22" fmla="*/ 694708 w 1407693"/>
              <a:gd name="connsiteY22" fmla="*/ 1585061 h 1585061"/>
              <a:gd name="connsiteX23" fmla="*/ 0 w 1407693"/>
              <a:gd name="connsiteY23" fmla="*/ 196090 h 1585061"/>
              <a:gd name="connsiteX24" fmla="*/ 695394 w 1407693"/>
              <a:gd name="connsiteY24" fmla="*/ 0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675971 w 1407693"/>
              <a:gd name="connsiteY13" fmla="*/ 668466 h 1585061"/>
              <a:gd name="connsiteX14" fmla="*/ 592789 w 1407693"/>
              <a:gd name="connsiteY14" fmla="*/ 836794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20" fmla="*/ 512262 w 1407693"/>
              <a:gd name="connsiteY20" fmla="*/ 911212 h 1585061"/>
              <a:gd name="connsiteX21" fmla="*/ 538809 w 1407693"/>
              <a:gd name="connsiteY21" fmla="*/ 948422 h 1585061"/>
              <a:gd name="connsiteX22" fmla="*/ 579515 w 1407693"/>
              <a:gd name="connsiteY22" fmla="*/ 955509 h 1585061"/>
              <a:gd name="connsiteX23" fmla="*/ 870065 w 1407693"/>
              <a:gd name="connsiteY23" fmla="*/ 1177906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23" fmla="*/ 579515 w 1407693"/>
              <a:gd name="connsiteY23" fmla="*/ 955509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527305 w 1407693"/>
              <a:gd name="connsiteY14" fmla="*/ 753516 h 1585061"/>
              <a:gd name="connsiteX15" fmla="*/ 477750 w 1407693"/>
              <a:gd name="connsiteY15" fmla="*/ 731367 h 1585061"/>
              <a:gd name="connsiteX16" fmla="*/ 438814 w 1407693"/>
              <a:gd name="connsiteY16" fmla="*/ 748200 h 1585061"/>
              <a:gd name="connsiteX17" fmla="*/ 414921 w 1407693"/>
              <a:gd name="connsiteY17" fmla="*/ 780980 h 1585061"/>
              <a:gd name="connsiteX18" fmla="*/ 437044 w 1407693"/>
              <a:gd name="connsiteY18"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527305 w 1407693"/>
              <a:gd name="connsiteY13" fmla="*/ 753516 h 1585061"/>
              <a:gd name="connsiteX14" fmla="*/ 477750 w 1407693"/>
              <a:gd name="connsiteY14" fmla="*/ 731367 h 1585061"/>
              <a:gd name="connsiteX15" fmla="*/ 438814 w 1407693"/>
              <a:gd name="connsiteY15" fmla="*/ 748200 h 1585061"/>
              <a:gd name="connsiteX16" fmla="*/ 414921 w 1407693"/>
              <a:gd name="connsiteY16" fmla="*/ 780980 h 1585061"/>
              <a:gd name="connsiteX17" fmla="*/ 437044 w 1407693"/>
              <a:gd name="connsiteY17"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52069 w 1407693"/>
              <a:gd name="connsiteY10" fmla="*/ 414203 h 1585061"/>
              <a:gd name="connsiteX11" fmla="*/ 772427 w 1407693"/>
              <a:gd name="connsiteY11" fmla="*/ 514313 h 1585061"/>
              <a:gd name="connsiteX12" fmla="*/ 527305 w 1407693"/>
              <a:gd name="connsiteY12" fmla="*/ 753516 h 1585061"/>
              <a:gd name="connsiteX13" fmla="*/ 477750 w 1407693"/>
              <a:gd name="connsiteY13" fmla="*/ 731367 h 1585061"/>
              <a:gd name="connsiteX14" fmla="*/ 438814 w 1407693"/>
              <a:gd name="connsiteY14" fmla="*/ 748200 h 1585061"/>
              <a:gd name="connsiteX15" fmla="*/ 414921 w 1407693"/>
              <a:gd name="connsiteY15" fmla="*/ 780980 h 1585061"/>
              <a:gd name="connsiteX16" fmla="*/ 437044 w 1407693"/>
              <a:gd name="connsiteY16"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772427 w 1407693"/>
              <a:gd name="connsiteY10" fmla="*/ 514313 h 1585061"/>
              <a:gd name="connsiteX11" fmla="*/ 527305 w 1407693"/>
              <a:gd name="connsiteY11" fmla="*/ 753516 h 1585061"/>
              <a:gd name="connsiteX12" fmla="*/ 477750 w 1407693"/>
              <a:gd name="connsiteY12" fmla="*/ 731367 h 1585061"/>
              <a:gd name="connsiteX13" fmla="*/ 438814 w 1407693"/>
              <a:gd name="connsiteY13" fmla="*/ 748200 h 1585061"/>
              <a:gd name="connsiteX14" fmla="*/ 414921 w 1407693"/>
              <a:gd name="connsiteY14" fmla="*/ 780980 h 1585061"/>
              <a:gd name="connsiteX15" fmla="*/ 437044 w 1407693"/>
              <a:gd name="connsiteY15"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772427 w 1407693"/>
              <a:gd name="connsiteY9" fmla="*/ 514313 h 1585061"/>
              <a:gd name="connsiteX10" fmla="*/ 527305 w 1407693"/>
              <a:gd name="connsiteY10" fmla="*/ 753516 h 1585061"/>
              <a:gd name="connsiteX11" fmla="*/ 477750 w 1407693"/>
              <a:gd name="connsiteY11" fmla="*/ 731367 h 1585061"/>
              <a:gd name="connsiteX12" fmla="*/ 438814 w 1407693"/>
              <a:gd name="connsiteY12" fmla="*/ 748200 h 1585061"/>
              <a:gd name="connsiteX13" fmla="*/ 414921 w 1407693"/>
              <a:gd name="connsiteY13" fmla="*/ 780980 h 1585061"/>
              <a:gd name="connsiteX14" fmla="*/ 437044 w 1407693"/>
              <a:gd name="connsiteY14"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772427 w 1407693"/>
              <a:gd name="connsiteY8" fmla="*/ 514313 h 1585061"/>
              <a:gd name="connsiteX9" fmla="*/ 527305 w 1407693"/>
              <a:gd name="connsiteY9" fmla="*/ 753516 h 1585061"/>
              <a:gd name="connsiteX10" fmla="*/ 477750 w 1407693"/>
              <a:gd name="connsiteY10" fmla="*/ 731367 h 1585061"/>
              <a:gd name="connsiteX11" fmla="*/ 438814 w 1407693"/>
              <a:gd name="connsiteY11" fmla="*/ 748200 h 1585061"/>
              <a:gd name="connsiteX12" fmla="*/ 414921 w 1407693"/>
              <a:gd name="connsiteY12" fmla="*/ 780980 h 1585061"/>
              <a:gd name="connsiteX13" fmla="*/ 437044 w 1407693"/>
              <a:gd name="connsiteY13"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527305 w 1407693"/>
              <a:gd name="connsiteY8" fmla="*/ 753516 h 1585061"/>
              <a:gd name="connsiteX9" fmla="*/ 477750 w 1407693"/>
              <a:gd name="connsiteY9" fmla="*/ 731367 h 1585061"/>
              <a:gd name="connsiteX10" fmla="*/ 438814 w 1407693"/>
              <a:gd name="connsiteY10" fmla="*/ 748200 h 1585061"/>
              <a:gd name="connsiteX11" fmla="*/ 414921 w 1407693"/>
              <a:gd name="connsiteY11" fmla="*/ 780980 h 1585061"/>
              <a:gd name="connsiteX12" fmla="*/ 437044 w 1407693"/>
              <a:gd name="connsiteY12"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77750 w 1407693"/>
              <a:gd name="connsiteY6" fmla="*/ 731367 h 1585061"/>
              <a:gd name="connsiteX7" fmla="*/ 438814 w 1407693"/>
              <a:gd name="connsiteY7" fmla="*/ 748200 h 1585061"/>
              <a:gd name="connsiteX8" fmla="*/ 414921 w 1407693"/>
              <a:gd name="connsiteY8" fmla="*/ 780980 h 1585061"/>
              <a:gd name="connsiteX9" fmla="*/ 437044 w 1407693"/>
              <a:gd name="connsiteY9"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38814 w 1407693"/>
              <a:gd name="connsiteY6" fmla="*/ 748200 h 1585061"/>
              <a:gd name="connsiteX7" fmla="*/ 414921 w 1407693"/>
              <a:gd name="connsiteY7" fmla="*/ 780980 h 1585061"/>
              <a:gd name="connsiteX8" fmla="*/ 437044 w 1407693"/>
              <a:gd name="connsiteY8"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7" fmla="*/ 437044 w 1407693"/>
              <a:gd name="connsiteY7"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3" h="1585061">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path>
            </a:pathLst>
          </a:custGeom>
          <a:solidFill>
            <a:srgbClr val="F2F2F2"/>
          </a:solid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pPr>
            <a:endParaRPr lang="en-US" sz="2156"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80"/>
          <p:cNvSpPr>
            <a:spLocks noEditPoints="1"/>
          </p:cNvSpPr>
          <p:nvPr/>
        </p:nvSpPr>
        <p:spPr bwMode="black">
          <a:xfrm>
            <a:off x="3036154" y="4477660"/>
            <a:ext cx="704643" cy="718501"/>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p>
        </p:txBody>
      </p:sp>
      <p:sp>
        <p:nvSpPr>
          <p:cNvPr id="43" name="Rectangle 42"/>
          <p:cNvSpPr/>
          <p:nvPr/>
        </p:nvSpPr>
        <p:spPr bwMode="auto">
          <a:xfrm>
            <a:off x="2433066" y="1995901"/>
            <a:ext cx="1968885" cy="20096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2499561" y="3157296"/>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New code, new products, new files</a:t>
            </a:r>
            <a:endParaRPr lang="en-US" sz="1372" dirty="0">
              <a:solidFill>
                <a:srgbClr val="FFFFFF"/>
              </a:solidFill>
            </a:endParaRPr>
          </a:p>
        </p:txBody>
      </p:sp>
      <p:sp>
        <p:nvSpPr>
          <p:cNvPr id="48" name="Rectangle 47"/>
          <p:cNvSpPr/>
          <p:nvPr/>
        </p:nvSpPr>
        <p:spPr bwMode="auto">
          <a:xfrm>
            <a:off x="387358" y="4077827"/>
            <a:ext cx="1968885" cy="200965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456842" y="5418873"/>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Most are local admins</a:t>
            </a:r>
            <a:endParaRPr lang="en-US" sz="1372" dirty="0">
              <a:solidFill>
                <a:srgbClr val="FFFFFF"/>
              </a:solidFill>
            </a:endParaRPr>
          </a:p>
        </p:txBody>
      </p:sp>
      <p:sp>
        <p:nvSpPr>
          <p:cNvPr id="50" name="TextBox 49"/>
          <p:cNvSpPr txBox="1"/>
          <p:nvPr/>
        </p:nvSpPr>
        <p:spPr>
          <a:xfrm>
            <a:off x="2515748" y="5418873"/>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Hundreds of labs, </a:t>
            </a:r>
            <a:br>
              <a:rPr lang="en-US" sz="1372" b="1" spc="-98" dirty="0">
                <a:ln w="3175">
                  <a:noFill/>
                </a:ln>
                <a:solidFill>
                  <a:srgbClr val="FFFFFF"/>
                </a:solidFill>
              </a:rPr>
            </a:br>
            <a:r>
              <a:rPr lang="en-US" sz="1372" b="1" spc="-98" dirty="0">
                <a:ln w="3175">
                  <a:noFill/>
                </a:ln>
                <a:solidFill>
                  <a:srgbClr val="FFFFFF"/>
                </a:solidFill>
              </a:rPr>
              <a:t>malware enclaves</a:t>
            </a:r>
            <a:endParaRPr lang="en-US" sz="1372" dirty="0">
              <a:solidFill>
                <a:srgbClr val="FFFFFF"/>
              </a:solidFill>
            </a:endParaRPr>
          </a:p>
        </p:txBody>
      </p:sp>
      <p:sp>
        <p:nvSpPr>
          <p:cNvPr id="51" name="Freeform 50"/>
          <p:cNvSpPr>
            <a:spLocks noChangeAspect="1"/>
          </p:cNvSpPr>
          <p:nvPr/>
        </p:nvSpPr>
        <p:spPr bwMode="black">
          <a:xfrm>
            <a:off x="1041214" y="4624333"/>
            <a:ext cx="681820" cy="5915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72" tIns="140537" rIns="175672" bIns="140537" numCol="1" spcCol="0" rtlCol="0" fromWordArt="0" anchor="t" anchorCtr="0" forceAA="0" compatLnSpc="1">
            <a:prstTxWarp prst="textNoShape">
              <a:avLst/>
            </a:prstTxWarp>
            <a:noAutofit/>
          </a:bodyPr>
          <a:lstStyle/>
          <a:p>
            <a:pPr algn="ctr" defTabSz="895733"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83"/>
          <p:cNvSpPr>
            <a:spLocks noEditPoints="1"/>
          </p:cNvSpPr>
          <p:nvPr/>
        </p:nvSpPr>
        <p:spPr bwMode="black">
          <a:xfrm>
            <a:off x="3022470" y="2402797"/>
            <a:ext cx="653462" cy="70670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p>
        </p:txBody>
      </p:sp>
      <p:sp>
        <p:nvSpPr>
          <p:cNvPr id="53" name="Freeform 14"/>
          <p:cNvSpPr>
            <a:spLocks noEditPoints="1"/>
          </p:cNvSpPr>
          <p:nvPr/>
        </p:nvSpPr>
        <p:spPr bwMode="black">
          <a:xfrm>
            <a:off x="926900" y="2375934"/>
            <a:ext cx="858366" cy="76964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0666" tIns="40334" rIns="80666" bIns="40334" numCol="1" anchor="t" anchorCtr="0" compatLnSpc="1">
            <a:prstTxWarp prst="textNoShape">
              <a:avLst/>
            </a:prstTxWarp>
          </a:bodyPr>
          <a:lstStyle/>
          <a:p>
            <a:endParaRPr lang="en-US" sz="1568">
              <a:solidFill>
                <a:srgbClr val="505050"/>
              </a:solidFill>
            </a:endParaRPr>
          </a:p>
        </p:txBody>
      </p:sp>
      <p:sp>
        <p:nvSpPr>
          <p:cNvPr id="54" name="Rectangle 53"/>
          <p:cNvSpPr/>
          <p:nvPr/>
        </p:nvSpPr>
        <p:spPr bwMode="auto">
          <a:xfrm>
            <a:off x="4797777" y="4077827"/>
            <a:ext cx="1968885" cy="20096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6841078" y="2001939"/>
            <a:ext cx="1968885" cy="20096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4906383" y="3154937"/>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1.2 Billion Windows</a:t>
            </a:r>
            <a:br>
              <a:rPr lang="en-US" sz="1372" b="1" spc="-98" dirty="0">
                <a:ln w="3175">
                  <a:noFill/>
                </a:ln>
                <a:solidFill>
                  <a:srgbClr val="FFFFFF"/>
                </a:solidFill>
              </a:rPr>
            </a:br>
            <a:r>
              <a:rPr lang="en-US" sz="1372" b="1" spc="-98" dirty="0">
                <a:ln w="3175">
                  <a:noFill/>
                </a:ln>
                <a:solidFill>
                  <a:srgbClr val="FFFFFF"/>
                </a:solidFill>
              </a:rPr>
              <a:t>machines reporting</a:t>
            </a:r>
            <a:endParaRPr lang="en-US" sz="1372" dirty="0">
              <a:solidFill>
                <a:srgbClr val="FFFFFF"/>
              </a:solidFill>
            </a:endParaRPr>
          </a:p>
        </p:txBody>
      </p:sp>
      <p:sp>
        <p:nvSpPr>
          <p:cNvPr id="57" name="Rectangle 56"/>
          <p:cNvSpPr/>
          <p:nvPr/>
        </p:nvSpPr>
        <p:spPr bwMode="auto">
          <a:xfrm>
            <a:off x="6841078" y="4077827"/>
            <a:ext cx="1968885" cy="200965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4906383" y="5307951"/>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1M files </a:t>
            </a:r>
            <a:br>
              <a:rPr lang="en-US" sz="1372" b="1" spc="-98" dirty="0">
                <a:ln w="3175">
                  <a:noFill/>
                </a:ln>
                <a:solidFill>
                  <a:srgbClr val="FFFFFF"/>
                </a:solidFill>
              </a:rPr>
            </a:br>
            <a:r>
              <a:rPr lang="en-US" sz="1372" b="1" spc="-98" dirty="0">
                <a:ln w="3175">
                  <a:noFill/>
                </a:ln>
                <a:solidFill>
                  <a:srgbClr val="FFFFFF"/>
                </a:solidFill>
              </a:rPr>
              <a:t>detonated daily</a:t>
            </a:r>
          </a:p>
        </p:txBody>
      </p:sp>
      <p:sp>
        <p:nvSpPr>
          <p:cNvPr id="59" name="Freeform 21"/>
          <p:cNvSpPr>
            <a:spLocks noChangeAspect="1" noEditPoints="1"/>
          </p:cNvSpPr>
          <p:nvPr/>
        </p:nvSpPr>
        <p:spPr bwMode="black">
          <a:xfrm>
            <a:off x="7206155" y="4472923"/>
            <a:ext cx="1155867" cy="678972"/>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7836" tIns="43919" rIns="87836" bIns="43919" numCol="1" anchor="t" anchorCtr="0" compatLnSpc="1">
            <a:prstTxWarp prst="textNoShape">
              <a:avLst/>
            </a:prstTxWarp>
          </a:bodyPr>
          <a:lstStyle/>
          <a:p>
            <a:pPr defTabSz="895993"/>
            <a:endParaRPr lang="en-US" sz="2156" dirty="0">
              <a:solidFill>
                <a:srgbClr val="FFFFFF"/>
              </a:solidFill>
            </a:endParaRPr>
          </a:p>
        </p:txBody>
      </p:sp>
      <p:sp>
        <p:nvSpPr>
          <p:cNvPr id="60" name="TextBox 59"/>
          <p:cNvSpPr txBox="1"/>
          <p:nvPr/>
        </p:nvSpPr>
        <p:spPr>
          <a:xfrm>
            <a:off x="972304" y="6088480"/>
            <a:ext cx="2791436" cy="479620"/>
          </a:xfrm>
          <a:prstGeom prst="rect">
            <a:avLst/>
          </a:prstGeom>
          <a:noFill/>
        </p:spPr>
        <p:txBody>
          <a:bodyPr wrap="none" lIns="179238" tIns="143391" rIns="179238" bIns="143391" rtlCol="0">
            <a:spAutoFit/>
          </a:bodyPr>
          <a:lstStyle/>
          <a:p>
            <a:pPr>
              <a:lnSpc>
                <a:spcPct val="90000"/>
              </a:lnSpc>
              <a:spcAft>
                <a:spcPts val="588"/>
              </a:spcAft>
            </a:pPr>
            <a:r>
              <a:rPr lang="en-US" sz="1372" dirty="0">
                <a:gradFill>
                  <a:gsLst>
                    <a:gs pos="2917">
                      <a:schemeClr val="tx1"/>
                    </a:gs>
                    <a:gs pos="30000">
                      <a:schemeClr val="tx1"/>
                    </a:gs>
                  </a:gsLst>
                  <a:lin ang="5400000" scaled="0"/>
                </a:gradFill>
              </a:rPr>
              <a:t>We have a challenging network</a:t>
            </a:r>
          </a:p>
        </p:txBody>
      </p:sp>
      <p:sp>
        <p:nvSpPr>
          <p:cNvPr id="61" name="TextBox 60"/>
          <p:cNvSpPr txBox="1"/>
          <p:nvPr/>
        </p:nvSpPr>
        <p:spPr>
          <a:xfrm>
            <a:off x="5782220" y="6088480"/>
            <a:ext cx="2039893" cy="479620"/>
          </a:xfrm>
          <a:prstGeom prst="rect">
            <a:avLst/>
          </a:prstGeom>
          <a:noFill/>
        </p:spPr>
        <p:txBody>
          <a:bodyPr wrap="none" lIns="179238" tIns="143391" rIns="179238" bIns="143391" rtlCol="0">
            <a:spAutoFit/>
          </a:bodyPr>
          <a:lstStyle/>
          <a:p>
            <a:pPr>
              <a:lnSpc>
                <a:spcPct val="90000"/>
              </a:lnSpc>
              <a:spcAft>
                <a:spcPts val="588"/>
              </a:spcAft>
            </a:pPr>
            <a:r>
              <a:rPr lang="en-US" sz="1372" dirty="0">
                <a:gradFill>
                  <a:gsLst>
                    <a:gs pos="2917">
                      <a:schemeClr val="tx1"/>
                    </a:gs>
                    <a:gs pos="30000">
                      <a:schemeClr val="tx1"/>
                    </a:gs>
                  </a:gsLst>
                  <a:lin ang="5400000" scaled="0"/>
                </a:gradFill>
              </a:rPr>
              <a:t>…plus unique optics…</a:t>
            </a:r>
          </a:p>
        </p:txBody>
      </p:sp>
      <p:sp>
        <p:nvSpPr>
          <p:cNvPr id="62" name="TextBox 61"/>
          <p:cNvSpPr txBox="1"/>
          <p:nvPr/>
        </p:nvSpPr>
        <p:spPr>
          <a:xfrm>
            <a:off x="9486571" y="5986948"/>
            <a:ext cx="1731458" cy="669658"/>
          </a:xfrm>
          <a:prstGeom prst="rect">
            <a:avLst/>
          </a:prstGeom>
          <a:noFill/>
        </p:spPr>
        <p:txBody>
          <a:bodyPr wrap="none" lIns="179238" tIns="143391" rIns="179238" bIns="143391" rtlCol="0">
            <a:spAutoFit/>
          </a:bodyPr>
          <a:lstStyle/>
          <a:p>
            <a:pPr>
              <a:lnSpc>
                <a:spcPct val="90000"/>
              </a:lnSpc>
              <a:spcAft>
                <a:spcPts val="588"/>
              </a:spcAft>
            </a:pPr>
            <a:r>
              <a:rPr lang="en-US" sz="1372" dirty="0">
                <a:gradFill>
                  <a:gsLst>
                    <a:gs pos="2917">
                      <a:schemeClr val="tx1"/>
                    </a:gs>
                    <a:gs pos="30000">
                      <a:schemeClr val="tx1"/>
                    </a:gs>
                  </a:gsLst>
                  <a:lin ang="5400000" scaled="0"/>
                </a:gradFill>
              </a:rPr>
              <a:t>…and world class </a:t>
            </a:r>
            <a:br>
              <a:rPr lang="en-US" sz="1372" dirty="0">
                <a:gradFill>
                  <a:gsLst>
                    <a:gs pos="2917">
                      <a:schemeClr val="tx1"/>
                    </a:gs>
                    <a:gs pos="30000">
                      <a:schemeClr val="tx1"/>
                    </a:gs>
                  </a:gsLst>
                  <a:lin ang="5400000" scaled="0"/>
                </a:gradFill>
              </a:rPr>
            </a:br>
            <a:r>
              <a:rPr lang="en-US" sz="1372" dirty="0">
                <a:gradFill>
                  <a:gsLst>
                    <a:gs pos="2917">
                      <a:schemeClr val="tx1"/>
                    </a:gs>
                    <a:gs pos="30000">
                      <a:schemeClr val="tx1"/>
                    </a:gs>
                  </a:gsLst>
                  <a:lin ang="5400000" scaled="0"/>
                </a:gradFill>
              </a:rPr>
              <a:t>security expertise</a:t>
            </a:r>
          </a:p>
        </p:txBody>
      </p:sp>
      <p:sp>
        <p:nvSpPr>
          <p:cNvPr id="63" name="Rectangle 62"/>
          <p:cNvSpPr/>
          <p:nvPr/>
        </p:nvSpPr>
        <p:spPr bwMode="auto">
          <a:xfrm>
            <a:off x="9313055" y="2019204"/>
            <a:ext cx="1967129" cy="20076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p:cNvGrpSpPr/>
          <p:nvPr/>
        </p:nvGrpSpPr>
        <p:grpSpPr bwMode="black">
          <a:xfrm>
            <a:off x="9862985" y="2271233"/>
            <a:ext cx="743972" cy="639177"/>
            <a:chOff x="6673850" y="4338638"/>
            <a:chExt cx="1403351" cy="1082675"/>
          </a:xfrm>
          <a:solidFill>
            <a:srgbClr val="FFFFFF"/>
          </a:solidFill>
        </p:grpSpPr>
        <p:sp>
          <p:nvSpPr>
            <p:cNvPr id="65"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66"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67"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68"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69"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0"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1"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2"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3"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4"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75"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grpSp>
      <p:sp>
        <p:nvSpPr>
          <p:cNvPr id="76" name="Rectangle 75"/>
          <p:cNvSpPr/>
          <p:nvPr/>
        </p:nvSpPr>
        <p:spPr bwMode="auto">
          <a:xfrm>
            <a:off x="9314397" y="4077826"/>
            <a:ext cx="1967129" cy="200762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p:cNvSpPr txBox="1"/>
          <p:nvPr/>
        </p:nvSpPr>
        <p:spPr>
          <a:xfrm>
            <a:off x="9285212" y="5211327"/>
            <a:ext cx="2006873" cy="859696"/>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Advanced</a:t>
            </a:r>
            <a:br>
              <a:rPr lang="en-US" sz="1372" b="1" spc="-98" dirty="0">
                <a:ln w="3175">
                  <a:noFill/>
                </a:ln>
                <a:solidFill>
                  <a:srgbClr val="FFFFFF"/>
                </a:solidFill>
              </a:rPr>
            </a:br>
            <a:r>
              <a:rPr lang="en-US" sz="1372" b="1" spc="-98" dirty="0">
                <a:ln w="3175">
                  <a:noFill/>
                </a:ln>
                <a:solidFill>
                  <a:srgbClr val="FFFFFF"/>
                </a:solidFill>
              </a:rPr>
              <a:t>detection algorithms </a:t>
            </a:r>
            <a:br>
              <a:rPr lang="en-US" sz="1372" b="1" spc="-98" dirty="0">
                <a:ln w="3175">
                  <a:noFill/>
                </a:ln>
                <a:solidFill>
                  <a:srgbClr val="FFFFFF"/>
                </a:solidFill>
              </a:rPr>
            </a:br>
            <a:r>
              <a:rPr lang="en-US" sz="1372" b="1" spc="-98" dirty="0">
                <a:ln w="3175">
                  <a:noFill/>
                </a:ln>
                <a:solidFill>
                  <a:srgbClr val="FFFFFF"/>
                </a:solidFill>
              </a:rPr>
              <a:t>&amp; Statistical modelling</a:t>
            </a:r>
          </a:p>
        </p:txBody>
      </p:sp>
      <p:grpSp>
        <p:nvGrpSpPr>
          <p:cNvPr id="78" name="Group 77"/>
          <p:cNvGrpSpPr/>
          <p:nvPr/>
        </p:nvGrpSpPr>
        <p:grpSpPr bwMode="black">
          <a:xfrm>
            <a:off x="9925440" y="4515326"/>
            <a:ext cx="743972" cy="639177"/>
            <a:chOff x="6673850" y="4338638"/>
            <a:chExt cx="1403351" cy="1082675"/>
          </a:xfrm>
          <a:solidFill>
            <a:srgbClr val="FFFFFF"/>
          </a:solidFill>
        </p:grpSpPr>
        <p:sp>
          <p:nvSpPr>
            <p:cNvPr id="7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6"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7"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8"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sp>
          <p:nvSpPr>
            <p:cNvPr id="89"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568"/>
            </a:p>
          </p:txBody>
        </p:sp>
      </p:grpSp>
      <p:sp>
        <p:nvSpPr>
          <p:cNvPr id="90" name="TextBox 89"/>
          <p:cNvSpPr txBox="1"/>
          <p:nvPr/>
        </p:nvSpPr>
        <p:spPr>
          <a:xfrm>
            <a:off x="9311058" y="2953342"/>
            <a:ext cx="1906971" cy="1049734"/>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APT hunters – </a:t>
            </a:r>
            <a:br>
              <a:rPr lang="en-US" sz="1372" b="1" spc="-98" dirty="0">
                <a:ln w="3175">
                  <a:noFill/>
                </a:ln>
                <a:solidFill>
                  <a:srgbClr val="FFFFFF"/>
                </a:solidFill>
              </a:rPr>
            </a:br>
            <a:r>
              <a:rPr lang="en-US" sz="1372" b="1" spc="-98" dirty="0">
                <a:ln w="3175">
                  <a:noFill/>
                </a:ln>
                <a:solidFill>
                  <a:srgbClr val="FFFFFF"/>
                </a:solidFill>
              </a:rPr>
              <a:t>OS Security, Exploit &amp; Malware Researchers, &amp; Threat Intelligence</a:t>
            </a:r>
          </a:p>
        </p:txBody>
      </p:sp>
      <p:sp>
        <p:nvSpPr>
          <p:cNvPr id="91" name="Freeform 90"/>
          <p:cNvSpPr>
            <a:spLocks noChangeAspect="1"/>
          </p:cNvSpPr>
          <p:nvPr/>
        </p:nvSpPr>
        <p:spPr bwMode="black">
          <a:xfrm>
            <a:off x="7619312" y="2520196"/>
            <a:ext cx="681820" cy="591537"/>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72" tIns="140537" rIns="175672" bIns="140537" numCol="1" spcCol="0" rtlCol="0" fromWordArt="0" anchor="t" anchorCtr="0" forceAA="0" compatLnSpc="1">
            <a:prstTxWarp prst="textNoShape">
              <a:avLst/>
            </a:prstTxWarp>
            <a:noAutofit/>
          </a:bodyPr>
          <a:lstStyle/>
          <a:p>
            <a:pPr algn="ctr" defTabSz="895733"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91"/>
          <p:cNvSpPr>
            <a:spLocks noChangeAspect="1"/>
          </p:cNvSpPr>
          <p:nvPr/>
        </p:nvSpPr>
        <p:spPr bwMode="auto">
          <a:xfrm>
            <a:off x="7342172" y="2372667"/>
            <a:ext cx="548045" cy="553461"/>
          </a:xfrm>
          <a:custGeom>
            <a:avLst/>
            <a:gdLst>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667122 w 1407693"/>
              <a:gd name="connsiteY16" fmla="*/ 874003 h 1585061"/>
              <a:gd name="connsiteX17" fmla="*/ 813133 w 1407693"/>
              <a:gd name="connsiteY17" fmla="*/ 597591 h 1585061"/>
              <a:gd name="connsiteX18" fmla="*/ 972418 w 1407693"/>
              <a:gd name="connsiteY18" fmla="*/ 399142 h 1585061"/>
              <a:gd name="connsiteX19" fmla="*/ 989231 w 1407693"/>
              <a:gd name="connsiteY19" fmla="*/ 382309 h 1585061"/>
              <a:gd name="connsiteX20" fmla="*/ 992771 w 1407693"/>
              <a:gd name="connsiteY20" fmla="*/ 374336 h 1585061"/>
              <a:gd name="connsiteX21" fmla="*/ 695394 w 1407693"/>
              <a:gd name="connsiteY21" fmla="*/ 0 h 1585061"/>
              <a:gd name="connsiteX22" fmla="*/ 1407693 w 1407693"/>
              <a:gd name="connsiteY22" fmla="*/ 200525 h 1585061"/>
              <a:gd name="connsiteX23" fmla="*/ 694708 w 1407693"/>
              <a:gd name="connsiteY23" fmla="*/ 1585061 h 1585061"/>
              <a:gd name="connsiteX24" fmla="*/ 0 w 1407693"/>
              <a:gd name="connsiteY24" fmla="*/ 196090 h 1585061"/>
              <a:gd name="connsiteX25" fmla="*/ 695394 w 1407693"/>
              <a:gd name="connsiteY25" fmla="*/ 0 h 1585061"/>
              <a:gd name="connsiteX0" fmla="*/ 992771 w 1407693"/>
              <a:gd name="connsiteY0" fmla="*/ 374336 h 1585061"/>
              <a:gd name="connsiteX1" fmla="*/ 935252 w 1407693"/>
              <a:gd name="connsiteY1" fmla="*/ 373450 h 1585061"/>
              <a:gd name="connsiteX2" fmla="*/ 889236 w 1407693"/>
              <a:gd name="connsiteY2" fmla="*/ 382309 h 1585061"/>
              <a:gd name="connsiteX3" fmla="*/ 852069 w 1407693"/>
              <a:gd name="connsiteY3" fmla="*/ 414203 h 1585061"/>
              <a:gd name="connsiteX4" fmla="*/ 772427 w 1407693"/>
              <a:gd name="connsiteY4" fmla="*/ 514313 h 1585061"/>
              <a:gd name="connsiteX5" fmla="*/ 675971 w 1407693"/>
              <a:gd name="connsiteY5" fmla="*/ 668466 h 1585061"/>
              <a:gd name="connsiteX6" fmla="*/ 592789 w 1407693"/>
              <a:gd name="connsiteY6" fmla="*/ 836794 h 1585061"/>
              <a:gd name="connsiteX7" fmla="*/ 527305 w 1407693"/>
              <a:gd name="connsiteY7" fmla="*/ 753516 h 1585061"/>
              <a:gd name="connsiteX8" fmla="*/ 477750 w 1407693"/>
              <a:gd name="connsiteY8" fmla="*/ 731367 h 1585061"/>
              <a:gd name="connsiteX9" fmla="*/ 438814 w 1407693"/>
              <a:gd name="connsiteY9" fmla="*/ 748200 h 1585061"/>
              <a:gd name="connsiteX10" fmla="*/ 414921 w 1407693"/>
              <a:gd name="connsiteY10" fmla="*/ 780980 h 1585061"/>
              <a:gd name="connsiteX11" fmla="*/ 437044 w 1407693"/>
              <a:gd name="connsiteY11" fmla="*/ 815531 h 1585061"/>
              <a:gd name="connsiteX12" fmla="*/ 512262 w 1407693"/>
              <a:gd name="connsiteY12" fmla="*/ 911212 h 1585061"/>
              <a:gd name="connsiteX13" fmla="*/ 538809 w 1407693"/>
              <a:gd name="connsiteY13" fmla="*/ 948422 h 1585061"/>
              <a:gd name="connsiteX14" fmla="*/ 579515 w 1407693"/>
              <a:gd name="connsiteY14" fmla="*/ 955509 h 1585061"/>
              <a:gd name="connsiteX15" fmla="*/ 635265 w 1407693"/>
              <a:gd name="connsiteY15" fmla="*/ 943106 h 1585061"/>
              <a:gd name="connsiteX16" fmla="*/ 813133 w 1407693"/>
              <a:gd name="connsiteY16" fmla="*/ 597591 h 1585061"/>
              <a:gd name="connsiteX17" fmla="*/ 972418 w 1407693"/>
              <a:gd name="connsiteY17" fmla="*/ 399142 h 1585061"/>
              <a:gd name="connsiteX18" fmla="*/ 989231 w 1407693"/>
              <a:gd name="connsiteY18" fmla="*/ 382309 h 1585061"/>
              <a:gd name="connsiteX19" fmla="*/ 992771 w 1407693"/>
              <a:gd name="connsiteY19" fmla="*/ 374336 h 1585061"/>
              <a:gd name="connsiteX20" fmla="*/ 695394 w 1407693"/>
              <a:gd name="connsiteY20" fmla="*/ 0 h 1585061"/>
              <a:gd name="connsiteX21" fmla="*/ 1407693 w 1407693"/>
              <a:gd name="connsiteY21" fmla="*/ 200525 h 1585061"/>
              <a:gd name="connsiteX22" fmla="*/ 694708 w 1407693"/>
              <a:gd name="connsiteY22" fmla="*/ 1585061 h 1585061"/>
              <a:gd name="connsiteX23" fmla="*/ 0 w 1407693"/>
              <a:gd name="connsiteY23" fmla="*/ 196090 h 1585061"/>
              <a:gd name="connsiteX24" fmla="*/ 695394 w 1407693"/>
              <a:gd name="connsiteY24" fmla="*/ 0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675971 w 1407693"/>
              <a:gd name="connsiteY13" fmla="*/ 668466 h 1585061"/>
              <a:gd name="connsiteX14" fmla="*/ 592789 w 1407693"/>
              <a:gd name="connsiteY14" fmla="*/ 836794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20" fmla="*/ 512262 w 1407693"/>
              <a:gd name="connsiteY20" fmla="*/ 911212 h 1585061"/>
              <a:gd name="connsiteX21" fmla="*/ 538809 w 1407693"/>
              <a:gd name="connsiteY21" fmla="*/ 948422 h 1585061"/>
              <a:gd name="connsiteX22" fmla="*/ 579515 w 1407693"/>
              <a:gd name="connsiteY22" fmla="*/ 955509 h 1585061"/>
              <a:gd name="connsiteX23" fmla="*/ 870065 w 1407693"/>
              <a:gd name="connsiteY23" fmla="*/ 1177906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23" fmla="*/ 579515 w 1407693"/>
              <a:gd name="connsiteY23" fmla="*/ 955509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22" fmla="*/ 538809 w 1407693"/>
              <a:gd name="connsiteY22" fmla="*/ 94842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21" fmla="*/ 512262 w 1407693"/>
              <a:gd name="connsiteY21" fmla="*/ 911212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92789 w 1407693"/>
              <a:gd name="connsiteY15" fmla="*/ 836794 h 1585061"/>
              <a:gd name="connsiteX16" fmla="*/ 527305 w 1407693"/>
              <a:gd name="connsiteY16" fmla="*/ 753516 h 1585061"/>
              <a:gd name="connsiteX17" fmla="*/ 477750 w 1407693"/>
              <a:gd name="connsiteY17" fmla="*/ 731367 h 1585061"/>
              <a:gd name="connsiteX18" fmla="*/ 438814 w 1407693"/>
              <a:gd name="connsiteY18" fmla="*/ 748200 h 1585061"/>
              <a:gd name="connsiteX19" fmla="*/ 414921 w 1407693"/>
              <a:gd name="connsiteY19" fmla="*/ 780980 h 1585061"/>
              <a:gd name="connsiteX20" fmla="*/ 437044 w 1407693"/>
              <a:gd name="connsiteY20"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675971 w 1407693"/>
              <a:gd name="connsiteY14" fmla="*/ 668466 h 1585061"/>
              <a:gd name="connsiteX15" fmla="*/ 527305 w 1407693"/>
              <a:gd name="connsiteY15" fmla="*/ 753516 h 1585061"/>
              <a:gd name="connsiteX16" fmla="*/ 477750 w 1407693"/>
              <a:gd name="connsiteY16" fmla="*/ 731367 h 1585061"/>
              <a:gd name="connsiteX17" fmla="*/ 438814 w 1407693"/>
              <a:gd name="connsiteY17" fmla="*/ 748200 h 1585061"/>
              <a:gd name="connsiteX18" fmla="*/ 414921 w 1407693"/>
              <a:gd name="connsiteY18" fmla="*/ 780980 h 1585061"/>
              <a:gd name="connsiteX19" fmla="*/ 437044 w 1407693"/>
              <a:gd name="connsiteY19" fmla="*/ 815531 h 1585061"/>
              <a:gd name="connsiteX0" fmla="*/ 813133 w 1407693"/>
              <a:gd name="connsiteY0" fmla="*/ 597591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813133 w 1407693"/>
              <a:gd name="connsiteY4" fmla="*/ 597591 h 1585061"/>
              <a:gd name="connsiteX5" fmla="*/ 695394 w 1407693"/>
              <a:gd name="connsiteY5" fmla="*/ 0 h 1585061"/>
              <a:gd name="connsiteX6" fmla="*/ 1407693 w 1407693"/>
              <a:gd name="connsiteY6" fmla="*/ 200525 h 1585061"/>
              <a:gd name="connsiteX7" fmla="*/ 694708 w 1407693"/>
              <a:gd name="connsiteY7" fmla="*/ 1585061 h 1585061"/>
              <a:gd name="connsiteX8" fmla="*/ 0 w 1407693"/>
              <a:gd name="connsiteY8" fmla="*/ 196090 h 1585061"/>
              <a:gd name="connsiteX9" fmla="*/ 695394 w 1407693"/>
              <a:gd name="connsiteY9" fmla="*/ 0 h 1585061"/>
              <a:gd name="connsiteX10" fmla="*/ 935252 w 1407693"/>
              <a:gd name="connsiteY10" fmla="*/ 373450 h 1585061"/>
              <a:gd name="connsiteX11" fmla="*/ 889236 w 1407693"/>
              <a:gd name="connsiteY11" fmla="*/ 382309 h 1585061"/>
              <a:gd name="connsiteX12" fmla="*/ 852069 w 1407693"/>
              <a:gd name="connsiteY12" fmla="*/ 414203 h 1585061"/>
              <a:gd name="connsiteX13" fmla="*/ 772427 w 1407693"/>
              <a:gd name="connsiteY13" fmla="*/ 514313 h 1585061"/>
              <a:gd name="connsiteX14" fmla="*/ 527305 w 1407693"/>
              <a:gd name="connsiteY14" fmla="*/ 753516 h 1585061"/>
              <a:gd name="connsiteX15" fmla="*/ 477750 w 1407693"/>
              <a:gd name="connsiteY15" fmla="*/ 731367 h 1585061"/>
              <a:gd name="connsiteX16" fmla="*/ 438814 w 1407693"/>
              <a:gd name="connsiteY16" fmla="*/ 748200 h 1585061"/>
              <a:gd name="connsiteX17" fmla="*/ 414921 w 1407693"/>
              <a:gd name="connsiteY17" fmla="*/ 780980 h 1585061"/>
              <a:gd name="connsiteX18" fmla="*/ 437044 w 1407693"/>
              <a:gd name="connsiteY18"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89236 w 1407693"/>
              <a:gd name="connsiteY10" fmla="*/ 382309 h 1585061"/>
              <a:gd name="connsiteX11" fmla="*/ 852069 w 1407693"/>
              <a:gd name="connsiteY11" fmla="*/ 414203 h 1585061"/>
              <a:gd name="connsiteX12" fmla="*/ 772427 w 1407693"/>
              <a:gd name="connsiteY12" fmla="*/ 514313 h 1585061"/>
              <a:gd name="connsiteX13" fmla="*/ 527305 w 1407693"/>
              <a:gd name="connsiteY13" fmla="*/ 753516 h 1585061"/>
              <a:gd name="connsiteX14" fmla="*/ 477750 w 1407693"/>
              <a:gd name="connsiteY14" fmla="*/ 731367 h 1585061"/>
              <a:gd name="connsiteX15" fmla="*/ 438814 w 1407693"/>
              <a:gd name="connsiteY15" fmla="*/ 748200 h 1585061"/>
              <a:gd name="connsiteX16" fmla="*/ 414921 w 1407693"/>
              <a:gd name="connsiteY16" fmla="*/ 780980 h 1585061"/>
              <a:gd name="connsiteX17" fmla="*/ 437044 w 1407693"/>
              <a:gd name="connsiteY17"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852069 w 1407693"/>
              <a:gd name="connsiteY10" fmla="*/ 414203 h 1585061"/>
              <a:gd name="connsiteX11" fmla="*/ 772427 w 1407693"/>
              <a:gd name="connsiteY11" fmla="*/ 514313 h 1585061"/>
              <a:gd name="connsiteX12" fmla="*/ 527305 w 1407693"/>
              <a:gd name="connsiteY12" fmla="*/ 753516 h 1585061"/>
              <a:gd name="connsiteX13" fmla="*/ 477750 w 1407693"/>
              <a:gd name="connsiteY13" fmla="*/ 731367 h 1585061"/>
              <a:gd name="connsiteX14" fmla="*/ 438814 w 1407693"/>
              <a:gd name="connsiteY14" fmla="*/ 748200 h 1585061"/>
              <a:gd name="connsiteX15" fmla="*/ 414921 w 1407693"/>
              <a:gd name="connsiteY15" fmla="*/ 780980 h 1585061"/>
              <a:gd name="connsiteX16" fmla="*/ 437044 w 1407693"/>
              <a:gd name="connsiteY16"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935252 w 1407693"/>
              <a:gd name="connsiteY9" fmla="*/ 373450 h 1585061"/>
              <a:gd name="connsiteX10" fmla="*/ 772427 w 1407693"/>
              <a:gd name="connsiteY10" fmla="*/ 514313 h 1585061"/>
              <a:gd name="connsiteX11" fmla="*/ 527305 w 1407693"/>
              <a:gd name="connsiteY11" fmla="*/ 753516 h 1585061"/>
              <a:gd name="connsiteX12" fmla="*/ 477750 w 1407693"/>
              <a:gd name="connsiteY12" fmla="*/ 731367 h 1585061"/>
              <a:gd name="connsiteX13" fmla="*/ 438814 w 1407693"/>
              <a:gd name="connsiteY13" fmla="*/ 748200 h 1585061"/>
              <a:gd name="connsiteX14" fmla="*/ 414921 w 1407693"/>
              <a:gd name="connsiteY14" fmla="*/ 780980 h 1585061"/>
              <a:gd name="connsiteX15" fmla="*/ 437044 w 1407693"/>
              <a:gd name="connsiteY15" fmla="*/ 815531 h 1585061"/>
              <a:gd name="connsiteX0" fmla="*/ 992771 w 1407693"/>
              <a:gd name="connsiteY0" fmla="*/ 374336 h 1585061"/>
              <a:gd name="connsiteX1" fmla="*/ 972418 w 1407693"/>
              <a:gd name="connsiteY1" fmla="*/ 399142 h 1585061"/>
              <a:gd name="connsiteX2" fmla="*/ 989231 w 1407693"/>
              <a:gd name="connsiteY2" fmla="*/ 382309 h 1585061"/>
              <a:gd name="connsiteX3" fmla="*/ 992771 w 1407693"/>
              <a:gd name="connsiteY3" fmla="*/ 374336 h 1585061"/>
              <a:gd name="connsiteX4" fmla="*/ 695394 w 1407693"/>
              <a:gd name="connsiteY4" fmla="*/ 0 h 1585061"/>
              <a:gd name="connsiteX5" fmla="*/ 1407693 w 1407693"/>
              <a:gd name="connsiteY5" fmla="*/ 200525 h 1585061"/>
              <a:gd name="connsiteX6" fmla="*/ 694708 w 1407693"/>
              <a:gd name="connsiteY6" fmla="*/ 1585061 h 1585061"/>
              <a:gd name="connsiteX7" fmla="*/ 0 w 1407693"/>
              <a:gd name="connsiteY7" fmla="*/ 196090 h 1585061"/>
              <a:gd name="connsiteX8" fmla="*/ 695394 w 1407693"/>
              <a:gd name="connsiteY8" fmla="*/ 0 h 1585061"/>
              <a:gd name="connsiteX9" fmla="*/ 772427 w 1407693"/>
              <a:gd name="connsiteY9" fmla="*/ 514313 h 1585061"/>
              <a:gd name="connsiteX10" fmla="*/ 527305 w 1407693"/>
              <a:gd name="connsiteY10" fmla="*/ 753516 h 1585061"/>
              <a:gd name="connsiteX11" fmla="*/ 477750 w 1407693"/>
              <a:gd name="connsiteY11" fmla="*/ 731367 h 1585061"/>
              <a:gd name="connsiteX12" fmla="*/ 438814 w 1407693"/>
              <a:gd name="connsiteY12" fmla="*/ 748200 h 1585061"/>
              <a:gd name="connsiteX13" fmla="*/ 414921 w 1407693"/>
              <a:gd name="connsiteY13" fmla="*/ 780980 h 1585061"/>
              <a:gd name="connsiteX14" fmla="*/ 437044 w 1407693"/>
              <a:gd name="connsiteY14"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772427 w 1407693"/>
              <a:gd name="connsiteY8" fmla="*/ 514313 h 1585061"/>
              <a:gd name="connsiteX9" fmla="*/ 527305 w 1407693"/>
              <a:gd name="connsiteY9" fmla="*/ 753516 h 1585061"/>
              <a:gd name="connsiteX10" fmla="*/ 477750 w 1407693"/>
              <a:gd name="connsiteY10" fmla="*/ 731367 h 1585061"/>
              <a:gd name="connsiteX11" fmla="*/ 438814 w 1407693"/>
              <a:gd name="connsiteY11" fmla="*/ 748200 h 1585061"/>
              <a:gd name="connsiteX12" fmla="*/ 414921 w 1407693"/>
              <a:gd name="connsiteY12" fmla="*/ 780980 h 1585061"/>
              <a:gd name="connsiteX13" fmla="*/ 437044 w 1407693"/>
              <a:gd name="connsiteY13" fmla="*/ 815531 h 1585061"/>
              <a:gd name="connsiteX0" fmla="*/ 989231 w 1407693"/>
              <a:gd name="connsiteY0" fmla="*/ 382309 h 1585061"/>
              <a:gd name="connsiteX1" fmla="*/ 972418 w 1407693"/>
              <a:gd name="connsiteY1" fmla="*/ 399142 h 1585061"/>
              <a:gd name="connsiteX2" fmla="*/ 989231 w 1407693"/>
              <a:gd name="connsiteY2" fmla="*/ 382309 h 1585061"/>
              <a:gd name="connsiteX3" fmla="*/ 695394 w 1407693"/>
              <a:gd name="connsiteY3" fmla="*/ 0 h 1585061"/>
              <a:gd name="connsiteX4" fmla="*/ 1407693 w 1407693"/>
              <a:gd name="connsiteY4" fmla="*/ 200525 h 1585061"/>
              <a:gd name="connsiteX5" fmla="*/ 694708 w 1407693"/>
              <a:gd name="connsiteY5" fmla="*/ 1585061 h 1585061"/>
              <a:gd name="connsiteX6" fmla="*/ 0 w 1407693"/>
              <a:gd name="connsiteY6" fmla="*/ 196090 h 1585061"/>
              <a:gd name="connsiteX7" fmla="*/ 695394 w 1407693"/>
              <a:gd name="connsiteY7" fmla="*/ 0 h 1585061"/>
              <a:gd name="connsiteX8" fmla="*/ 527305 w 1407693"/>
              <a:gd name="connsiteY8" fmla="*/ 753516 h 1585061"/>
              <a:gd name="connsiteX9" fmla="*/ 477750 w 1407693"/>
              <a:gd name="connsiteY9" fmla="*/ 731367 h 1585061"/>
              <a:gd name="connsiteX10" fmla="*/ 438814 w 1407693"/>
              <a:gd name="connsiteY10" fmla="*/ 748200 h 1585061"/>
              <a:gd name="connsiteX11" fmla="*/ 414921 w 1407693"/>
              <a:gd name="connsiteY11" fmla="*/ 780980 h 1585061"/>
              <a:gd name="connsiteX12" fmla="*/ 437044 w 1407693"/>
              <a:gd name="connsiteY12"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77750 w 1407693"/>
              <a:gd name="connsiteY6" fmla="*/ 731367 h 1585061"/>
              <a:gd name="connsiteX7" fmla="*/ 438814 w 1407693"/>
              <a:gd name="connsiteY7" fmla="*/ 748200 h 1585061"/>
              <a:gd name="connsiteX8" fmla="*/ 414921 w 1407693"/>
              <a:gd name="connsiteY8" fmla="*/ 780980 h 1585061"/>
              <a:gd name="connsiteX9" fmla="*/ 437044 w 1407693"/>
              <a:gd name="connsiteY9"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527305 w 1407693"/>
              <a:gd name="connsiteY5" fmla="*/ 753516 h 1585061"/>
              <a:gd name="connsiteX6" fmla="*/ 438814 w 1407693"/>
              <a:gd name="connsiteY6" fmla="*/ 748200 h 1585061"/>
              <a:gd name="connsiteX7" fmla="*/ 414921 w 1407693"/>
              <a:gd name="connsiteY7" fmla="*/ 780980 h 1585061"/>
              <a:gd name="connsiteX8" fmla="*/ 437044 w 1407693"/>
              <a:gd name="connsiteY8"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7" fmla="*/ 437044 w 1407693"/>
              <a:gd name="connsiteY7" fmla="*/ 815531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6" fmla="*/ 414921 w 1407693"/>
              <a:gd name="connsiteY6" fmla="*/ 78098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 name="connsiteX5" fmla="*/ 438814 w 1407693"/>
              <a:gd name="connsiteY5" fmla="*/ 748200 h 1585061"/>
              <a:gd name="connsiteX0" fmla="*/ 695394 w 1407693"/>
              <a:gd name="connsiteY0" fmla="*/ 0 h 1585061"/>
              <a:gd name="connsiteX1" fmla="*/ 1407693 w 1407693"/>
              <a:gd name="connsiteY1" fmla="*/ 200525 h 1585061"/>
              <a:gd name="connsiteX2" fmla="*/ 694708 w 1407693"/>
              <a:gd name="connsiteY2" fmla="*/ 1585061 h 1585061"/>
              <a:gd name="connsiteX3" fmla="*/ 0 w 1407693"/>
              <a:gd name="connsiteY3" fmla="*/ 196090 h 1585061"/>
              <a:gd name="connsiteX4" fmla="*/ 695394 w 1407693"/>
              <a:gd name="connsiteY4" fmla="*/ 0 h 1585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3" h="1585061">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path>
            </a:pathLst>
          </a:custGeom>
          <a:solidFill>
            <a:srgbClr val="F2F2F2"/>
          </a:solidFill>
          <a:ln w="57150">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pPr>
            <a:endParaRPr lang="en-US" sz="2156"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p:cNvSpPr txBox="1"/>
          <p:nvPr/>
        </p:nvSpPr>
        <p:spPr>
          <a:xfrm>
            <a:off x="6975174" y="3128878"/>
            <a:ext cx="1751675" cy="669658"/>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11M Enterprise machines reporting</a:t>
            </a:r>
            <a:endParaRPr lang="en-US" sz="1372" dirty="0">
              <a:solidFill>
                <a:srgbClr val="FFFFFF"/>
              </a:solidFill>
            </a:endParaRPr>
          </a:p>
        </p:txBody>
      </p:sp>
      <p:sp>
        <p:nvSpPr>
          <p:cNvPr id="94" name="TextBox 93"/>
          <p:cNvSpPr txBox="1"/>
          <p:nvPr/>
        </p:nvSpPr>
        <p:spPr>
          <a:xfrm>
            <a:off x="6868477" y="5212195"/>
            <a:ext cx="1941486" cy="859696"/>
          </a:xfrm>
          <a:prstGeom prst="rect">
            <a:avLst/>
          </a:prstGeom>
          <a:noFill/>
        </p:spPr>
        <p:txBody>
          <a:bodyPr wrap="square" lIns="179238" tIns="143391" rIns="179238" bIns="143391" rtlCol="0">
            <a:spAutoFit/>
          </a:bodyPr>
          <a:lstStyle/>
          <a:p>
            <a:pPr algn="ctr">
              <a:lnSpc>
                <a:spcPct val="90000"/>
              </a:lnSpc>
              <a:spcAft>
                <a:spcPts val="588"/>
              </a:spcAft>
            </a:pPr>
            <a:r>
              <a:rPr lang="en-US" sz="1372" b="1" spc="-98" dirty="0">
                <a:ln w="3175">
                  <a:noFill/>
                </a:ln>
                <a:solidFill>
                  <a:srgbClr val="FFFFFF"/>
                </a:solidFill>
              </a:rPr>
              <a:t>2.5T URLs indexed and 600M reputation look ups</a:t>
            </a:r>
            <a:endParaRPr lang="en-US" sz="1372" dirty="0">
              <a:solidFill>
                <a:srgbClr val="FFFFFF"/>
              </a:solidFill>
            </a:endParaRPr>
          </a:p>
        </p:txBody>
      </p:sp>
      <p:sp>
        <p:nvSpPr>
          <p:cNvPr id="95" name="Freeform 21"/>
          <p:cNvSpPr>
            <a:spLocks noChangeAspect="1" noEditPoints="1"/>
          </p:cNvSpPr>
          <p:nvPr/>
        </p:nvSpPr>
        <p:spPr bwMode="black">
          <a:xfrm>
            <a:off x="5173147" y="4519107"/>
            <a:ext cx="1155867" cy="678972"/>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7836" tIns="43919" rIns="87836" bIns="43919" numCol="1" anchor="t" anchorCtr="0" compatLnSpc="1">
            <a:prstTxWarp prst="textNoShape">
              <a:avLst/>
            </a:prstTxWarp>
          </a:bodyPr>
          <a:lstStyle/>
          <a:p>
            <a:pPr defTabSz="895993"/>
            <a:endParaRPr lang="en-US" sz="2156" dirty="0">
              <a:solidFill>
                <a:srgbClr val="FFFFFF"/>
              </a:solidFill>
            </a:endParaRPr>
          </a:p>
        </p:txBody>
      </p:sp>
    </p:spTree>
    <p:extLst>
      <p:ext uri="{BB962C8B-B14F-4D97-AF65-F5344CB8AC3E}">
        <p14:creationId xmlns:p14="http://schemas.microsoft.com/office/powerpoint/2010/main" val="3257246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animBg="1"/>
      <p:bldP spid="41" grpId="0" animBg="1"/>
      <p:bldP spid="54" grpId="0" animBg="1"/>
      <p:bldP spid="55" grpId="0" animBg="1"/>
      <p:bldP spid="56" grpId="0"/>
      <p:bldP spid="57" grpId="0" animBg="1"/>
      <p:bldP spid="58" grpId="0"/>
      <p:bldP spid="59" grpId="0" animBg="1"/>
      <p:bldP spid="61" grpId="0"/>
      <p:bldP spid="62" grpId="0"/>
      <p:bldP spid="63" grpId="0" animBg="1"/>
      <p:bldP spid="76" grpId="0" animBg="1"/>
      <p:bldP spid="77" grpId="0"/>
      <p:bldP spid="90" grpId="0"/>
      <p:bldP spid="91" grpId="0" animBg="1"/>
      <p:bldP spid="92" grpId="0" animBg="1"/>
      <p:bldP spid="93" grpId="0"/>
      <p:bldP spid="94" grpId="0"/>
      <p:bldP spid="9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8027"/>
          <a:stretch/>
        </p:blipFill>
        <p:spPr>
          <a:xfrm>
            <a:off x="-2306" y="176915"/>
            <a:ext cx="12191131" cy="2420505"/>
          </a:xfrm>
          <a:prstGeom prst="rect">
            <a:avLst/>
          </a:prstGeom>
        </p:spPr>
      </p:pic>
      <p:sp>
        <p:nvSpPr>
          <p:cNvPr id="7" name="Rectangle 6"/>
          <p:cNvSpPr/>
          <p:nvPr/>
        </p:nvSpPr>
        <p:spPr>
          <a:xfrm>
            <a:off x="864" y="229978"/>
            <a:ext cx="12184049" cy="2434655"/>
          </a:xfrm>
          <a:prstGeom prst="rect">
            <a:avLst/>
          </a:prstGeom>
          <a:solidFill>
            <a:srgbClr val="00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r>
              <a:rPr lang="en-US" sz="1200" dirty="0">
                <a:solidFill>
                  <a:prstClr val="white"/>
                </a:solidFill>
              </a:rPr>
              <a:t> </a:t>
            </a:r>
          </a:p>
        </p:txBody>
      </p:sp>
      <p:sp>
        <p:nvSpPr>
          <p:cNvPr id="10" name="Rectangle 9"/>
          <p:cNvSpPr/>
          <p:nvPr/>
        </p:nvSpPr>
        <p:spPr>
          <a:xfrm>
            <a:off x="-2306" y="2607396"/>
            <a:ext cx="12190266" cy="10547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prstClr val="white"/>
              </a:solidFill>
            </a:endParaRPr>
          </a:p>
        </p:txBody>
      </p:sp>
      <p:sp>
        <p:nvSpPr>
          <p:cNvPr id="12" name="TextBox 11"/>
          <p:cNvSpPr txBox="1"/>
          <p:nvPr/>
        </p:nvSpPr>
        <p:spPr>
          <a:xfrm>
            <a:off x="1667692" y="1471791"/>
            <a:ext cx="8853440" cy="449167"/>
          </a:xfrm>
          <a:prstGeom prst="rect">
            <a:avLst/>
          </a:prstGeom>
        </p:spPr>
        <p:txBody>
          <a:bodyPr vert="horz" wrap="square" lIns="91403" tIns="91403" rIns="91403" bIns="91403" rtlCol="0" anchor="ctr">
            <a:noAutofit/>
          </a:bodyPr>
          <a:lstStyle/>
          <a:p>
            <a:pPr algn="ctr" defTabSz="914038"/>
            <a:r>
              <a:rPr lang="en-US" sz="2352" b="1" dirty="0">
                <a:solidFill>
                  <a:prstClr val="white"/>
                </a:solidFill>
                <a:ea typeface="Segoe UI" pitchFamily="34" charset="0"/>
                <a:cs typeface="Segoe UI Semibold" panose="020B0702040204020203" pitchFamily="34" charset="0"/>
              </a:rPr>
              <a:t>helps enterprise customers detect and remediate</a:t>
            </a:r>
            <a:br>
              <a:rPr lang="en-US" sz="2352" b="1" dirty="0">
                <a:solidFill>
                  <a:prstClr val="white"/>
                </a:solidFill>
                <a:ea typeface="Segoe UI" pitchFamily="34" charset="0"/>
                <a:cs typeface="Segoe UI Semibold" panose="020B0702040204020203" pitchFamily="34" charset="0"/>
              </a:rPr>
            </a:br>
            <a:r>
              <a:rPr lang="en-US" sz="2352" b="1" dirty="0">
                <a:solidFill>
                  <a:prstClr val="white"/>
                </a:solidFill>
                <a:ea typeface="Segoe UI" pitchFamily="34" charset="0"/>
                <a:cs typeface="Segoe UI Semibold" panose="020B0702040204020203" pitchFamily="34" charset="0"/>
              </a:rPr>
              <a:t> Advanced Attacks and data breaches </a:t>
            </a:r>
          </a:p>
        </p:txBody>
      </p:sp>
      <p:sp>
        <p:nvSpPr>
          <p:cNvPr id="13" name="TextBox 12"/>
          <p:cNvSpPr txBox="1"/>
          <p:nvPr/>
        </p:nvSpPr>
        <p:spPr>
          <a:xfrm>
            <a:off x="1970203" y="670478"/>
            <a:ext cx="8245372" cy="300248"/>
          </a:xfrm>
          <a:prstGeom prst="rect">
            <a:avLst/>
          </a:prstGeom>
        </p:spPr>
        <p:txBody>
          <a:bodyPr vert="horz" wrap="square" lIns="91403" tIns="91403" rIns="91403" bIns="91403" rtlCol="0" anchor="ctr">
            <a:noAutofit/>
          </a:bodyPr>
          <a:lstStyle/>
          <a:p>
            <a:pPr algn="ctr" defTabSz="932101">
              <a:lnSpc>
                <a:spcPct val="90000"/>
              </a:lnSpc>
              <a:spcAft>
                <a:spcPts val="600"/>
              </a:spcAft>
            </a:pPr>
            <a:r>
              <a:rPr lang="en-US" sz="4799" b="1" dirty="0">
                <a:solidFill>
                  <a:schemeClr val="bg1"/>
                </a:solidFill>
                <a:latin typeface="Segoe UI Light"/>
                <a:ea typeface="Segoe UI" pitchFamily="34" charset="0"/>
                <a:cs typeface="Segoe UI Light" panose="020B0502040204020203" pitchFamily="34" charset="0"/>
              </a:rPr>
              <a:t>Windows Defender ATP</a:t>
            </a:r>
          </a:p>
        </p:txBody>
      </p:sp>
      <p:sp>
        <p:nvSpPr>
          <p:cNvPr id="17" name="TextBox 16"/>
          <p:cNvSpPr txBox="1"/>
          <p:nvPr/>
        </p:nvSpPr>
        <p:spPr>
          <a:xfrm>
            <a:off x="4734980" y="4248605"/>
            <a:ext cx="2822064" cy="1571504"/>
          </a:xfrm>
          <a:prstGeom prst="rect">
            <a:avLst/>
          </a:prstGeom>
        </p:spPr>
        <p:txBody>
          <a:bodyPr vert="horz" wrap="square" lIns="91403" tIns="91403" rIns="91403" bIns="91403" rtlCol="0" anchor="t">
            <a:noAutofit/>
          </a:bodyPr>
          <a:lstStyle/>
          <a:p>
            <a:pPr algn="ctr" defTabSz="914038"/>
            <a:r>
              <a:rPr lang="en-US" sz="1799" dirty="0">
                <a:solidFill>
                  <a:srgbClr val="525252"/>
                </a:solidFill>
                <a:ea typeface="Segoe UI" pitchFamily="34" charset="0"/>
                <a:cs typeface="Segoe UI Semibold" panose="020B0702040204020203" pitchFamily="34" charset="0"/>
              </a:rPr>
              <a:t>Powered by cloud </a:t>
            </a:r>
            <a:r>
              <a:rPr lang="en-US" sz="1799" b="1" dirty="0">
                <a:solidFill>
                  <a:srgbClr val="525252"/>
                </a:solidFill>
                <a:ea typeface="Segoe UI" pitchFamily="34" charset="0"/>
                <a:cs typeface="Segoe UI Semibold" panose="020B0702040204020203" pitchFamily="34" charset="0"/>
              </a:rPr>
              <a:t>Machine Learning Analytics </a:t>
            </a:r>
            <a:r>
              <a:rPr lang="en-US" sz="1799" dirty="0">
                <a:solidFill>
                  <a:srgbClr val="525252"/>
                </a:solidFill>
                <a:ea typeface="Segoe UI" pitchFamily="34" charset="0"/>
                <a:cs typeface="Segoe UI Semibold" panose="020B0702040204020203" pitchFamily="34" charset="0"/>
              </a:rPr>
              <a:t>over the largest sensor array in the world</a:t>
            </a:r>
          </a:p>
        </p:txBody>
      </p:sp>
      <p:sp>
        <p:nvSpPr>
          <p:cNvPr id="16" name="TextBox 15"/>
          <p:cNvSpPr txBox="1"/>
          <p:nvPr/>
        </p:nvSpPr>
        <p:spPr>
          <a:xfrm>
            <a:off x="930892" y="4248605"/>
            <a:ext cx="2863132" cy="1571504"/>
          </a:xfrm>
          <a:prstGeom prst="rect">
            <a:avLst/>
          </a:prstGeom>
        </p:spPr>
        <p:txBody>
          <a:bodyPr vert="horz" wrap="square" lIns="91403" tIns="91403" rIns="91403" bIns="91403" rtlCol="0" anchor="t">
            <a:noAutofit/>
          </a:bodyPr>
          <a:lstStyle/>
          <a:p>
            <a:pPr algn="ctr" defTabSz="914038">
              <a:defRPr/>
            </a:pPr>
            <a:r>
              <a:rPr lang="en-US" sz="1799" dirty="0">
                <a:solidFill>
                  <a:srgbClr val="525252"/>
                </a:solidFill>
                <a:ea typeface="Segoe UI" pitchFamily="34" charset="0"/>
                <a:cs typeface="Segoe UI Semibold" panose="020B0702040204020203" pitchFamily="34" charset="0"/>
              </a:rPr>
              <a:t>Client side dynamic </a:t>
            </a:r>
            <a:r>
              <a:rPr lang="en-US" sz="1799" b="1" dirty="0">
                <a:solidFill>
                  <a:srgbClr val="525252"/>
                </a:solidFill>
                <a:ea typeface="Segoe UI" pitchFamily="34" charset="0"/>
                <a:cs typeface="Segoe UI Semibold" panose="020B0702040204020203" pitchFamily="34" charset="0"/>
              </a:rPr>
              <a:t>endpoint behavioral </a:t>
            </a:r>
            <a:r>
              <a:rPr lang="en-US" sz="1799" dirty="0">
                <a:solidFill>
                  <a:srgbClr val="525252"/>
                </a:solidFill>
                <a:ea typeface="Segoe UI" pitchFamily="34" charset="0"/>
                <a:cs typeface="Segoe UI Semibold" panose="020B0702040204020203" pitchFamily="34" charset="0"/>
              </a:rPr>
              <a:t>sensors and loggers,</a:t>
            </a:r>
            <a:br>
              <a:rPr lang="en-US" sz="1799" dirty="0">
                <a:solidFill>
                  <a:srgbClr val="525252"/>
                </a:solidFill>
                <a:ea typeface="Segoe UI" pitchFamily="34" charset="0"/>
                <a:cs typeface="Segoe UI Semibold" panose="020B0702040204020203" pitchFamily="34" charset="0"/>
              </a:rPr>
            </a:br>
            <a:r>
              <a:rPr lang="en-US" sz="1799" dirty="0">
                <a:solidFill>
                  <a:srgbClr val="525252"/>
                </a:solidFill>
                <a:ea typeface="Segoe UI" pitchFamily="34" charset="0"/>
                <a:cs typeface="Segoe UI Semibold" panose="020B0702040204020203" pitchFamily="34" charset="0"/>
              </a:rPr>
              <a:t>works </a:t>
            </a:r>
            <a:r>
              <a:rPr lang="en-US" sz="1799" b="1" dirty="0">
                <a:solidFill>
                  <a:srgbClr val="525252"/>
                </a:solidFill>
                <a:ea typeface="Segoe UI" pitchFamily="34" charset="0"/>
                <a:cs typeface="Segoe UI Semibold" panose="020B0702040204020203" pitchFamily="34" charset="0"/>
              </a:rPr>
              <a:t>side by side</a:t>
            </a:r>
            <a:br>
              <a:rPr lang="en-US" sz="1799" b="1" dirty="0">
                <a:solidFill>
                  <a:srgbClr val="525252"/>
                </a:solidFill>
                <a:ea typeface="Segoe UI" pitchFamily="34" charset="0"/>
                <a:cs typeface="Segoe UI Semibold" panose="020B0702040204020203" pitchFamily="34" charset="0"/>
              </a:rPr>
            </a:br>
            <a:r>
              <a:rPr lang="en-US" sz="1799" dirty="0">
                <a:solidFill>
                  <a:srgbClr val="525252"/>
                </a:solidFill>
                <a:ea typeface="Segoe UI" pitchFamily="34" charset="0"/>
                <a:cs typeface="Segoe UI Semibold" panose="020B0702040204020203" pitchFamily="34" charset="0"/>
              </a:rPr>
              <a:t>with any existing endpoint security technology</a:t>
            </a:r>
          </a:p>
        </p:txBody>
      </p:sp>
      <p:grpSp>
        <p:nvGrpSpPr>
          <p:cNvPr id="38" name="Group 37"/>
          <p:cNvGrpSpPr>
            <a:grpSpLocks noChangeAspect="1"/>
          </p:cNvGrpSpPr>
          <p:nvPr/>
        </p:nvGrpSpPr>
        <p:grpSpPr>
          <a:xfrm>
            <a:off x="2073014" y="3299864"/>
            <a:ext cx="457016" cy="457016"/>
            <a:chOff x="4421188" y="4308476"/>
            <a:chExt cx="285750" cy="285750"/>
          </a:xfrm>
        </p:grpSpPr>
        <p:sp>
          <p:nvSpPr>
            <p:cNvPr id="39" name="Freeform 517"/>
            <p:cNvSpPr>
              <a:spLocks/>
            </p:cNvSpPr>
            <p:nvPr/>
          </p:nvSpPr>
          <p:spPr bwMode="auto">
            <a:xfrm>
              <a:off x="4421188" y="4308476"/>
              <a:ext cx="285750" cy="285750"/>
            </a:xfrm>
            <a:custGeom>
              <a:avLst/>
              <a:gdLst>
                <a:gd name="T0" fmla="*/ 76 w 76"/>
                <a:gd name="T1" fmla="*/ 4 h 76"/>
                <a:gd name="T2" fmla="*/ 72 w 76"/>
                <a:gd name="T3" fmla="*/ 0 h 76"/>
                <a:gd name="T4" fmla="*/ 4 w 76"/>
                <a:gd name="T5" fmla="*/ 0 h 76"/>
                <a:gd name="T6" fmla="*/ 0 w 76"/>
                <a:gd name="T7" fmla="*/ 4 h 76"/>
                <a:gd name="T8" fmla="*/ 0 w 76"/>
                <a:gd name="T9" fmla="*/ 72 h 76"/>
                <a:gd name="T10" fmla="*/ 4 w 76"/>
                <a:gd name="T11" fmla="*/ 76 h 76"/>
                <a:gd name="T12" fmla="*/ 72 w 76"/>
                <a:gd name="T13" fmla="*/ 76 h 76"/>
                <a:gd name="T14" fmla="*/ 76 w 76"/>
                <a:gd name="T15" fmla="*/ 72 h 76"/>
                <a:gd name="T16" fmla="*/ 76 w 76"/>
                <a:gd name="T17"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6" y="4"/>
                  </a:moveTo>
                  <a:cubicBezTo>
                    <a:pt x="76" y="2"/>
                    <a:pt x="74" y="0"/>
                    <a:pt x="72" y="0"/>
                  </a:cubicBezTo>
                  <a:cubicBezTo>
                    <a:pt x="4" y="0"/>
                    <a:pt x="4" y="0"/>
                    <a:pt x="4" y="0"/>
                  </a:cubicBezTo>
                  <a:cubicBezTo>
                    <a:pt x="2" y="0"/>
                    <a:pt x="0" y="2"/>
                    <a:pt x="0" y="4"/>
                  </a:cubicBezTo>
                  <a:cubicBezTo>
                    <a:pt x="0" y="72"/>
                    <a:pt x="0" y="72"/>
                    <a:pt x="0" y="72"/>
                  </a:cubicBezTo>
                  <a:cubicBezTo>
                    <a:pt x="0" y="74"/>
                    <a:pt x="2" y="76"/>
                    <a:pt x="4" y="76"/>
                  </a:cubicBezTo>
                  <a:cubicBezTo>
                    <a:pt x="72" y="76"/>
                    <a:pt x="72" y="76"/>
                    <a:pt x="72" y="76"/>
                  </a:cubicBezTo>
                  <a:cubicBezTo>
                    <a:pt x="74" y="76"/>
                    <a:pt x="76" y="74"/>
                    <a:pt x="76" y="72"/>
                  </a:cubicBezTo>
                  <a:lnTo>
                    <a:pt x="76" y="4"/>
                  </a:lnTo>
                  <a:close/>
                </a:path>
              </a:pathLst>
            </a:custGeom>
            <a:noFill/>
            <a:ln w="11113" cap="rnd">
              <a:solidFill>
                <a:srgbClr val="52525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0" name="Line 518"/>
            <p:cNvSpPr>
              <a:spLocks noChangeShapeType="1"/>
            </p:cNvSpPr>
            <p:nvPr/>
          </p:nvSpPr>
          <p:spPr bwMode="auto">
            <a:xfrm>
              <a:off x="4437063" y="4368801"/>
              <a:ext cx="255588"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1" name="Line 519"/>
            <p:cNvSpPr>
              <a:spLocks noChangeShapeType="1"/>
            </p:cNvSpPr>
            <p:nvPr/>
          </p:nvSpPr>
          <p:spPr bwMode="auto">
            <a:xfrm>
              <a:off x="4437063" y="4413251"/>
              <a:ext cx="255588"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2" name="Line 520"/>
            <p:cNvSpPr>
              <a:spLocks noChangeShapeType="1"/>
            </p:cNvSpPr>
            <p:nvPr/>
          </p:nvSpPr>
          <p:spPr bwMode="auto">
            <a:xfrm flipV="1">
              <a:off x="4481513" y="4322763"/>
              <a:ext cx="0" cy="255588"/>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3" name="Freeform 521"/>
            <p:cNvSpPr>
              <a:spLocks/>
            </p:cNvSpPr>
            <p:nvPr/>
          </p:nvSpPr>
          <p:spPr bwMode="auto">
            <a:xfrm>
              <a:off x="4527551" y="4322763"/>
              <a:ext cx="28575" cy="255588"/>
            </a:xfrm>
            <a:custGeom>
              <a:avLst/>
              <a:gdLst>
                <a:gd name="T0" fmla="*/ 0 w 18"/>
                <a:gd name="T1" fmla="*/ 161 h 161"/>
                <a:gd name="T2" fmla="*/ 0 w 18"/>
                <a:gd name="T3" fmla="*/ 100 h 161"/>
                <a:gd name="T4" fmla="*/ 18 w 18"/>
                <a:gd name="T5" fmla="*/ 62 h 161"/>
                <a:gd name="T6" fmla="*/ 18 w 18"/>
                <a:gd name="T7" fmla="*/ 0 h 161"/>
              </a:gdLst>
              <a:ahLst/>
              <a:cxnLst>
                <a:cxn ang="0">
                  <a:pos x="T0" y="T1"/>
                </a:cxn>
                <a:cxn ang="0">
                  <a:pos x="T2" y="T3"/>
                </a:cxn>
                <a:cxn ang="0">
                  <a:pos x="T4" y="T5"/>
                </a:cxn>
                <a:cxn ang="0">
                  <a:pos x="T6" y="T7"/>
                </a:cxn>
              </a:cxnLst>
              <a:rect l="0" t="0" r="r" b="b"/>
              <a:pathLst>
                <a:path w="18" h="161">
                  <a:moveTo>
                    <a:pt x="0" y="161"/>
                  </a:moveTo>
                  <a:lnTo>
                    <a:pt x="0" y="100"/>
                  </a:lnTo>
                  <a:lnTo>
                    <a:pt x="18" y="62"/>
                  </a:lnTo>
                  <a:lnTo>
                    <a:pt x="18" y="0"/>
                  </a:lnTo>
                </a:path>
              </a:pathLst>
            </a:custGeom>
            <a:noFill/>
            <a:ln w="11113" cap="rnd">
              <a:solidFill>
                <a:srgbClr val="52525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4" name="Line 522"/>
            <p:cNvSpPr>
              <a:spLocks noChangeShapeType="1"/>
            </p:cNvSpPr>
            <p:nvPr/>
          </p:nvSpPr>
          <p:spPr bwMode="auto">
            <a:xfrm>
              <a:off x="4437063" y="4503738"/>
              <a:ext cx="134938"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5" name="Line 523"/>
            <p:cNvSpPr>
              <a:spLocks noChangeShapeType="1"/>
            </p:cNvSpPr>
            <p:nvPr/>
          </p:nvSpPr>
          <p:spPr bwMode="auto">
            <a:xfrm>
              <a:off x="4632326" y="4503738"/>
              <a:ext cx="60325" cy="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6" name="Line 524"/>
            <p:cNvSpPr>
              <a:spLocks noChangeShapeType="1"/>
            </p:cNvSpPr>
            <p:nvPr/>
          </p:nvSpPr>
          <p:spPr bwMode="auto">
            <a:xfrm flipV="1">
              <a:off x="4602163" y="4322763"/>
              <a:ext cx="0" cy="150813"/>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7" name="Line 525"/>
            <p:cNvSpPr>
              <a:spLocks noChangeShapeType="1"/>
            </p:cNvSpPr>
            <p:nvPr/>
          </p:nvSpPr>
          <p:spPr bwMode="auto">
            <a:xfrm flipV="1">
              <a:off x="4602163" y="4533901"/>
              <a:ext cx="0" cy="44450"/>
            </a:xfrm>
            <a:prstGeom prst="line">
              <a:avLst/>
            </a:prstGeom>
            <a:noFill/>
            <a:ln w="11113" cap="rnd">
              <a:solidFill>
                <a:srgbClr val="525252"/>
              </a:solidFill>
              <a:prstDash val="solid"/>
              <a:round/>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48" name="Oval 526"/>
            <p:cNvSpPr>
              <a:spLocks noChangeArrowheads="1"/>
            </p:cNvSpPr>
            <p:nvPr/>
          </p:nvSpPr>
          <p:spPr bwMode="auto">
            <a:xfrm>
              <a:off x="4572001" y="4473576"/>
              <a:ext cx="60325" cy="60325"/>
            </a:xfrm>
            <a:prstGeom prst="ellipse">
              <a:avLst/>
            </a:prstGeom>
            <a:noFill/>
            <a:ln w="11113" cap="rnd">
              <a:solidFill>
                <a:srgbClr val="52525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grpSp>
      <p:sp>
        <p:nvSpPr>
          <p:cNvPr id="52" name="Freeform 154"/>
          <p:cNvSpPr>
            <a:spLocks/>
          </p:cNvSpPr>
          <p:nvPr/>
        </p:nvSpPr>
        <p:spPr bwMode="auto">
          <a:xfrm>
            <a:off x="5778740" y="3299863"/>
            <a:ext cx="734545" cy="465212"/>
          </a:xfrm>
          <a:custGeom>
            <a:avLst/>
            <a:gdLst>
              <a:gd name="T0" fmla="*/ 61 w 76"/>
              <a:gd name="T1" fmla="*/ 14 h 48"/>
              <a:gd name="T2" fmla="*/ 43 w 76"/>
              <a:gd name="T3" fmla="*/ 0 h 48"/>
              <a:gd name="T4" fmla="*/ 25 w 76"/>
              <a:gd name="T5" fmla="*/ 12 h 48"/>
              <a:gd name="T6" fmla="*/ 19 w 76"/>
              <a:gd name="T7" fmla="*/ 9 h 48"/>
              <a:gd name="T8" fmla="*/ 10 w 76"/>
              <a:gd name="T9" fmla="*/ 19 h 48"/>
              <a:gd name="T10" fmla="*/ 10 w 76"/>
              <a:gd name="T11" fmla="*/ 20 h 48"/>
              <a:gd name="T12" fmla="*/ 0 w 76"/>
              <a:gd name="T13" fmla="*/ 33 h 48"/>
              <a:gd name="T14" fmla="*/ 14 w 76"/>
              <a:gd name="T15" fmla="*/ 48 h 48"/>
              <a:gd name="T16" fmla="*/ 59 w 76"/>
              <a:gd name="T17" fmla="*/ 48 h 48"/>
              <a:gd name="T18" fmla="*/ 76 w 76"/>
              <a:gd name="T19" fmla="*/ 31 h 48"/>
              <a:gd name="T20" fmla="*/ 61 w 76"/>
              <a:gd name="T21"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48">
                <a:moveTo>
                  <a:pt x="61" y="14"/>
                </a:moveTo>
                <a:cubicBezTo>
                  <a:pt x="59" y="6"/>
                  <a:pt x="52" y="0"/>
                  <a:pt x="43" y="0"/>
                </a:cubicBezTo>
                <a:cubicBezTo>
                  <a:pt x="35" y="0"/>
                  <a:pt x="28" y="5"/>
                  <a:pt x="25" y="12"/>
                </a:cubicBezTo>
                <a:cubicBezTo>
                  <a:pt x="24" y="10"/>
                  <a:pt x="21" y="9"/>
                  <a:pt x="19" y="9"/>
                </a:cubicBezTo>
                <a:cubicBezTo>
                  <a:pt x="14" y="9"/>
                  <a:pt x="10" y="13"/>
                  <a:pt x="10" y="19"/>
                </a:cubicBezTo>
                <a:cubicBezTo>
                  <a:pt x="10" y="19"/>
                  <a:pt x="10" y="19"/>
                  <a:pt x="10" y="20"/>
                </a:cubicBezTo>
                <a:cubicBezTo>
                  <a:pt x="4" y="21"/>
                  <a:pt x="0" y="27"/>
                  <a:pt x="0" y="33"/>
                </a:cubicBezTo>
                <a:cubicBezTo>
                  <a:pt x="0" y="41"/>
                  <a:pt x="6" y="48"/>
                  <a:pt x="14" y="48"/>
                </a:cubicBezTo>
                <a:cubicBezTo>
                  <a:pt x="59" y="48"/>
                  <a:pt x="59" y="48"/>
                  <a:pt x="59" y="48"/>
                </a:cubicBezTo>
                <a:cubicBezTo>
                  <a:pt x="69" y="48"/>
                  <a:pt x="76" y="40"/>
                  <a:pt x="76" y="31"/>
                </a:cubicBezTo>
                <a:cubicBezTo>
                  <a:pt x="76" y="22"/>
                  <a:pt x="69" y="15"/>
                  <a:pt x="61" y="14"/>
                </a:cubicBezTo>
                <a:close/>
              </a:path>
            </a:pathLst>
          </a:custGeom>
          <a:noFill/>
          <a:ln w="11113"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endParaRPr lang="en-US" sz="2156"/>
          </a:p>
        </p:txBody>
      </p:sp>
      <p:grpSp>
        <p:nvGrpSpPr>
          <p:cNvPr id="23" name="Group 22"/>
          <p:cNvGrpSpPr>
            <a:grpSpLocks noChangeAspect="1"/>
          </p:cNvGrpSpPr>
          <p:nvPr/>
        </p:nvGrpSpPr>
        <p:grpSpPr>
          <a:xfrm>
            <a:off x="9597060" y="3299864"/>
            <a:ext cx="618516" cy="457016"/>
            <a:chOff x="2813051" y="4833938"/>
            <a:chExt cx="285750" cy="211138"/>
          </a:xfrm>
          <a:solidFill>
            <a:schemeClr val="bg1"/>
          </a:solidFill>
        </p:grpSpPr>
        <p:sp>
          <p:nvSpPr>
            <p:cNvPr id="24" name="Freeform 152"/>
            <p:cNvSpPr>
              <a:spLocks/>
            </p:cNvSpPr>
            <p:nvPr/>
          </p:nvSpPr>
          <p:spPr bwMode="auto">
            <a:xfrm>
              <a:off x="2813051" y="4849813"/>
              <a:ext cx="131763" cy="149225"/>
            </a:xfrm>
            <a:custGeom>
              <a:avLst/>
              <a:gdLst>
                <a:gd name="T0" fmla="*/ 35 w 35"/>
                <a:gd name="T1" fmla="*/ 29 h 40"/>
                <a:gd name="T2" fmla="*/ 26 w 35"/>
                <a:gd name="T3" fmla="*/ 26 h 40"/>
                <a:gd name="T4" fmla="*/ 25 w 35"/>
                <a:gd name="T5" fmla="*/ 21 h 40"/>
                <a:gd name="T6" fmla="*/ 29 w 35"/>
                <a:gd name="T7" fmla="*/ 10 h 40"/>
                <a:gd name="T8" fmla="*/ 20 w 35"/>
                <a:gd name="T9" fmla="*/ 0 h 40"/>
                <a:gd name="T10" fmla="*/ 11 w 35"/>
                <a:gd name="T11" fmla="*/ 10 h 40"/>
                <a:gd name="T12" fmla="*/ 15 w 35"/>
                <a:gd name="T13" fmla="*/ 21 h 40"/>
                <a:gd name="T14" fmla="*/ 15 w 35"/>
                <a:gd name="T15" fmla="*/ 21 h 40"/>
                <a:gd name="T16" fmla="*/ 14 w 35"/>
                <a:gd name="T17" fmla="*/ 26 h 40"/>
                <a:gd name="T18" fmla="*/ 0 w 35"/>
                <a:gd name="T19" fmla="*/ 35 h 40"/>
                <a:gd name="T20" fmla="*/ 17 w 35"/>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0">
                  <a:moveTo>
                    <a:pt x="35" y="29"/>
                  </a:moveTo>
                  <a:cubicBezTo>
                    <a:pt x="32" y="28"/>
                    <a:pt x="29" y="27"/>
                    <a:pt x="26" y="26"/>
                  </a:cubicBezTo>
                  <a:cubicBezTo>
                    <a:pt x="24" y="25"/>
                    <a:pt x="23" y="23"/>
                    <a:pt x="25" y="21"/>
                  </a:cubicBezTo>
                  <a:cubicBezTo>
                    <a:pt x="27" y="18"/>
                    <a:pt x="29" y="14"/>
                    <a:pt x="29" y="10"/>
                  </a:cubicBezTo>
                  <a:cubicBezTo>
                    <a:pt x="29" y="4"/>
                    <a:pt x="25" y="0"/>
                    <a:pt x="20" y="0"/>
                  </a:cubicBezTo>
                  <a:cubicBezTo>
                    <a:pt x="15" y="0"/>
                    <a:pt x="11" y="4"/>
                    <a:pt x="11" y="10"/>
                  </a:cubicBezTo>
                  <a:cubicBezTo>
                    <a:pt x="11" y="14"/>
                    <a:pt x="13" y="18"/>
                    <a:pt x="15" y="21"/>
                  </a:cubicBezTo>
                  <a:cubicBezTo>
                    <a:pt x="15" y="21"/>
                    <a:pt x="15" y="21"/>
                    <a:pt x="15" y="21"/>
                  </a:cubicBezTo>
                  <a:cubicBezTo>
                    <a:pt x="17" y="23"/>
                    <a:pt x="16" y="25"/>
                    <a:pt x="14" y="26"/>
                  </a:cubicBezTo>
                  <a:cubicBezTo>
                    <a:pt x="6" y="27"/>
                    <a:pt x="0" y="32"/>
                    <a:pt x="0" y="35"/>
                  </a:cubicBezTo>
                  <a:cubicBezTo>
                    <a:pt x="0" y="39"/>
                    <a:pt x="7" y="40"/>
                    <a:pt x="17" y="40"/>
                  </a:cubicBezTo>
                </a:path>
              </a:pathLst>
            </a:custGeom>
            <a:grpFill/>
            <a:ln w="11113" cap="rnd">
              <a:solidFill>
                <a:srgbClr val="0078D7"/>
              </a:solidFill>
              <a:prstDash val="solid"/>
              <a:round/>
              <a:headEnd/>
              <a:tailEnd/>
            </a:ln>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sp>
          <p:nvSpPr>
            <p:cNvPr id="25" name="Freeform 153"/>
            <p:cNvSpPr>
              <a:spLocks/>
            </p:cNvSpPr>
            <p:nvPr/>
          </p:nvSpPr>
          <p:spPr bwMode="auto">
            <a:xfrm>
              <a:off x="2889251" y="4833938"/>
              <a:ext cx="209550" cy="211138"/>
            </a:xfrm>
            <a:custGeom>
              <a:avLst/>
              <a:gdLst>
                <a:gd name="T0" fmla="*/ 36 w 56"/>
                <a:gd name="T1" fmla="*/ 36 h 56"/>
                <a:gd name="T2" fmla="*/ 35 w 56"/>
                <a:gd name="T3" fmla="*/ 29 h 56"/>
                <a:gd name="T4" fmla="*/ 40 w 56"/>
                <a:gd name="T5" fmla="*/ 14 h 56"/>
                <a:gd name="T6" fmla="*/ 28 w 56"/>
                <a:gd name="T7" fmla="*/ 0 h 56"/>
                <a:gd name="T8" fmla="*/ 16 w 56"/>
                <a:gd name="T9" fmla="*/ 14 h 56"/>
                <a:gd name="T10" fmla="*/ 21 w 56"/>
                <a:gd name="T11" fmla="*/ 29 h 56"/>
                <a:gd name="T12" fmla="*/ 21 w 56"/>
                <a:gd name="T13" fmla="*/ 29 h 56"/>
                <a:gd name="T14" fmla="*/ 20 w 56"/>
                <a:gd name="T15" fmla="*/ 36 h 56"/>
                <a:gd name="T16" fmla="*/ 0 w 56"/>
                <a:gd name="T17" fmla="*/ 49 h 56"/>
                <a:gd name="T18" fmla="*/ 28 w 56"/>
                <a:gd name="T19" fmla="*/ 56 h 56"/>
                <a:gd name="T20" fmla="*/ 56 w 56"/>
                <a:gd name="T21" fmla="*/ 49 h 56"/>
                <a:gd name="T22" fmla="*/ 36 w 56"/>
                <a:gd name="T2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6">
                  <a:moveTo>
                    <a:pt x="36" y="36"/>
                  </a:moveTo>
                  <a:cubicBezTo>
                    <a:pt x="33" y="35"/>
                    <a:pt x="32" y="31"/>
                    <a:pt x="35" y="29"/>
                  </a:cubicBezTo>
                  <a:cubicBezTo>
                    <a:pt x="38" y="25"/>
                    <a:pt x="40" y="20"/>
                    <a:pt x="40" y="14"/>
                  </a:cubicBezTo>
                  <a:cubicBezTo>
                    <a:pt x="40" y="5"/>
                    <a:pt x="35" y="0"/>
                    <a:pt x="28" y="0"/>
                  </a:cubicBezTo>
                  <a:cubicBezTo>
                    <a:pt x="21" y="0"/>
                    <a:pt x="16" y="5"/>
                    <a:pt x="16" y="14"/>
                  </a:cubicBezTo>
                  <a:cubicBezTo>
                    <a:pt x="16" y="20"/>
                    <a:pt x="18" y="25"/>
                    <a:pt x="21" y="29"/>
                  </a:cubicBezTo>
                  <a:cubicBezTo>
                    <a:pt x="21" y="29"/>
                    <a:pt x="21" y="29"/>
                    <a:pt x="21" y="29"/>
                  </a:cubicBezTo>
                  <a:cubicBezTo>
                    <a:pt x="24" y="31"/>
                    <a:pt x="23" y="35"/>
                    <a:pt x="20" y="36"/>
                  </a:cubicBezTo>
                  <a:cubicBezTo>
                    <a:pt x="8" y="38"/>
                    <a:pt x="0" y="44"/>
                    <a:pt x="0" y="49"/>
                  </a:cubicBezTo>
                  <a:cubicBezTo>
                    <a:pt x="0" y="55"/>
                    <a:pt x="13" y="56"/>
                    <a:pt x="28" y="56"/>
                  </a:cubicBezTo>
                  <a:cubicBezTo>
                    <a:pt x="43" y="56"/>
                    <a:pt x="56" y="55"/>
                    <a:pt x="56" y="49"/>
                  </a:cubicBezTo>
                  <a:cubicBezTo>
                    <a:pt x="56" y="44"/>
                    <a:pt x="48" y="38"/>
                    <a:pt x="36" y="36"/>
                  </a:cubicBezTo>
                  <a:close/>
                </a:path>
              </a:pathLst>
            </a:custGeom>
            <a:grpFill/>
            <a:ln w="11113" cap="rnd">
              <a:solidFill>
                <a:srgbClr val="0078D7"/>
              </a:solidFill>
              <a:prstDash val="solid"/>
              <a:round/>
              <a:headEnd/>
              <a:tailEnd/>
            </a:ln>
            <a:extLst/>
          </p:spPr>
          <p:txBody>
            <a:bodyPr vert="horz" wrap="square" lIns="91403" tIns="45701" rIns="91403" bIns="45701" numCol="1" anchor="t" anchorCtr="0" compatLnSpc="1">
              <a:prstTxWarp prst="textNoShape">
                <a:avLst/>
              </a:prstTxWarp>
            </a:bodyPr>
            <a:lstStyle/>
            <a:p>
              <a:pPr defTabSz="914038"/>
              <a:endParaRPr lang="en-US" sz="1799">
                <a:solidFill>
                  <a:srgbClr val="505050"/>
                </a:solidFill>
              </a:endParaRPr>
            </a:p>
          </p:txBody>
        </p:sp>
      </p:grpSp>
      <p:sp>
        <p:nvSpPr>
          <p:cNvPr id="54" name="TextBox 53"/>
          <p:cNvSpPr txBox="1"/>
          <p:nvPr/>
        </p:nvSpPr>
        <p:spPr>
          <a:xfrm>
            <a:off x="8786563" y="4248605"/>
            <a:ext cx="2214521" cy="1571504"/>
          </a:xfrm>
          <a:prstGeom prst="rect">
            <a:avLst/>
          </a:prstGeom>
        </p:spPr>
        <p:txBody>
          <a:bodyPr vert="horz" wrap="square" lIns="91403" tIns="91403" rIns="91403" bIns="91403" rtlCol="0" anchor="t">
            <a:noAutofit/>
          </a:bodyPr>
          <a:lstStyle/>
          <a:p>
            <a:pPr algn="ctr" defTabSz="914038"/>
            <a:r>
              <a:rPr lang="en-US" sz="1799" dirty="0">
                <a:solidFill>
                  <a:srgbClr val="525252"/>
                </a:solidFill>
                <a:ea typeface="Segoe UI" pitchFamily="34" charset="0"/>
                <a:cs typeface="Segoe UI Semibold" panose="020B0702040204020203" pitchFamily="34" charset="0"/>
              </a:rPr>
              <a:t>Enhanced by the </a:t>
            </a:r>
            <a:r>
              <a:rPr lang="en-US" sz="1799" b="1" dirty="0">
                <a:solidFill>
                  <a:srgbClr val="525252"/>
                </a:solidFill>
                <a:ea typeface="Segoe UI" pitchFamily="34" charset="0"/>
                <a:cs typeface="Segoe UI Semibold" panose="020B0702040204020203" pitchFamily="34" charset="0"/>
              </a:rPr>
              <a:t>community</a:t>
            </a:r>
            <a:r>
              <a:rPr lang="en-US" sz="1799" dirty="0">
                <a:solidFill>
                  <a:srgbClr val="525252"/>
                </a:solidFill>
                <a:ea typeface="Segoe UI" pitchFamily="34" charset="0"/>
                <a:cs typeface="Segoe UI Semibold" panose="020B0702040204020203" pitchFamily="34" charset="0"/>
              </a:rPr>
              <a:t> of our </a:t>
            </a:r>
            <a:r>
              <a:rPr lang="en-US" sz="1799" b="1" dirty="0">
                <a:solidFill>
                  <a:srgbClr val="525252"/>
                </a:solidFill>
                <a:ea typeface="Segoe UI" pitchFamily="34" charset="0"/>
                <a:cs typeface="Segoe UI Semibold" panose="020B0702040204020203" pitchFamily="34" charset="0"/>
              </a:rPr>
              <a:t>Hunters</a:t>
            </a:r>
            <a:r>
              <a:rPr lang="en-US" sz="1799" dirty="0">
                <a:solidFill>
                  <a:srgbClr val="525252"/>
                </a:solidFill>
                <a:ea typeface="Segoe UI" pitchFamily="34" charset="0"/>
                <a:cs typeface="Segoe UI Semibold" panose="020B0702040204020203" pitchFamily="34" charset="0"/>
              </a:rPr>
              <a:t>, </a:t>
            </a:r>
            <a:r>
              <a:rPr lang="en-US" sz="1799" b="1" dirty="0">
                <a:solidFill>
                  <a:srgbClr val="525252"/>
                </a:solidFill>
                <a:ea typeface="Segoe UI" pitchFamily="34" charset="0"/>
                <a:cs typeface="Segoe UI Semibold" panose="020B0702040204020203" pitchFamily="34" charset="0"/>
              </a:rPr>
              <a:t>researchers</a:t>
            </a:r>
            <a:r>
              <a:rPr lang="en-US" sz="1799" dirty="0">
                <a:solidFill>
                  <a:srgbClr val="525252"/>
                </a:solidFill>
                <a:ea typeface="Segoe UI" pitchFamily="34" charset="0"/>
                <a:cs typeface="Segoe UI Semibold" panose="020B0702040204020203" pitchFamily="34" charset="0"/>
              </a:rPr>
              <a:t> and </a:t>
            </a:r>
            <a:r>
              <a:rPr lang="en-US" sz="1799" b="1" dirty="0">
                <a:solidFill>
                  <a:srgbClr val="525252"/>
                </a:solidFill>
                <a:ea typeface="Segoe UI" pitchFamily="34" charset="0"/>
                <a:cs typeface="Segoe UI Semibold" panose="020B0702040204020203" pitchFamily="34" charset="0"/>
              </a:rPr>
              <a:t>threat intelligence</a:t>
            </a:r>
          </a:p>
        </p:txBody>
      </p:sp>
      <p:pic>
        <p:nvPicPr>
          <p:cNvPr id="36" name="Picture 35" hidden="1"/>
          <p:cNvPicPr>
            <a:picLocks noChangeAspect="1"/>
          </p:cNvPicPr>
          <p:nvPr/>
        </p:nvPicPr>
        <p:blipFill rotWithShape="1">
          <a:blip r:embed="rId4"/>
          <a:srcRect r="79682"/>
          <a:stretch/>
        </p:blipFill>
        <p:spPr>
          <a:xfrm>
            <a:off x="851963" y="7318965"/>
            <a:ext cx="820725" cy="753470"/>
          </a:xfrm>
          <a:prstGeom prst="rect">
            <a:avLst/>
          </a:prstGeom>
          <a:solidFill>
            <a:schemeClr val="bg1"/>
          </a:solidFill>
        </p:spPr>
      </p:pic>
      <p:grpSp>
        <p:nvGrpSpPr>
          <p:cNvPr id="2" name="Group 1"/>
          <p:cNvGrpSpPr/>
          <p:nvPr/>
        </p:nvGrpSpPr>
        <p:grpSpPr>
          <a:xfrm>
            <a:off x="4466511" y="6368943"/>
            <a:ext cx="3260832" cy="528893"/>
            <a:chOff x="4390282" y="6255742"/>
            <a:chExt cx="3327085" cy="539639"/>
          </a:xfrm>
        </p:grpSpPr>
        <p:sp>
          <p:nvSpPr>
            <p:cNvPr id="21" name="Windows 10"/>
            <p:cNvSpPr>
              <a:spLocks noChangeAspect="1" noEditPoints="1"/>
            </p:cNvSpPr>
            <p:nvPr/>
          </p:nvSpPr>
          <p:spPr bwMode="auto">
            <a:xfrm>
              <a:off x="5821311" y="6331462"/>
              <a:ext cx="1896056" cy="354332"/>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525252"/>
            </a:solidFill>
            <a:ln>
              <a:noFill/>
            </a:ln>
            <a:extLst/>
          </p:spPr>
          <p:txBody>
            <a:bodyPr vert="horz" wrap="square" lIns="89594" tIns="44796" rIns="89594" bIns="44796" numCol="1" anchor="t" anchorCtr="0" compatLnSpc="1">
              <a:prstTxWarp prst="textNoShape">
                <a:avLst/>
              </a:prstTxWarp>
            </a:bodyPr>
            <a:lstStyle/>
            <a:p>
              <a:pPr defTabSz="913830"/>
              <a:endParaRPr lang="en-US" sz="2156">
                <a:solidFill>
                  <a:srgbClr val="FFFFFF"/>
                </a:solidFill>
              </a:endParaRPr>
            </a:p>
          </p:txBody>
        </p:sp>
        <p:sp>
          <p:nvSpPr>
            <p:cNvPr id="37" name="TextBox 36"/>
            <p:cNvSpPr txBox="1"/>
            <p:nvPr/>
          </p:nvSpPr>
          <p:spPr>
            <a:xfrm>
              <a:off x="4390282" y="6255742"/>
              <a:ext cx="1510540" cy="539639"/>
            </a:xfrm>
            <a:prstGeom prst="rect">
              <a:avLst/>
            </a:prstGeom>
          </p:spPr>
          <p:txBody>
            <a:bodyPr vert="horz" wrap="square" lIns="91403" tIns="91403" rIns="91403" bIns="91403" rtlCol="0" anchor="t">
              <a:noAutofit/>
            </a:bodyPr>
            <a:lstStyle/>
            <a:p>
              <a:pPr algn="ctr" defTabSz="914038"/>
              <a:r>
                <a:rPr lang="en-US" sz="1960" b="1" dirty="0">
                  <a:solidFill>
                    <a:srgbClr val="525252"/>
                  </a:solidFill>
                  <a:ea typeface="Segoe UI" pitchFamily="34" charset="0"/>
                  <a:cs typeface="Segoe UI Semibold" panose="020B0702040204020203" pitchFamily="34" charset="0"/>
                </a:rPr>
                <a:t>Built into         </a:t>
              </a:r>
              <a:endParaRPr lang="en-US" sz="1960" dirty="0">
                <a:solidFill>
                  <a:srgbClr val="525252"/>
                </a:solidFill>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241924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p:cNvGrpSpPr/>
          <p:nvPr/>
        </p:nvGrpSpPr>
        <p:grpSpPr>
          <a:xfrm>
            <a:off x="7411713" y="2244717"/>
            <a:ext cx="4539440" cy="3725982"/>
            <a:chOff x="7562302" y="1721729"/>
            <a:chExt cx="4631671" cy="3801686"/>
          </a:xfrm>
        </p:grpSpPr>
        <p:sp>
          <p:nvSpPr>
            <p:cNvPr id="76" name="Rectangle 75"/>
            <p:cNvSpPr/>
            <p:nvPr/>
          </p:nvSpPr>
          <p:spPr bwMode="auto">
            <a:xfrm>
              <a:off x="8189776" y="1721729"/>
              <a:ext cx="3789498" cy="35051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kern="0" dirty="0">
                <a:solidFill>
                  <a:schemeClr val="bg1"/>
                </a:solidFill>
                <a:latin typeface="Segoe UI Semilight" panose="020B0402040204020203" pitchFamily="34" charset="0"/>
                <a:cs typeface="Segoe UI Semilight" panose="020B0402040204020203" pitchFamily="34" charset="0"/>
              </a:endParaRPr>
            </a:p>
          </p:txBody>
        </p:sp>
        <p:sp>
          <p:nvSpPr>
            <p:cNvPr id="195" name="Freeform 86"/>
            <p:cNvSpPr>
              <a:spLocks/>
            </p:cNvSpPr>
            <p:nvPr/>
          </p:nvSpPr>
          <p:spPr bwMode="auto">
            <a:xfrm>
              <a:off x="9312038" y="4221057"/>
              <a:ext cx="2881935" cy="1302358"/>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8F8F8">
                <a:alpha val="62000"/>
              </a:srgbClr>
            </a:solidFill>
            <a:ln>
              <a:noFill/>
            </a:ln>
          </p:spPr>
          <p:txBody>
            <a:bodyPr vert="horz" wrap="square" lIns="86106" tIns="43052" rIns="86106" bIns="430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93">
                <a:defRPr/>
              </a:pPr>
              <a:endParaRPr lang="en-US" sz="1128" dirty="0">
                <a:solidFill>
                  <a:schemeClr val="bg1"/>
                </a:solidFill>
                <a:latin typeface="Calibri" panose="020F0502020204030204"/>
              </a:endParaRPr>
            </a:p>
          </p:txBody>
        </p:sp>
        <p:sp>
          <p:nvSpPr>
            <p:cNvPr id="19" name="Freeform 5"/>
            <p:cNvSpPr>
              <a:spLocks/>
            </p:cNvSpPr>
            <p:nvPr/>
          </p:nvSpPr>
          <p:spPr bwMode="auto">
            <a:xfrm>
              <a:off x="10084525" y="1962421"/>
              <a:ext cx="1753570" cy="117600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196" name="Freeform 5"/>
            <p:cNvSpPr>
              <a:spLocks/>
            </p:cNvSpPr>
            <p:nvPr/>
          </p:nvSpPr>
          <p:spPr bwMode="auto">
            <a:xfrm flipH="1">
              <a:off x="8398678" y="2501820"/>
              <a:ext cx="1753570" cy="117600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26988"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grpSp>
          <p:nvGrpSpPr>
            <p:cNvPr id="197" name="Group 196"/>
            <p:cNvGrpSpPr/>
            <p:nvPr/>
          </p:nvGrpSpPr>
          <p:grpSpPr>
            <a:xfrm>
              <a:off x="8901259" y="2965139"/>
              <a:ext cx="760175" cy="470325"/>
              <a:chOff x="1049656" y="2953774"/>
              <a:chExt cx="760175" cy="470325"/>
            </a:xfrm>
          </p:grpSpPr>
          <p:sp>
            <p:nvSpPr>
              <p:cNvPr id="198" name="TextBox 197"/>
              <p:cNvSpPr txBox="1"/>
              <p:nvPr/>
            </p:nvSpPr>
            <p:spPr>
              <a:xfrm>
                <a:off x="1049656" y="2953774"/>
                <a:ext cx="629981"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latin typeface="Segoe UI Semibold" panose="020B0702040204020203" pitchFamily="34" charset="0"/>
                    <a:cs typeface="Segoe UI Semibold" panose="020B0702040204020203" pitchFamily="34" charset="0"/>
                  </a:rPr>
                  <a:t>HYPER-V</a:t>
                </a:r>
              </a:p>
            </p:txBody>
          </p:sp>
          <p:grpSp>
            <p:nvGrpSpPr>
              <p:cNvPr id="199" name="Group 198"/>
              <p:cNvGrpSpPr/>
              <p:nvPr/>
            </p:nvGrpSpPr>
            <p:grpSpPr>
              <a:xfrm>
                <a:off x="1054350" y="3110758"/>
                <a:ext cx="755481" cy="313341"/>
                <a:chOff x="1444542" y="3028290"/>
                <a:chExt cx="755481" cy="313341"/>
              </a:xfrm>
            </p:grpSpPr>
            <p:sp>
              <p:nvSpPr>
                <p:cNvPr id="200" name="TextBox 199"/>
                <p:cNvSpPr txBox="1"/>
                <p:nvPr/>
              </p:nvSpPr>
              <p:spPr>
                <a:xfrm>
                  <a:off x="1444542" y="3028290"/>
                  <a:ext cx="426399"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sp>
              <p:nvSpPr>
                <p:cNvPr id="201" name="TextBox 200"/>
                <p:cNvSpPr txBox="1"/>
                <p:nvPr/>
              </p:nvSpPr>
              <p:spPr>
                <a:xfrm>
                  <a:off x="1449818" y="3175432"/>
                  <a:ext cx="75020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grpSp>
        </p:grpSp>
        <p:grpSp>
          <p:nvGrpSpPr>
            <p:cNvPr id="202" name="Group 201"/>
            <p:cNvGrpSpPr/>
            <p:nvPr/>
          </p:nvGrpSpPr>
          <p:grpSpPr>
            <a:xfrm>
              <a:off x="10688279" y="2427996"/>
              <a:ext cx="751702" cy="472872"/>
              <a:chOff x="1049656" y="3772472"/>
              <a:chExt cx="751702" cy="472872"/>
            </a:xfrm>
          </p:grpSpPr>
          <p:sp>
            <p:nvSpPr>
              <p:cNvPr id="203" name="TextBox 202"/>
              <p:cNvSpPr txBox="1"/>
              <p:nvPr/>
            </p:nvSpPr>
            <p:spPr>
              <a:xfrm>
                <a:off x="1049656" y="3772472"/>
                <a:ext cx="61074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latin typeface="Segoe UI Semibold" panose="020B0702040204020203" pitchFamily="34" charset="0"/>
                    <a:cs typeface="Segoe UI Semibold" panose="020B0702040204020203" pitchFamily="34" charset="0"/>
                  </a:rPr>
                  <a:t>VMWare</a:t>
                </a:r>
              </a:p>
            </p:txBody>
          </p:sp>
          <p:grpSp>
            <p:nvGrpSpPr>
              <p:cNvPr id="204" name="Group 203"/>
              <p:cNvGrpSpPr/>
              <p:nvPr/>
            </p:nvGrpSpPr>
            <p:grpSpPr>
              <a:xfrm>
                <a:off x="1051153" y="3937286"/>
                <a:ext cx="750205" cy="308058"/>
                <a:chOff x="1481041" y="3867811"/>
                <a:chExt cx="750205" cy="308058"/>
              </a:xfrm>
            </p:grpSpPr>
            <p:sp>
              <p:nvSpPr>
                <p:cNvPr id="205" name="TextBox 204"/>
                <p:cNvSpPr txBox="1"/>
                <p:nvPr/>
              </p:nvSpPr>
              <p:spPr>
                <a:xfrm>
                  <a:off x="1481041" y="4009670"/>
                  <a:ext cx="75020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sp>
              <p:nvSpPr>
                <p:cNvPr id="206" name="TextBox 205"/>
                <p:cNvSpPr txBox="1"/>
                <p:nvPr/>
              </p:nvSpPr>
              <p:spPr>
                <a:xfrm>
                  <a:off x="1482577" y="3867811"/>
                  <a:ext cx="426399"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grpSp>
        </p:grpSp>
        <p:sp>
          <p:nvSpPr>
            <p:cNvPr id="194" name="Freeform 86"/>
            <p:cNvSpPr>
              <a:spLocks/>
            </p:cNvSpPr>
            <p:nvPr/>
          </p:nvSpPr>
          <p:spPr bwMode="auto">
            <a:xfrm>
              <a:off x="7562302" y="3840868"/>
              <a:ext cx="2632131" cy="1600602"/>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8F8F8">
                <a:alpha val="62000"/>
              </a:srgbClr>
            </a:solidFill>
            <a:ln>
              <a:noFill/>
            </a:ln>
          </p:spPr>
          <p:txBody>
            <a:bodyPr vert="horz" wrap="square" lIns="86106" tIns="43052" rIns="86106" bIns="430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93">
                <a:defRPr/>
              </a:pPr>
              <a:endParaRPr lang="en-US" sz="1128" dirty="0">
                <a:solidFill>
                  <a:schemeClr val="bg1"/>
                </a:solidFill>
                <a:latin typeface="Calibri" panose="020F0502020204030204"/>
              </a:endParaRPr>
            </a:p>
          </p:txBody>
        </p:sp>
        <p:sp>
          <p:nvSpPr>
            <p:cNvPr id="193" name="TextBox 192"/>
            <p:cNvSpPr txBox="1"/>
            <p:nvPr/>
          </p:nvSpPr>
          <p:spPr bwMode="auto">
            <a:xfrm>
              <a:off x="8192029" y="4588887"/>
              <a:ext cx="38030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9619" tIns="44809" rIns="89619" bIns="44809" numCol="1" rtlCol="0" anchor="ctr" anchorCtr="0" compatLnSpc="1">
              <a:prstTxWarp prst="textNoShape">
                <a:avLst/>
              </a:prstTxWarp>
              <a:spAutoFit/>
            </a:bodyPr>
            <a:lstStyle/>
            <a:p>
              <a:pPr algn="ctr" defTabSz="896117">
                <a:defRPr/>
              </a:pPr>
              <a:r>
                <a:rPr lang="en-US" sz="1764" kern="0" dirty="0">
                  <a:solidFill>
                    <a:schemeClr val="bg1"/>
                  </a:solidFill>
                </a:rPr>
                <a:t>Public and hosted clouds</a:t>
              </a:r>
            </a:p>
            <a:p>
              <a:pPr algn="ctr" defTabSz="896117">
                <a:defRPr/>
              </a:pPr>
              <a:r>
                <a:rPr lang="en-US" sz="1372" kern="0" dirty="0">
                  <a:solidFill>
                    <a:schemeClr val="bg1"/>
                  </a:solidFill>
                </a:rPr>
                <a:t>Azure or AWS</a:t>
              </a:r>
            </a:p>
          </p:txBody>
        </p:sp>
      </p:grpSp>
      <p:grpSp>
        <p:nvGrpSpPr>
          <p:cNvPr id="220" name="Group 219"/>
          <p:cNvGrpSpPr/>
          <p:nvPr/>
        </p:nvGrpSpPr>
        <p:grpSpPr>
          <a:xfrm>
            <a:off x="2872273" y="2236923"/>
            <a:ext cx="5149375" cy="3723186"/>
            <a:chOff x="2930631" y="1721729"/>
            <a:chExt cx="5253999" cy="3798833"/>
          </a:xfrm>
        </p:grpSpPr>
        <p:sp>
          <p:nvSpPr>
            <p:cNvPr id="75" name="Rectangle 74"/>
            <p:cNvSpPr/>
            <p:nvPr/>
          </p:nvSpPr>
          <p:spPr bwMode="auto">
            <a:xfrm>
              <a:off x="4323488" y="1721729"/>
              <a:ext cx="3789498" cy="35051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72">
                <a:lnSpc>
                  <a:spcPct val="90000"/>
                </a:lnSpc>
                <a:spcAft>
                  <a:spcPts val="575"/>
                </a:spcAft>
                <a:defRPr/>
              </a:pPr>
              <a:r>
                <a:rPr lang="en-US" sz="2352" kern="0" dirty="0">
                  <a:solidFill>
                    <a:schemeClr val="bg1"/>
                  </a:solidFill>
                  <a:latin typeface="Segoe UI Semilight" panose="020B0402040204020203" pitchFamily="34" charset="0"/>
                  <a:cs typeface="Segoe UI Semilight" panose="020B0402040204020203" pitchFamily="34" charset="0"/>
                </a:rPr>
                <a:t>Microsoft Operations Management Suite</a:t>
              </a:r>
            </a:p>
          </p:txBody>
        </p:sp>
        <p:sp>
          <p:nvSpPr>
            <p:cNvPr id="78" name="Freeform 86"/>
            <p:cNvSpPr>
              <a:spLocks/>
            </p:cNvSpPr>
            <p:nvPr/>
          </p:nvSpPr>
          <p:spPr bwMode="auto">
            <a:xfrm>
              <a:off x="2930631" y="3802632"/>
              <a:ext cx="2632131" cy="1600602"/>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8F8F8">
                <a:alpha val="62000"/>
              </a:srgbClr>
            </a:solidFill>
            <a:ln>
              <a:noFill/>
            </a:ln>
          </p:spPr>
          <p:txBody>
            <a:bodyPr vert="horz" wrap="square" lIns="86106" tIns="43052" rIns="86106" bIns="430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93">
                <a:defRPr/>
              </a:pPr>
              <a:endParaRPr lang="en-US" sz="1128" dirty="0">
                <a:solidFill>
                  <a:srgbClr val="505050"/>
                </a:solidFill>
                <a:latin typeface="Calibri" panose="020F0502020204030204"/>
              </a:endParaRPr>
            </a:p>
          </p:txBody>
        </p:sp>
        <p:sp>
          <p:nvSpPr>
            <p:cNvPr id="79" name="Freeform 86"/>
            <p:cNvSpPr>
              <a:spLocks/>
            </p:cNvSpPr>
            <p:nvPr/>
          </p:nvSpPr>
          <p:spPr bwMode="auto">
            <a:xfrm>
              <a:off x="5179579" y="3641400"/>
              <a:ext cx="3005051" cy="1879162"/>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8F8F8">
                <a:alpha val="62000"/>
              </a:srgbClr>
            </a:solidFill>
            <a:ln>
              <a:noFill/>
            </a:ln>
          </p:spPr>
          <p:txBody>
            <a:bodyPr vert="horz" wrap="square" lIns="86106" tIns="43052" rIns="86106" bIns="4305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93">
                <a:defRPr/>
              </a:pPr>
              <a:endParaRPr lang="en-US" sz="1128" dirty="0">
                <a:solidFill>
                  <a:srgbClr val="505050"/>
                </a:solidFill>
                <a:latin typeface="Calibri" panose="020F0502020204030204"/>
              </a:endParaRPr>
            </a:p>
          </p:txBody>
        </p:sp>
        <p:pic>
          <p:nvPicPr>
            <p:cNvPr id="80" name="Picture 79"/>
            <p:cNvPicPr/>
            <p:nvPr/>
          </p:nvPicPr>
          <p:blipFill>
            <a:blip r:embed="rId3">
              <a:extLst>
                <a:ext uri="{28A0092B-C50C-407E-A947-70E740481C1C}">
                  <a14:useLocalDpi xmlns:a14="http://schemas.microsoft.com/office/drawing/2010/main" val="0"/>
                </a:ext>
              </a:extLst>
            </a:blip>
            <a:stretch>
              <a:fillRect/>
            </a:stretch>
          </p:blipFill>
          <p:spPr>
            <a:xfrm>
              <a:off x="5053019" y="3023397"/>
              <a:ext cx="2392810" cy="1558471"/>
            </a:xfrm>
            <a:prstGeom prst="rect">
              <a:avLst/>
            </a:prstGeom>
            <a:solidFill>
              <a:srgbClr val="0070C0"/>
            </a:solidFill>
          </p:spPr>
        </p:pic>
      </p:grpSp>
      <p:grpSp>
        <p:nvGrpSpPr>
          <p:cNvPr id="219" name="Group 218"/>
          <p:cNvGrpSpPr/>
          <p:nvPr/>
        </p:nvGrpSpPr>
        <p:grpSpPr>
          <a:xfrm>
            <a:off x="448096" y="2236939"/>
            <a:ext cx="3727278" cy="3435399"/>
            <a:chOff x="457200" y="1721729"/>
            <a:chExt cx="3803008" cy="3505199"/>
          </a:xfrm>
        </p:grpSpPr>
        <p:sp>
          <p:nvSpPr>
            <p:cNvPr id="8" name="Rectangle 7"/>
            <p:cNvSpPr/>
            <p:nvPr/>
          </p:nvSpPr>
          <p:spPr bwMode="auto">
            <a:xfrm>
              <a:off x="470710" y="1721729"/>
              <a:ext cx="3789498" cy="35051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72">
                <a:lnSpc>
                  <a:spcPct val="90000"/>
                </a:lnSpc>
                <a:spcAft>
                  <a:spcPts val="575"/>
                </a:spcAft>
                <a:defRPr/>
              </a:pPr>
              <a:r>
                <a:rPr lang="en-US" sz="2352" kern="0" dirty="0">
                  <a:solidFill>
                    <a:schemeClr val="bg1"/>
                  </a:solidFill>
                  <a:latin typeface="Segoe UI Semilight" panose="020B0402040204020203" pitchFamily="34" charset="0"/>
                  <a:cs typeface="Segoe UI Semilight" panose="020B0402040204020203" pitchFamily="34" charset="0"/>
                </a:rPr>
                <a:t>Microsoft System Center</a:t>
              </a:r>
            </a:p>
          </p:txBody>
        </p:sp>
        <p:sp>
          <p:nvSpPr>
            <p:cNvPr id="83" name="Rectangle 82"/>
            <p:cNvSpPr/>
            <p:nvPr/>
          </p:nvSpPr>
          <p:spPr bwMode="auto">
            <a:xfrm>
              <a:off x="2382358" y="2704782"/>
              <a:ext cx="1643141" cy="1793834"/>
            </a:xfrm>
            <a:prstGeom prst="rect">
              <a:avLst/>
            </a:prstGeom>
            <a:solidFill>
              <a:srgbClr val="F8F8F8">
                <a:alpha val="62000"/>
              </a:srgbClr>
            </a:solidFill>
            <a:ln>
              <a:noFill/>
            </a:ln>
          </p:spPr>
          <p:txBody>
            <a:bodyPr vert="horz" wrap="square" lIns="86106" tIns="43052" rIns="86106" bIns="43052" numCol="1" anchor="t" anchorCtr="0" compatLnSpc="1">
              <a:prstTxWarp prst="textNoShape">
                <a:avLst/>
              </a:prstTxWarp>
            </a:bodyPr>
            <a:lstStyle/>
            <a:p>
              <a:pPr defTabSz="896117"/>
              <a:endParaRPr lang="en-US" sz="1128" kern="0" dirty="0" err="1">
                <a:solidFill>
                  <a:schemeClr val="bg1"/>
                </a:solidFill>
                <a:latin typeface="Calibri" panose="020F0502020204030204"/>
              </a:endParaRPr>
            </a:p>
          </p:txBody>
        </p:sp>
        <p:sp>
          <p:nvSpPr>
            <p:cNvPr id="84" name="Rectangle 83"/>
            <p:cNvSpPr/>
            <p:nvPr/>
          </p:nvSpPr>
          <p:spPr bwMode="auto">
            <a:xfrm>
              <a:off x="750076" y="2704782"/>
              <a:ext cx="1643141" cy="17938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kern="0" dirty="0" err="1">
                <a:solidFill>
                  <a:schemeClr val="bg1"/>
                </a:solidFill>
                <a:latin typeface="Segoe Pro Display" panose="020B0502040504020203" pitchFamily="34" charset="0"/>
                <a:ea typeface="Segoe UI" pitchFamily="34" charset="0"/>
                <a:cs typeface="Segoe UI" pitchFamily="34" charset="0"/>
              </a:endParaRPr>
            </a:p>
          </p:txBody>
        </p:sp>
        <p:sp>
          <p:nvSpPr>
            <p:cNvPr id="184" name="TextBox 183"/>
            <p:cNvSpPr txBox="1"/>
            <p:nvPr/>
          </p:nvSpPr>
          <p:spPr>
            <a:xfrm>
              <a:off x="2510809" y="2786748"/>
              <a:ext cx="750205" cy="166199"/>
            </a:xfrm>
            <a:prstGeom prst="rect">
              <a:avLst/>
            </a:prstGeom>
            <a:noFill/>
          </p:spPr>
          <p:txBody>
            <a:bodyPr wrap="none" lIns="0" tIns="0" rIns="0" bIns="0" rtlCol="0">
              <a:spAutoFit/>
            </a:bodyPr>
            <a:lstStyle/>
            <a:p>
              <a:pPr algn="ct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sp>
          <p:nvSpPr>
            <p:cNvPr id="185" name="TextBox 184"/>
            <p:cNvSpPr txBox="1"/>
            <p:nvPr/>
          </p:nvSpPr>
          <p:spPr>
            <a:xfrm>
              <a:off x="3445576" y="2786748"/>
              <a:ext cx="481958" cy="166199"/>
            </a:xfrm>
            <a:prstGeom prst="rect">
              <a:avLst/>
            </a:prstGeom>
            <a:noFill/>
          </p:spPr>
          <p:txBody>
            <a:bodyPr wrap="square" lIns="0" tIns="0" rIns="0" bIns="0" rtlCol="0">
              <a:spAutoFit/>
            </a:bodyPr>
            <a:lstStyle/>
            <a:p>
              <a:pPr algn="ct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sp>
          <p:nvSpPr>
            <p:cNvPr id="179" name="Rounded Rectangle 122"/>
            <p:cNvSpPr/>
            <p:nvPr/>
          </p:nvSpPr>
          <p:spPr bwMode="auto">
            <a:xfrm>
              <a:off x="897387" y="2854638"/>
              <a:ext cx="1348518" cy="677797"/>
            </a:xfrm>
            <a:prstGeom prst="roundRect">
              <a:avLst>
                <a:gd name="adj" fmla="val 0"/>
              </a:avLst>
            </a:prstGeom>
            <a:solidFill>
              <a:srgbClr val="FEFC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764" kern="0" dirty="0">
                <a:solidFill>
                  <a:schemeClr val="bg1"/>
                </a:solidFill>
                <a:latin typeface="Segoe Pro Display" panose="020B0502040504020203" pitchFamily="34" charset="0"/>
              </a:endParaRPr>
            </a:p>
          </p:txBody>
        </p:sp>
        <p:sp>
          <p:nvSpPr>
            <p:cNvPr id="160" name="Rounded Rectangle 118"/>
            <p:cNvSpPr/>
            <p:nvPr/>
          </p:nvSpPr>
          <p:spPr bwMode="auto">
            <a:xfrm>
              <a:off x="897387" y="3671507"/>
              <a:ext cx="1348518" cy="681454"/>
            </a:xfrm>
            <a:prstGeom prst="roundRect">
              <a:avLst>
                <a:gd name="adj" fmla="val 0"/>
              </a:avLst>
            </a:prstGeom>
            <a:solidFill>
              <a:srgbClr val="FEFC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defRPr/>
              </a:pPr>
              <a:endParaRPr lang="en-US" sz="1764" kern="0" dirty="0">
                <a:solidFill>
                  <a:schemeClr val="bg1"/>
                </a:solidFill>
                <a:latin typeface="Segoe Pro Display" panose="020B0502040504020203" pitchFamily="34" charset="0"/>
              </a:endParaRPr>
            </a:p>
          </p:txBody>
        </p:sp>
        <p:grpSp>
          <p:nvGrpSpPr>
            <p:cNvPr id="14" name="Group 13"/>
            <p:cNvGrpSpPr/>
            <p:nvPr/>
          </p:nvGrpSpPr>
          <p:grpSpPr>
            <a:xfrm>
              <a:off x="1049656" y="3789648"/>
              <a:ext cx="751702" cy="472872"/>
              <a:chOff x="1049656" y="3772472"/>
              <a:chExt cx="751702" cy="472872"/>
            </a:xfrm>
          </p:grpSpPr>
          <p:sp>
            <p:nvSpPr>
              <p:cNvPr id="161" name="TextBox 160"/>
              <p:cNvSpPr txBox="1"/>
              <p:nvPr/>
            </p:nvSpPr>
            <p:spPr>
              <a:xfrm>
                <a:off x="1049656" y="3772472"/>
                <a:ext cx="61074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latin typeface="Segoe UI Semibold" panose="020B0702040204020203" pitchFamily="34" charset="0"/>
                    <a:cs typeface="Segoe UI Semibold" panose="020B0702040204020203" pitchFamily="34" charset="0"/>
                  </a:rPr>
                  <a:t>VMWare</a:t>
                </a:r>
              </a:p>
            </p:txBody>
          </p:sp>
          <p:grpSp>
            <p:nvGrpSpPr>
              <p:cNvPr id="12" name="Group 11"/>
              <p:cNvGrpSpPr/>
              <p:nvPr/>
            </p:nvGrpSpPr>
            <p:grpSpPr>
              <a:xfrm>
                <a:off x="1051153" y="3937286"/>
                <a:ext cx="750205" cy="308058"/>
                <a:chOff x="1481041" y="3867811"/>
                <a:chExt cx="750205" cy="308058"/>
              </a:xfrm>
            </p:grpSpPr>
            <p:sp>
              <p:nvSpPr>
                <p:cNvPr id="177" name="TextBox 176"/>
                <p:cNvSpPr txBox="1"/>
                <p:nvPr/>
              </p:nvSpPr>
              <p:spPr>
                <a:xfrm>
                  <a:off x="1481041" y="4009670"/>
                  <a:ext cx="75020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sp>
              <p:nvSpPr>
                <p:cNvPr id="178" name="TextBox 177"/>
                <p:cNvSpPr txBox="1"/>
                <p:nvPr/>
              </p:nvSpPr>
              <p:spPr>
                <a:xfrm>
                  <a:off x="1482577" y="3867811"/>
                  <a:ext cx="426399"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grpSp>
        </p:grpSp>
        <p:grpSp>
          <p:nvGrpSpPr>
            <p:cNvPr id="15" name="Group 14"/>
            <p:cNvGrpSpPr/>
            <p:nvPr/>
          </p:nvGrpSpPr>
          <p:grpSpPr>
            <a:xfrm>
              <a:off x="1049656" y="2972224"/>
              <a:ext cx="760175" cy="470325"/>
              <a:chOff x="1049656" y="2953774"/>
              <a:chExt cx="760175" cy="470325"/>
            </a:xfrm>
          </p:grpSpPr>
          <p:sp>
            <p:nvSpPr>
              <p:cNvPr id="180" name="TextBox 179"/>
              <p:cNvSpPr txBox="1"/>
              <p:nvPr/>
            </p:nvSpPr>
            <p:spPr>
              <a:xfrm>
                <a:off x="1049656" y="2953774"/>
                <a:ext cx="629981"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latin typeface="Segoe UI Semibold" panose="020B0702040204020203" pitchFamily="34" charset="0"/>
                    <a:cs typeface="Segoe UI Semibold" panose="020B0702040204020203" pitchFamily="34" charset="0"/>
                  </a:rPr>
                  <a:t>HYPER-V</a:t>
                </a:r>
              </a:p>
            </p:txBody>
          </p:sp>
          <p:grpSp>
            <p:nvGrpSpPr>
              <p:cNvPr id="13" name="Group 12"/>
              <p:cNvGrpSpPr/>
              <p:nvPr/>
            </p:nvGrpSpPr>
            <p:grpSpPr>
              <a:xfrm>
                <a:off x="1054350" y="3097812"/>
                <a:ext cx="755481" cy="326287"/>
                <a:chOff x="1444542" y="3015344"/>
                <a:chExt cx="755481" cy="326287"/>
              </a:xfrm>
            </p:grpSpPr>
            <p:sp>
              <p:nvSpPr>
                <p:cNvPr id="182" name="TextBox 181"/>
                <p:cNvSpPr txBox="1"/>
                <p:nvPr/>
              </p:nvSpPr>
              <p:spPr>
                <a:xfrm>
                  <a:off x="1444542" y="3015344"/>
                  <a:ext cx="426399"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LINUX</a:t>
                  </a:r>
                </a:p>
              </p:txBody>
            </p:sp>
            <p:sp>
              <p:nvSpPr>
                <p:cNvPr id="181" name="TextBox 180"/>
                <p:cNvSpPr txBox="1"/>
                <p:nvPr/>
              </p:nvSpPr>
              <p:spPr>
                <a:xfrm>
                  <a:off x="1449818" y="3175432"/>
                  <a:ext cx="750205" cy="166199"/>
                </a:xfrm>
                <a:prstGeom prst="rect">
                  <a:avLst/>
                </a:prstGeom>
                <a:noFill/>
              </p:spPr>
              <p:txBody>
                <a:bodyPr wrap="none" lIns="0" tIns="0" rIns="0" bIns="0" rtlCol="0">
                  <a:spAutoFit/>
                </a:bodyPr>
                <a:lstStyle/>
                <a:p>
                  <a:pPr defTabSz="895872">
                    <a:lnSpc>
                      <a:spcPct val="90000"/>
                    </a:lnSpc>
                    <a:spcAft>
                      <a:spcPts val="575"/>
                    </a:spcAft>
                    <a:defRPr/>
                  </a:pPr>
                  <a:r>
                    <a:rPr lang="en-US" sz="1176" kern="0" dirty="0">
                      <a:solidFill>
                        <a:schemeClr val="bg1"/>
                      </a:solidFill>
                      <a:cs typeface="Segoe UI Semibold" panose="020B0702040204020203" pitchFamily="34" charset="0"/>
                    </a:rPr>
                    <a:t>WINDOWS</a:t>
                  </a:r>
                </a:p>
              </p:txBody>
            </p:sp>
          </p:grpSp>
        </p:grpSp>
        <p:sp>
          <p:nvSpPr>
            <p:cNvPr id="192" name="TextBox 191"/>
            <p:cNvSpPr txBox="1"/>
            <p:nvPr/>
          </p:nvSpPr>
          <p:spPr bwMode="auto">
            <a:xfrm>
              <a:off x="457200" y="4588887"/>
              <a:ext cx="38030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89619" tIns="44809" rIns="89619" bIns="44809" numCol="1" rtlCol="0" anchor="ctr" anchorCtr="0" compatLnSpc="1">
              <a:prstTxWarp prst="textNoShape">
                <a:avLst/>
              </a:prstTxWarp>
              <a:spAutoFit/>
            </a:bodyPr>
            <a:lstStyle/>
            <a:p>
              <a:pPr algn="ctr" defTabSz="896117">
                <a:defRPr/>
              </a:pPr>
              <a:r>
                <a:rPr lang="en-US" sz="1764" kern="0" dirty="0">
                  <a:solidFill>
                    <a:schemeClr val="bg1"/>
                  </a:solidFill>
                </a:rPr>
                <a:t>On-premises datacenter</a:t>
              </a:r>
            </a:p>
          </p:txBody>
        </p:sp>
        <p:grpSp>
          <p:nvGrpSpPr>
            <p:cNvPr id="21" name="Group 8"/>
            <p:cNvGrpSpPr>
              <a:grpSpLocks noChangeAspect="1"/>
            </p:cNvGrpSpPr>
            <p:nvPr/>
          </p:nvGrpSpPr>
          <p:grpSpPr bwMode="auto">
            <a:xfrm>
              <a:off x="2639166" y="3269265"/>
              <a:ext cx="1132080" cy="1092088"/>
              <a:chOff x="13" y="11"/>
              <a:chExt cx="368" cy="355"/>
            </a:xfrm>
          </p:grpSpPr>
          <p:sp>
            <p:nvSpPr>
              <p:cNvPr id="23" name="Rectangle 9"/>
              <p:cNvSpPr>
                <a:spLocks noChangeArrowheads="1"/>
              </p:cNvSpPr>
              <p:nvPr/>
            </p:nvSpPr>
            <p:spPr bwMode="auto">
              <a:xfrm>
                <a:off x="134" y="45"/>
                <a:ext cx="165" cy="321"/>
              </a:xfrm>
              <a:prstGeom prst="rect">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4" name="Freeform 10"/>
              <p:cNvSpPr>
                <a:spLocks/>
              </p:cNvSpPr>
              <p:nvPr/>
            </p:nvSpPr>
            <p:spPr bwMode="auto">
              <a:xfrm>
                <a:off x="13" y="126"/>
                <a:ext cx="92" cy="240"/>
              </a:xfrm>
              <a:custGeom>
                <a:avLst/>
                <a:gdLst>
                  <a:gd name="T0" fmla="*/ 92 w 92"/>
                  <a:gd name="T1" fmla="*/ 240 h 240"/>
                  <a:gd name="T2" fmla="*/ 0 w 92"/>
                  <a:gd name="T3" fmla="*/ 240 h 240"/>
                  <a:gd name="T4" fmla="*/ 0 w 92"/>
                  <a:gd name="T5" fmla="*/ 0 h 240"/>
                  <a:gd name="T6" fmla="*/ 92 w 92"/>
                  <a:gd name="T7" fmla="*/ 0 h 240"/>
                </a:gdLst>
                <a:ahLst/>
                <a:cxnLst>
                  <a:cxn ang="0">
                    <a:pos x="T0" y="T1"/>
                  </a:cxn>
                  <a:cxn ang="0">
                    <a:pos x="T2" y="T3"/>
                  </a:cxn>
                  <a:cxn ang="0">
                    <a:pos x="T4" y="T5"/>
                  </a:cxn>
                  <a:cxn ang="0">
                    <a:pos x="T6" y="T7"/>
                  </a:cxn>
                </a:cxnLst>
                <a:rect l="0" t="0" r="r" b="b"/>
                <a:pathLst>
                  <a:path w="92" h="240">
                    <a:moveTo>
                      <a:pt x="92" y="240"/>
                    </a:moveTo>
                    <a:lnTo>
                      <a:pt x="0" y="240"/>
                    </a:lnTo>
                    <a:lnTo>
                      <a:pt x="0" y="0"/>
                    </a:lnTo>
                    <a:lnTo>
                      <a:pt x="92" y="0"/>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5" name="Freeform 11"/>
              <p:cNvSpPr>
                <a:spLocks/>
              </p:cNvSpPr>
              <p:nvPr/>
            </p:nvSpPr>
            <p:spPr bwMode="auto">
              <a:xfrm>
                <a:off x="328" y="212"/>
                <a:ext cx="53" cy="154"/>
              </a:xfrm>
              <a:custGeom>
                <a:avLst/>
                <a:gdLst>
                  <a:gd name="T0" fmla="*/ 0 w 53"/>
                  <a:gd name="T1" fmla="*/ 154 h 154"/>
                  <a:gd name="T2" fmla="*/ 53 w 53"/>
                  <a:gd name="T3" fmla="*/ 154 h 154"/>
                  <a:gd name="T4" fmla="*/ 53 w 53"/>
                  <a:gd name="T5" fmla="*/ 0 h 154"/>
                  <a:gd name="T6" fmla="*/ 0 w 53"/>
                  <a:gd name="T7" fmla="*/ 0 h 154"/>
                </a:gdLst>
                <a:ahLst/>
                <a:cxnLst>
                  <a:cxn ang="0">
                    <a:pos x="T0" y="T1"/>
                  </a:cxn>
                  <a:cxn ang="0">
                    <a:pos x="T2" y="T3"/>
                  </a:cxn>
                  <a:cxn ang="0">
                    <a:pos x="T4" y="T5"/>
                  </a:cxn>
                  <a:cxn ang="0">
                    <a:pos x="T6" y="T7"/>
                  </a:cxn>
                </a:cxnLst>
                <a:rect l="0" t="0" r="r" b="b"/>
                <a:pathLst>
                  <a:path w="53" h="154">
                    <a:moveTo>
                      <a:pt x="0" y="154"/>
                    </a:moveTo>
                    <a:lnTo>
                      <a:pt x="53" y="154"/>
                    </a:lnTo>
                    <a:lnTo>
                      <a:pt x="53" y="0"/>
                    </a:lnTo>
                    <a:lnTo>
                      <a:pt x="0" y="0"/>
                    </a:ln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6" name="Freeform 12"/>
              <p:cNvSpPr>
                <a:spLocks/>
              </p:cNvSpPr>
              <p:nvPr/>
            </p:nvSpPr>
            <p:spPr bwMode="auto">
              <a:xfrm>
                <a:off x="197" y="308"/>
                <a:ext cx="40" cy="5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7" name="Rectangle 13"/>
              <p:cNvSpPr>
                <a:spLocks noChangeArrowheads="1"/>
              </p:cNvSpPr>
              <p:nvPr/>
            </p:nvSpPr>
            <p:spPr bwMode="auto">
              <a:xfrm>
                <a:off x="166" y="11"/>
                <a:ext cx="46" cy="34"/>
              </a:xfrm>
              <a:prstGeom prst="rect">
                <a:avLst/>
              </a:prstGeom>
              <a:noFill/>
              <a:ln w="254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8" name="Rectangle 14"/>
              <p:cNvSpPr>
                <a:spLocks noChangeArrowheads="1"/>
              </p:cNvSpPr>
              <p:nvPr/>
            </p:nvSpPr>
            <p:spPr bwMode="auto">
              <a:xfrm>
                <a:off x="255" y="74"/>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9" name="Rectangle 15"/>
              <p:cNvSpPr>
                <a:spLocks noChangeArrowheads="1"/>
              </p:cNvSpPr>
              <p:nvPr/>
            </p:nvSpPr>
            <p:spPr bwMode="auto">
              <a:xfrm>
                <a:off x="255" y="118"/>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30" name="Rectangle 16"/>
              <p:cNvSpPr>
                <a:spLocks noChangeArrowheads="1"/>
              </p:cNvSpPr>
              <p:nvPr/>
            </p:nvSpPr>
            <p:spPr bwMode="auto">
              <a:xfrm>
                <a:off x="255" y="160"/>
                <a:ext cx="17"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31" name="Rectangle 17"/>
              <p:cNvSpPr>
                <a:spLocks noChangeArrowheads="1"/>
              </p:cNvSpPr>
              <p:nvPr/>
            </p:nvSpPr>
            <p:spPr bwMode="auto">
              <a:xfrm>
                <a:off x="255" y="204"/>
                <a:ext cx="17"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4" name="Rectangle 18"/>
              <p:cNvSpPr>
                <a:spLocks noChangeArrowheads="1"/>
              </p:cNvSpPr>
              <p:nvPr/>
            </p:nvSpPr>
            <p:spPr bwMode="auto">
              <a:xfrm>
                <a:off x="255" y="245"/>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5" name="Rectangle 19"/>
              <p:cNvSpPr>
                <a:spLocks noChangeArrowheads="1"/>
              </p:cNvSpPr>
              <p:nvPr/>
            </p:nvSpPr>
            <p:spPr bwMode="auto">
              <a:xfrm>
                <a:off x="162" y="74"/>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6" name="Rectangle 20"/>
              <p:cNvSpPr>
                <a:spLocks noChangeArrowheads="1"/>
              </p:cNvSpPr>
              <p:nvPr/>
            </p:nvSpPr>
            <p:spPr bwMode="auto">
              <a:xfrm>
                <a:off x="162" y="118"/>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7" name="Rectangle 21"/>
              <p:cNvSpPr>
                <a:spLocks noChangeArrowheads="1"/>
              </p:cNvSpPr>
              <p:nvPr/>
            </p:nvSpPr>
            <p:spPr bwMode="auto">
              <a:xfrm>
                <a:off x="162" y="160"/>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8" name="Rectangle 22"/>
              <p:cNvSpPr>
                <a:spLocks noChangeArrowheads="1"/>
              </p:cNvSpPr>
              <p:nvPr/>
            </p:nvSpPr>
            <p:spPr bwMode="auto">
              <a:xfrm>
                <a:off x="162" y="204"/>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69" name="Rectangle 23"/>
              <p:cNvSpPr>
                <a:spLocks noChangeArrowheads="1"/>
              </p:cNvSpPr>
              <p:nvPr/>
            </p:nvSpPr>
            <p:spPr bwMode="auto">
              <a:xfrm>
                <a:off x="162" y="245"/>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0" name="Rectangle 24"/>
              <p:cNvSpPr>
                <a:spLocks noChangeArrowheads="1"/>
              </p:cNvSpPr>
              <p:nvPr/>
            </p:nvSpPr>
            <p:spPr bwMode="auto">
              <a:xfrm>
                <a:off x="207" y="74"/>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1" name="Rectangle 25"/>
              <p:cNvSpPr>
                <a:spLocks noChangeArrowheads="1"/>
              </p:cNvSpPr>
              <p:nvPr/>
            </p:nvSpPr>
            <p:spPr bwMode="auto">
              <a:xfrm>
                <a:off x="207" y="118"/>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2" name="Rectangle 26"/>
              <p:cNvSpPr>
                <a:spLocks noChangeArrowheads="1"/>
              </p:cNvSpPr>
              <p:nvPr/>
            </p:nvSpPr>
            <p:spPr bwMode="auto">
              <a:xfrm>
                <a:off x="207" y="160"/>
                <a:ext cx="17"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3" name="Rectangle 27"/>
              <p:cNvSpPr>
                <a:spLocks noChangeArrowheads="1"/>
              </p:cNvSpPr>
              <p:nvPr/>
            </p:nvSpPr>
            <p:spPr bwMode="auto">
              <a:xfrm>
                <a:off x="207" y="204"/>
                <a:ext cx="17"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4" name="Rectangle 28"/>
              <p:cNvSpPr>
                <a:spLocks noChangeArrowheads="1"/>
              </p:cNvSpPr>
              <p:nvPr/>
            </p:nvSpPr>
            <p:spPr bwMode="auto">
              <a:xfrm>
                <a:off x="207" y="245"/>
                <a:ext cx="17"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77" name="Rectangle 29"/>
              <p:cNvSpPr>
                <a:spLocks noChangeArrowheads="1"/>
              </p:cNvSpPr>
              <p:nvPr/>
            </p:nvSpPr>
            <p:spPr bwMode="auto">
              <a:xfrm>
                <a:off x="43" y="160"/>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07" name="Rectangle 30"/>
              <p:cNvSpPr>
                <a:spLocks noChangeArrowheads="1"/>
              </p:cNvSpPr>
              <p:nvPr/>
            </p:nvSpPr>
            <p:spPr bwMode="auto">
              <a:xfrm>
                <a:off x="43" y="204"/>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08" name="Rectangle 31"/>
              <p:cNvSpPr>
                <a:spLocks noChangeArrowheads="1"/>
              </p:cNvSpPr>
              <p:nvPr/>
            </p:nvSpPr>
            <p:spPr bwMode="auto">
              <a:xfrm>
                <a:off x="43" y="245"/>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09" name="Rectangle 32"/>
              <p:cNvSpPr>
                <a:spLocks noChangeArrowheads="1"/>
              </p:cNvSpPr>
              <p:nvPr/>
            </p:nvSpPr>
            <p:spPr bwMode="auto">
              <a:xfrm>
                <a:off x="89" y="160"/>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0" name="Rectangle 33"/>
              <p:cNvSpPr>
                <a:spLocks noChangeArrowheads="1"/>
              </p:cNvSpPr>
              <p:nvPr/>
            </p:nvSpPr>
            <p:spPr bwMode="auto">
              <a:xfrm>
                <a:off x="89" y="204"/>
                <a:ext cx="16" cy="16"/>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1" name="Rectangle 34"/>
              <p:cNvSpPr>
                <a:spLocks noChangeArrowheads="1"/>
              </p:cNvSpPr>
              <p:nvPr/>
            </p:nvSpPr>
            <p:spPr bwMode="auto">
              <a:xfrm>
                <a:off x="89" y="245"/>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2" name="Rectangle 35"/>
              <p:cNvSpPr>
                <a:spLocks noChangeArrowheads="1"/>
              </p:cNvSpPr>
              <p:nvPr/>
            </p:nvSpPr>
            <p:spPr bwMode="auto">
              <a:xfrm>
                <a:off x="43" y="289"/>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3" name="Rectangle 36"/>
              <p:cNvSpPr>
                <a:spLocks noChangeArrowheads="1"/>
              </p:cNvSpPr>
              <p:nvPr/>
            </p:nvSpPr>
            <p:spPr bwMode="auto">
              <a:xfrm>
                <a:off x="89" y="289"/>
                <a:ext cx="16" cy="17"/>
              </a:xfrm>
              <a:prstGeom prst="rect">
                <a:avLst/>
              </a:prstGeom>
              <a:solidFill>
                <a:schemeClr val="accent2"/>
              </a:solidFill>
              <a:ln w="9525">
                <a:noFill/>
                <a:miter lim="800000"/>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grpSp>
        <p:sp>
          <p:nvSpPr>
            <p:cNvPr id="217" name="Freeform 40"/>
            <p:cNvSpPr>
              <a:spLocks noEditPoints="1"/>
            </p:cNvSpPr>
            <p:nvPr/>
          </p:nvSpPr>
          <p:spPr bwMode="auto">
            <a:xfrm>
              <a:off x="2528717" y="2976798"/>
              <a:ext cx="334561" cy="35243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sp>
          <p:nvSpPr>
            <p:cNvPr id="218" name="Freeform 40"/>
            <p:cNvSpPr>
              <a:spLocks noEditPoints="1"/>
            </p:cNvSpPr>
            <p:nvPr/>
          </p:nvSpPr>
          <p:spPr bwMode="auto">
            <a:xfrm>
              <a:off x="3566815" y="2976798"/>
              <a:ext cx="334561" cy="352431"/>
            </a:xfrm>
            <a:custGeom>
              <a:avLst/>
              <a:gdLst>
                <a:gd name="T0" fmla="*/ 291 w 2197"/>
                <a:gd name="T1" fmla="*/ 350 h 2315"/>
                <a:gd name="T2" fmla="*/ 1404 w 2197"/>
                <a:gd name="T3" fmla="*/ 230 h 2315"/>
                <a:gd name="T4" fmla="*/ 1404 w 2197"/>
                <a:gd name="T5" fmla="*/ 350 h 2315"/>
                <a:gd name="T6" fmla="*/ 291 w 2197"/>
                <a:gd name="T7" fmla="*/ 420 h 2315"/>
                <a:gd name="T8" fmla="*/ 1404 w 2197"/>
                <a:gd name="T9" fmla="*/ 541 h 2315"/>
                <a:gd name="T10" fmla="*/ 1404 w 2197"/>
                <a:gd name="T11" fmla="*/ 420 h 2315"/>
                <a:gd name="T12" fmla="*/ 1715 w 2197"/>
                <a:gd name="T13" fmla="*/ 290 h 2315"/>
                <a:gd name="T14" fmla="*/ 1595 w 2197"/>
                <a:gd name="T15" fmla="*/ 290 h 2315"/>
                <a:gd name="T16" fmla="*/ 1846 w 2197"/>
                <a:gd name="T17" fmla="*/ 360 h 2315"/>
                <a:gd name="T18" fmla="*/ 1846 w 2197"/>
                <a:gd name="T19" fmla="*/ 230 h 2315"/>
                <a:gd name="T20" fmla="*/ 1846 w 2197"/>
                <a:gd name="T21" fmla="*/ 360 h 2315"/>
                <a:gd name="T22" fmla="*/ 2197 w 2197"/>
                <a:gd name="T23" fmla="*/ 1714 h 2315"/>
                <a:gd name="T24" fmla="*/ 2016 w 2197"/>
                <a:gd name="T25" fmla="*/ 2315 h 2315"/>
                <a:gd name="T26" fmla="*/ 10 w 2197"/>
                <a:gd name="T27" fmla="*/ 2135 h 2315"/>
                <a:gd name="T28" fmla="*/ 160 w 2197"/>
                <a:gd name="T29" fmla="*/ 1543 h 2315"/>
                <a:gd name="T30" fmla="*/ 10 w 2197"/>
                <a:gd name="T31" fmla="*/ 952 h 2315"/>
                <a:gd name="T32" fmla="*/ 0 w 2197"/>
                <a:gd name="T33" fmla="*/ 591 h 2315"/>
                <a:gd name="T34" fmla="*/ 180 w 2197"/>
                <a:gd name="T35" fmla="*/ 0 h 2315"/>
                <a:gd name="T36" fmla="*/ 2187 w 2197"/>
                <a:gd name="T37" fmla="*/ 180 h 2315"/>
                <a:gd name="T38" fmla="*/ 2046 w 2197"/>
                <a:gd name="T39" fmla="*/ 771 h 2315"/>
                <a:gd name="T40" fmla="*/ 2197 w 2197"/>
                <a:gd name="T41" fmla="*/ 1363 h 2315"/>
                <a:gd name="T42" fmla="*/ 180 w 2197"/>
                <a:gd name="T43" fmla="*/ 681 h 2315"/>
                <a:gd name="T44" fmla="*/ 2096 w 2197"/>
                <a:gd name="T45" fmla="*/ 591 h 2315"/>
                <a:gd name="T46" fmla="*/ 2006 w 2197"/>
                <a:gd name="T47" fmla="*/ 90 h 2315"/>
                <a:gd name="T48" fmla="*/ 100 w 2197"/>
                <a:gd name="T49" fmla="*/ 180 h 2315"/>
                <a:gd name="T50" fmla="*/ 180 w 2197"/>
                <a:gd name="T51" fmla="*/ 681 h 2315"/>
                <a:gd name="T52" fmla="*/ 190 w 2197"/>
                <a:gd name="T53" fmla="*/ 1633 h 2315"/>
                <a:gd name="T54" fmla="*/ 100 w 2197"/>
                <a:gd name="T55" fmla="*/ 2135 h 2315"/>
                <a:gd name="T56" fmla="*/ 2016 w 2197"/>
                <a:gd name="T57" fmla="*/ 2215 h 2315"/>
                <a:gd name="T58" fmla="*/ 2106 w 2197"/>
                <a:gd name="T59" fmla="*/ 1714 h 2315"/>
                <a:gd name="T60" fmla="*/ 2106 w 2197"/>
                <a:gd name="T61" fmla="*/ 952 h 2315"/>
                <a:gd name="T62" fmla="*/ 190 w 2197"/>
                <a:gd name="T63" fmla="*/ 862 h 2315"/>
                <a:gd name="T64" fmla="*/ 100 w 2197"/>
                <a:gd name="T65" fmla="*/ 1363 h 2315"/>
                <a:gd name="T66" fmla="*/ 2016 w 2197"/>
                <a:gd name="T67" fmla="*/ 1453 h 2315"/>
                <a:gd name="T68" fmla="*/ 2106 w 2197"/>
                <a:gd name="T69" fmla="*/ 952 h 2315"/>
                <a:gd name="T70" fmla="*/ 291 w 2197"/>
                <a:gd name="T71" fmla="*/ 1122 h 2315"/>
                <a:gd name="T72" fmla="*/ 1404 w 2197"/>
                <a:gd name="T73" fmla="*/ 1002 h 2315"/>
                <a:gd name="T74" fmla="*/ 291 w 2197"/>
                <a:gd name="T75" fmla="*/ 1122 h 2315"/>
                <a:gd name="T76" fmla="*/ 291 w 2197"/>
                <a:gd name="T77" fmla="*/ 1313 h 2315"/>
                <a:gd name="T78" fmla="*/ 1404 w 2197"/>
                <a:gd name="T79" fmla="*/ 1192 h 2315"/>
                <a:gd name="T80" fmla="*/ 291 w 2197"/>
                <a:gd name="T81" fmla="*/ 1313 h 2315"/>
                <a:gd name="T82" fmla="*/ 1655 w 2197"/>
                <a:gd name="T83" fmla="*/ 1002 h 2315"/>
                <a:gd name="T84" fmla="*/ 1655 w 2197"/>
                <a:gd name="T85" fmla="*/ 1122 h 2315"/>
                <a:gd name="T86" fmla="*/ 1655 w 2197"/>
                <a:gd name="T87" fmla="*/ 1002 h 2315"/>
                <a:gd name="T88" fmla="*/ 1785 w 2197"/>
                <a:gd name="T89" fmla="*/ 1062 h 2315"/>
                <a:gd name="T90" fmla="*/ 1906 w 2197"/>
                <a:gd name="T91" fmla="*/ 1062 h 2315"/>
                <a:gd name="T92" fmla="*/ 291 w 2197"/>
                <a:gd name="T93" fmla="*/ 1894 h 2315"/>
                <a:gd name="T94" fmla="*/ 1404 w 2197"/>
                <a:gd name="T95" fmla="*/ 1774 h 2315"/>
                <a:gd name="T96" fmla="*/ 291 w 2197"/>
                <a:gd name="T97" fmla="*/ 1894 h 2315"/>
                <a:gd name="T98" fmla="*/ 291 w 2197"/>
                <a:gd name="T99" fmla="*/ 2084 h 2315"/>
                <a:gd name="T100" fmla="*/ 1404 w 2197"/>
                <a:gd name="T101" fmla="*/ 1964 h 2315"/>
                <a:gd name="T102" fmla="*/ 291 w 2197"/>
                <a:gd name="T103" fmla="*/ 2084 h 2315"/>
                <a:gd name="T104" fmla="*/ 1655 w 2197"/>
                <a:gd name="T105" fmla="*/ 1764 h 2315"/>
                <a:gd name="T106" fmla="*/ 1655 w 2197"/>
                <a:gd name="T107" fmla="*/ 1894 h 2315"/>
                <a:gd name="T108" fmla="*/ 1655 w 2197"/>
                <a:gd name="T109" fmla="*/ 1764 h 2315"/>
                <a:gd name="T110" fmla="*/ 1785 w 2197"/>
                <a:gd name="T111" fmla="*/ 1834 h 2315"/>
                <a:gd name="T112" fmla="*/ 1906 w 2197"/>
                <a:gd name="T113" fmla="*/ 1834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7" h="2315">
                  <a:moveTo>
                    <a:pt x="1404" y="350"/>
                  </a:moveTo>
                  <a:cubicBezTo>
                    <a:pt x="291" y="350"/>
                    <a:pt x="291" y="350"/>
                    <a:pt x="291" y="350"/>
                  </a:cubicBezTo>
                  <a:cubicBezTo>
                    <a:pt x="291" y="230"/>
                    <a:pt x="291" y="230"/>
                    <a:pt x="291" y="230"/>
                  </a:cubicBezTo>
                  <a:cubicBezTo>
                    <a:pt x="1404" y="230"/>
                    <a:pt x="1404" y="230"/>
                    <a:pt x="1404" y="230"/>
                  </a:cubicBezTo>
                  <a:cubicBezTo>
                    <a:pt x="1404" y="350"/>
                    <a:pt x="1404" y="350"/>
                    <a:pt x="1404" y="350"/>
                  </a:cubicBezTo>
                  <a:cubicBezTo>
                    <a:pt x="1404" y="350"/>
                    <a:pt x="1404" y="350"/>
                    <a:pt x="1404" y="350"/>
                  </a:cubicBezTo>
                  <a:close/>
                  <a:moveTo>
                    <a:pt x="1404" y="420"/>
                  </a:moveTo>
                  <a:cubicBezTo>
                    <a:pt x="291" y="420"/>
                    <a:pt x="291" y="420"/>
                    <a:pt x="291" y="420"/>
                  </a:cubicBezTo>
                  <a:cubicBezTo>
                    <a:pt x="291" y="541"/>
                    <a:pt x="291" y="541"/>
                    <a:pt x="291" y="541"/>
                  </a:cubicBezTo>
                  <a:cubicBezTo>
                    <a:pt x="1404" y="541"/>
                    <a:pt x="1404" y="541"/>
                    <a:pt x="1404" y="541"/>
                  </a:cubicBezTo>
                  <a:cubicBezTo>
                    <a:pt x="1404" y="420"/>
                    <a:pt x="1404" y="420"/>
                    <a:pt x="1404" y="420"/>
                  </a:cubicBezTo>
                  <a:cubicBezTo>
                    <a:pt x="1404" y="420"/>
                    <a:pt x="1404" y="420"/>
                    <a:pt x="1404" y="420"/>
                  </a:cubicBezTo>
                  <a:close/>
                  <a:moveTo>
                    <a:pt x="1655" y="360"/>
                  </a:moveTo>
                  <a:cubicBezTo>
                    <a:pt x="1685" y="360"/>
                    <a:pt x="1715" y="330"/>
                    <a:pt x="1715" y="290"/>
                  </a:cubicBezTo>
                  <a:cubicBezTo>
                    <a:pt x="1715" y="260"/>
                    <a:pt x="1685" y="230"/>
                    <a:pt x="1655" y="230"/>
                  </a:cubicBezTo>
                  <a:cubicBezTo>
                    <a:pt x="1615" y="230"/>
                    <a:pt x="1595" y="260"/>
                    <a:pt x="1595" y="290"/>
                  </a:cubicBezTo>
                  <a:cubicBezTo>
                    <a:pt x="1595" y="330"/>
                    <a:pt x="1615" y="360"/>
                    <a:pt x="1655" y="360"/>
                  </a:cubicBezTo>
                  <a:close/>
                  <a:moveTo>
                    <a:pt x="1846" y="360"/>
                  </a:moveTo>
                  <a:cubicBezTo>
                    <a:pt x="1876" y="360"/>
                    <a:pt x="1906" y="330"/>
                    <a:pt x="1906" y="290"/>
                  </a:cubicBezTo>
                  <a:cubicBezTo>
                    <a:pt x="1906" y="260"/>
                    <a:pt x="1876" y="230"/>
                    <a:pt x="1846" y="230"/>
                  </a:cubicBezTo>
                  <a:cubicBezTo>
                    <a:pt x="1805" y="230"/>
                    <a:pt x="1775" y="260"/>
                    <a:pt x="1775" y="290"/>
                  </a:cubicBezTo>
                  <a:cubicBezTo>
                    <a:pt x="1775" y="330"/>
                    <a:pt x="1805" y="360"/>
                    <a:pt x="1846" y="360"/>
                  </a:cubicBezTo>
                  <a:close/>
                  <a:moveTo>
                    <a:pt x="2046" y="1543"/>
                  </a:moveTo>
                  <a:cubicBezTo>
                    <a:pt x="2126" y="1553"/>
                    <a:pt x="2197" y="1623"/>
                    <a:pt x="2197" y="1714"/>
                  </a:cubicBezTo>
                  <a:cubicBezTo>
                    <a:pt x="2197" y="2135"/>
                    <a:pt x="2197" y="2135"/>
                    <a:pt x="2197" y="2135"/>
                  </a:cubicBezTo>
                  <a:cubicBezTo>
                    <a:pt x="2197" y="2235"/>
                    <a:pt x="2116" y="2315"/>
                    <a:pt x="2016" y="2315"/>
                  </a:cubicBezTo>
                  <a:cubicBezTo>
                    <a:pt x="190" y="2315"/>
                    <a:pt x="190" y="2315"/>
                    <a:pt x="190" y="2315"/>
                  </a:cubicBezTo>
                  <a:cubicBezTo>
                    <a:pt x="90" y="2315"/>
                    <a:pt x="10" y="2235"/>
                    <a:pt x="10" y="2135"/>
                  </a:cubicBezTo>
                  <a:cubicBezTo>
                    <a:pt x="10" y="1714"/>
                    <a:pt x="10" y="1714"/>
                    <a:pt x="10" y="1714"/>
                  </a:cubicBezTo>
                  <a:cubicBezTo>
                    <a:pt x="10" y="1623"/>
                    <a:pt x="70" y="1553"/>
                    <a:pt x="160" y="1543"/>
                  </a:cubicBezTo>
                  <a:cubicBezTo>
                    <a:pt x="70" y="1523"/>
                    <a:pt x="10" y="1453"/>
                    <a:pt x="10" y="1363"/>
                  </a:cubicBezTo>
                  <a:cubicBezTo>
                    <a:pt x="10" y="952"/>
                    <a:pt x="10" y="952"/>
                    <a:pt x="10" y="952"/>
                  </a:cubicBezTo>
                  <a:cubicBezTo>
                    <a:pt x="10" y="862"/>
                    <a:pt x="70" y="791"/>
                    <a:pt x="160" y="771"/>
                  </a:cubicBezTo>
                  <a:cubicBezTo>
                    <a:pt x="70" y="761"/>
                    <a:pt x="0" y="681"/>
                    <a:pt x="0" y="591"/>
                  </a:cubicBezTo>
                  <a:cubicBezTo>
                    <a:pt x="0" y="180"/>
                    <a:pt x="0" y="180"/>
                    <a:pt x="0" y="180"/>
                  </a:cubicBezTo>
                  <a:cubicBezTo>
                    <a:pt x="0" y="80"/>
                    <a:pt x="80" y="0"/>
                    <a:pt x="180" y="0"/>
                  </a:cubicBezTo>
                  <a:cubicBezTo>
                    <a:pt x="2006" y="0"/>
                    <a:pt x="2006" y="0"/>
                    <a:pt x="2006" y="0"/>
                  </a:cubicBezTo>
                  <a:cubicBezTo>
                    <a:pt x="2106" y="0"/>
                    <a:pt x="2187" y="80"/>
                    <a:pt x="2187" y="180"/>
                  </a:cubicBezTo>
                  <a:cubicBezTo>
                    <a:pt x="2187" y="591"/>
                    <a:pt x="2187" y="591"/>
                    <a:pt x="2187" y="591"/>
                  </a:cubicBezTo>
                  <a:cubicBezTo>
                    <a:pt x="2187" y="681"/>
                    <a:pt x="2126" y="761"/>
                    <a:pt x="2046" y="771"/>
                  </a:cubicBezTo>
                  <a:cubicBezTo>
                    <a:pt x="2126" y="781"/>
                    <a:pt x="2197" y="862"/>
                    <a:pt x="2197" y="952"/>
                  </a:cubicBezTo>
                  <a:cubicBezTo>
                    <a:pt x="2197" y="1363"/>
                    <a:pt x="2197" y="1363"/>
                    <a:pt x="2197" y="1363"/>
                  </a:cubicBezTo>
                  <a:cubicBezTo>
                    <a:pt x="2197" y="1453"/>
                    <a:pt x="2126" y="1523"/>
                    <a:pt x="2046" y="1543"/>
                  </a:cubicBezTo>
                  <a:close/>
                  <a:moveTo>
                    <a:pt x="180" y="681"/>
                  </a:moveTo>
                  <a:cubicBezTo>
                    <a:pt x="2006" y="681"/>
                    <a:pt x="2006" y="681"/>
                    <a:pt x="2006" y="681"/>
                  </a:cubicBezTo>
                  <a:cubicBezTo>
                    <a:pt x="2056" y="681"/>
                    <a:pt x="2096" y="641"/>
                    <a:pt x="2096" y="591"/>
                  </a:cubicBezTo>
                  <a:cubicBezTo>
                    <a:pt x="2096" y="180"/>
                    <a:pt x="2096" y="180"/>
                    <a:pt x="2096" y="180"/>
                  </a:cubicBezTo>
                  <a:cubicBezTo>
                    <a:pt x="2096" y="130"/>
                    <a:pt x="2056" y="90"/>
                    <a:pt x="2006" y="90"/>
                  </a:cubicBezTo>
                  <a:cubicBezTo>
                    <a:pt x="180" y="90"/>
                    <a:pt x="180" y="90"/>
                    <a:pt x="180" y="90"/>
                  </a:cubicBezTo>
                  <a:cubicBezTo>
                    <a:pt x="140" y="90"/>
                    <a:pt x="100" y="130"/>
                    <a:pt x="100" y="180"/>
                  </a:cubicBezTo>
                  <a:cubicBezTo>
                    <a:pt x="100" y="591"/>
                    <a:pt x="100" y="591"/>
                    <a:pt x="100" y="591"/>
                  </a:cubicBezTo>
                  <a:cubicBezTo>
                    <a:pt x="100" y="641"/>
                    <a:pt x="140" y="681"/>
                    <a:pt x="180" y="681"/>
                  </a:cubicBezTo>
                  <a:close/>
                  <a:moveTo>
                    <a:pt x="2016" y="1633"/>
                  </a:moveTo>
                  <a:cubicBezTo>
                    <a:pt x="190" y="1633"/>
                    <a:pt x="190" y="1633"/>
                    <a:pt x="190" y="1633"/>
                  </a:cubicBezTo>
                  <a:cubicBezTo>
                    <a:pt x="140" y="1633"/>
                    <a:pt x="100" y="1674"/>
                    <a:pt x="100" y="1714"/>
                  </a:cubicBezTo>
                  <a:cubicBezTo>
                    <a:pt x="100" y="2135"/>
                    <a:pt x="100" y="2135"/>
                    <a:pt x="100" y="2135"/>
                  </a:cubicBezTo>
                  <a:cubicBezTo>
                    <a:pt x="100" y="2175"/>
                    <a:pt x="140" y="2215"/>
                    <a:pt x="190" y="2215"/>
                  </a:cubicBezTo>
                  <a:cubicBezTo>
                    <a:pt x="2016" y="2215"/>
                    <a:pt x="2016" y="2215"/>
                    <a:pt x="2016" y="2215"/>
                  </a:cubicBezTo>
                  <a:cubicBezTo>
                    <a:pt x="2066" y="2215"/>
                    <a:pt x="2106" y="2175"/>
                    <a:pt x="2106" y="2135"/>
                  </a:cubicBezTo>
                  <a:cubicBezTo>
                    <a:pt x="2106" y="1714"/>
                    <a:pt x="2106" y="1714"/>
                    <a:pt x="2106" y="1714"/>
                  </a:cubicBezTo>
                  <a:cubicBezTo>
                    <a:pt x="2106" y="1674"/>
                    <a:pt x="2066" y="1633"/>
                    <a:pt x="2016" y="1633"/>
                  </a:cubicBezTo>
                  <a:close/>
                  <a:moveTo>
                    <a:pt x="2106" y="952"/>
                  </a:moveTo>
                  <a:cubicBezTo>
                    <a:pt x="2106" y="902"/>
                    <a:pt x="2066" y="862"/>
                    <a:pt x="2016" y="862"/>
                  </a:cubicBezTo>
                  <a:cubicBezTo>
                    <a:pt x="190" y="862"/>
                    <a:pt x="190" y="862"/>
                    <a:pt x="190" y="862"/>
                  </a:cubicBezTo>
                  <a:cubicBezTo>
                    <a:pt x="140" y="862"/>
                    <a:pt x="100" y="902"/>
                    <a:pt x="100" y="952"/>
                  </a:cubicBezTo>
                  <a:cubicBezTo>
                    <a:pt x="100" y="1363"/>
                    <a:pt x="100" y="1363"/>
                    <a:pt x="100" y="1363"/>
                  </a:cubicBezTo>
                  <a:cubicBezTo>
                    <a:pt x="100" y="1413"/>
                    <a:pt x="140" y="1453"/>
                    <a:pt x="190" y="1453"/>
                  </a:cubicBezTo>
                  <a:cubicBezTo>
                    <a:pt x="2016" y="1453"/>
                    <a:pt x="2016" y="1453"/>
                    <a:pt x="2016" y="1453"/>
                  </a:cubicBezTo>
                  <a:cubicBezTo>
                    <a:pt x="2066" y="1453"/>
                    <a:pt x="2106" y="1413"/>
                    <a:pt x="2106" y="1363"/>
                  </a:cubicBezTo>
                  <a:cubicBezTo>
                    <a:pt x="2106" y="952"/>
                    <a:pt x="2106" y="952"/>
                    <a:pt x="2106" y="952"/>
                  </a:cubicBezTo>
                  <a:cubicBezTo>
                    <a:pt x="2106" y="952"/>
                    <a:pt x="2106" y="952"/>
                    <a:pt x="2106" y="952"/>
                  </a:cubicBezTo>
                  <a:close/>
                  <a:moveTo>
                    <a:pt x="291" y="1122"/>
                  </a:moveTo>
                  <a:cubicBezTo>
                    <a:pt x="1404" y="1122"/>
                    <a:pt x="1404" y="1122"/>
                    <a:pt x="1404" y="1122"/>
                  </a:cubicBezTo>
                  <a:cubicBezTo>
                    <a:pt x="1404" y="1002"/>
                    <a:pt x="1404" y="1002"/>
                    <a:pt x="1404" y="1002"/>
                  </a:cubicBezTo>
                  <a:cubicBezTo>
                    <a:pt x="291" y="1002"/>
                    <a:pt x="291" y="1002"/>
                    <a:pt x="291" y="1002"/>
                  </a:cubicBezTo>
                  <a:cubicBezTo>
                    <a:pt x="291" y="1122"/>
                    <a:pt x="291" y="1122"/>
                    <a:pt x="291" y="1122"/>
                  </a:cubicBezTo>
                  <a:cubicBezTo>
                    <a:pt x="291" y="1122"/>
                    <a:pt x="291" y="1122"/>
                    <a:pt x="291" y="1122"/>
                  </a:cubicBezTo>
                  <a:close/>
                  <a:moveTo>
                    <a:pt x="291" y="1313"/>
                  </a:moveTo>
                  <a:cubicBezTo>
                    <a:pt x="1404" y="1313"/>
                    <a:pt x="1404" y="1313"/>
                    <a:pt x="1404" y="1313"/>
                  </a:cubicBezTo>
                  <a:cubicBezTo>
                    <a:pt x="1404" y="1192"/>
                    <a:pt x="1404" y="1192"/>
                    <a:pt x="1404" y="1192"/>
                  </a:cubicBezTo>
                  <a:cubicBezTo>
                    <a:pt x="291" y="1192"/>
                    <a:pt x="291" y="1192"/>
                    <a:pt x="291" y="1192"/>
                  </a:cubicBezTo>
                  <a:cubicBezTo>
                    <a:pt x="291" y="1313"/>
                    <a:pt x="291" y="1313"/>
                    <a:pt x="291" y="1313"/>
                  </a:cubicBezTo>
                  <a:cubicBezTo>
                    <a:pt x="291" y="1313"/>
                    <a:pt x="291" y="1313"/>
                    <a:pt x="291" y="1313"/>
                  </a:cubicBezTo>
                  <a:close/>
                  <a:moveTo>
                    <a:pt x="1655" y="1002"/>
                  </a:moveTo>
                  <a:cubicBezTo>
                    <a:pt x="1625" y="1002"/>
                    <a:pt x="1595" y="1032"/>
                    <a:pt x="1595" y="1062"/>
                  </a:cubicBezTo>
                  <a:cubicBezTo>
                    <a:pt x="1595" y="1092"/>
                    <a:pt x="1625" y="1122"/>
                    <a:pt x="1655" y="1122"/>
                  </a:cubicBezTo>
                  <a:cubicBezTo>
                    <a:pt x="1695" y="1122"/>
                    <a:pt x="1715" y="1092"/>
                    <a:pt x="1715" y="1062"/>
                  </a:cubicBezTo>
                  <a:cubicBezTo>
                    <a:pt x="1715" y="1032"/>
                    <a:pt x="1695" y="1002"/>
                    <a:pt x="1655" y="1002"/>
                  </a:cubicBezTo>
                  <a:close/>
                  <a:moveTo>
                    <a:pt x="1846" y="1002"/>
                  </a:moveTo>
                  <a:cubicBezTo>
                    <a:pt x="1815" y="1002"/>
                    <a:pt x="1785" y="1032"/>
                    <a:pt x="1785" y="1062"/>
                  </a:cubicBezTo>
                  <a:cubicBezTo>
                    <a:pt x="1785" y="1092"/>
                    <a:pt x="1815" y="1122"/>
                    <a:pt x="1846" y="1122"/>
                  </a:cubicBezTo>
                  <a:cubicBezTo>
                    <a:pt x="1886" y="1122"/>
                    <a:pt x="1906" y="1092"/>
                    <a:pt x="1906" y="1062"/>
                  </a:cubicBezTo>
                  <a:cubicBezTo>
                    <a:pt x="1906" y="1032"/>
                    <a:pt x="1886" y="1002"/>
                    <a:pt x="1846" y="1002"/>
                  </a:cubicBezTo>
                  <a:close/>
                  <a:moveTo>
                    <a:pt x="291" y="1894"/>
                  </a:moveTo>
                  <a:cubicBezTo>
                    <a:pt x="1404" y="1894"/>
                    <a:pt x="1404" y="1894"/>
                    <a:pt x="1404" y="1894"/>
                  </a:cubicBezTo>
                  <a:cubicBezTo>
                    <a:pt x="1404" y="1774"/>
                    <a:pt x="1404" y="1774"/>
                    <a:pt x="1404" y="1774"/>
                  </a:cubicBezTo>
                  <a:cubicBezTo>
                    <a:pt x="291" y="1774"/>
                    <a:pt x="291" y="1774"/>
                    <a:pt x="291" y="1774"/>
                  </a:cubicBezTo>
                  <a:cubicBezTo>
                    <a:pt x="291" y="1894"/>
                    <a:pt x="291" y="1894"/>
                    <a:pt x="291" y="1894"/>
                  </a:cubicBezTo>
                  <a:cubicBezTo>
                    <a:pt x="291" y="1894"/>
                    <a:pt x="291" y="1894"/>
                    <a:pt x="291" y="1894"/>
                  </a:cubicBezTo>
                  <a:close/>
                  <a:moveTo>
                    <a:pt x="291" y="2084"/>
                  </a:moveTo>
                  <a:cubicBezTo>
                    <a:pt x="1404" y="2084"/>
                    <a:pt x="1404" y="2084"/>
                    <a:pt x="1404" y="2084"/>
                  </a:cubicBezTo>
                  <a:cubicBezTo>
                    <a:pt x="1404" y="1964"/>
                    <a:pt x="1404" y="1964"/>
                    <a:pt x="1404" y="1964"/>
                  </a:cubicBezTo>
                  <a:cubicBezTo>
                    <a:pt x="291" y="1964"/>
                    <a:pt x="291" y="1964"/>
                    <a:pt x="291" y="1964"/>
                  </a:cubicBezTo>
                  <a:cubicBezTo>
                    <a:pt x="291" y="2084"/>
                    <a:pt x="291" y="2084"/>
                    <a:pt x="291" y="2084"/>
                  </a:cubicBezTo>
                  <a:cubicBezTo>
                    <a:pt x="291" y="2084"/>
                    <a:pt x="291" y="2084"/>
                    <a:pt x="291" y="2084"/>
                  </a:cubicBezTo>
                  <a:close/>
                  <a:moveTo>
                    <a:pt x="1655" y="1764"/>
                  </a:moveTo>
                  <a:cubicBezTo>
                    <a:pt x="1625" y="1764"/>
                    <a:pt x="1595" y="1794"/>
                    <a:pt x="1595" y="1834"/>
                  </a:cubicBezTo>
                  <a:cubicBezTo>
                    <a:pt x="1595" y="1864"/>
                    <a:pt x="1625" y="1894"/>
                    <a:pt x="1655" y="1894"/>
                  </a:cubicBezTo>
                  <a:cubicBezTo>
                    <a:pt x="1695" y="1894"/>
                    <a:pt x="1715" y="1864"/>
                    <a:pt x="1715" y="1834"/>
                  </a:cubicBezTo>
                  <a:cubicBezTo>
                    <a:pt x="1715" y="1794"/>
                    <a:pt x="1695" y="1764"/>
                    <a:pt x="1655" y="1764"/>
                  </a:cubicBezTo>
                  <a:close/>
                  <a:moveTo>
                    <a:pt x="1846" y="1764"/>
                  </a:moveTo>
                  <a:cubicBezTo>
                    <a:pt x="1815" y="1764"/>
                    <a:pt x="1785" y="1794"/>
                    <a:pt x="1785" y="1834"/>
                  </a:cubicBezTo>
                  <a:cubicBezTo>
                    <a:pt x="1785" y="1864"/>
                    <a:pt x="1815" y="1894"/>
                    <a:pt x="1846" y="1894"/>
                  </a:cubicBezTo>
                  <a:cubicBezTo>
                    <a:pt x="1886" y="1894"/>
                    <a:pt x="1906" y="1864"/>
                    <a:pt x="1906" y="1834"/>
                  </a:cubicBezTo>
                  <a:cubicBezTo>
                    <a:pt x="1906" y="1794"/>
                    <a:pt x="1886" y="1764"/>
                    <a:pt x="1846" y="1764"/>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pPr defTabSz="896117"/>
              <a:endParaRPr lang="en-US" sz="1764" kern="0">
                <a:solidFill>
                  <a:schemeClr val="bg1"/>
                </a:solidFill>
              </a:endParaRPr>
            </a:p>
          </p:txBody>
        </p:sp>
      </p:grpSp>
      <p:sp>
        <p:nvSpPr>
          <p:cNvPr id="4" name="Title 3"/>
          <p:cNvSpPr>
            <a:spLocks noGrp="1"/>
          </p:cNvSpPr>
          <p:nvPr>
            <p:ph type="title"/>
          </p:nvPr>
        </p:nvSpPr>
        <p:spPr>
          <a:xfrm>
            <a:off x="1240594" y="628484"/>
            <a:ext cx="10500135" cy="689111"/>
          </a:xfrm>
        </p:spPr>
        <p:txBody>
          <a:bodyPr>
            <a:normAutofit fontScale="90000"/>
          </a:bodyPr>
          <a:lstStyle/>
          <a:p>
            <a:r>
              <a:rPr lang="en-US" dirty="0"/>
              <a:t>Microsoft hybrid cloud management</a:t>
            </a:r>
            <a:br>
              <a:rPr lang="en-US" dirty="0"/>
            </a:br>
            <a:r>
              <a:rPr lang="en-US" sz="2646" spc="0" dirty="0">
                <a:solidFill>
                  <a:schemeClr val="accent2">
                    <a:lumMod val="50000"/>
                  </a:schemeClr>
                </a:solidFill>
                <a:latin typeface="Segoe Pro Display SemiLight" panose="020B0402040204020203" pitchFamily="34" charset="0"/>
                <a:ea typeface="Segoe UI" charset="0"/>
                <a:cs typeface="Segoe UI" charset="0"/>
              </a:rPr>
              <a:t>Simplified guest and workload management, on-premises and in the cloud</a:t>
            </a:r>
            <a:br>
              <a:rPr lang="en-US" sz="2646" spc="0" dirty="0">
                <a:gradFill>
                  <a:gsLst>
                    <a:gs pos="0">
                      <a:schemeClr val="tx2"/>
                    </a:gs>
                    <a:gs pos="100000">
                      <a:schemeClr val="tx2"/>
                    </a:gs>
                  </a:gsLst>
                  <a:lin ang="13800000" scaled="0"/>
                </a:gradFill>
                <a:latin typeface="Segoe Pro Display SemiLight" panose="020B0402040204020203" pitchFamily="34" charset="0"/>
                <a:ea typeface="Segoe UI" charset="0"/>
                <a:cs typeface="Segoe UI" charset="0"/>
              </a:rPr>
            </a:br>
            <a:br>
              <a:rPr lang="en-US" sz="2646" spc="0" dirty="0">
                <a:gradFill>
                  <a:gsLst>
                    <a:gs pos="0">
                      <a:schemeClr val="tx2"/>
                    </a:gs>
                    <a:gs pos="100000">
                      <a:schemeClr val="tx2"/>
                    </a:gs>
                  </a:gsLst>
                  <a:lin ang="13800000" scaled="0"/>
                </a:gradFill>
                <a:latin typeface="Segoe Pro Display SemiLight" panose="020B0402040204020203" pitchFamily="34" charset="0"/>
                <a:ea typeface="Segoe UI" charset="0"/>
                <a:cs typeface="Segoe UI" charset="0"/>
              </a:rPr>
            </a:br>
            <a:br>
              <a:rPr lang="en-US" sz="2646" spc="0" dirty="0">
                <a:gradFill>
                  <a:gsLst>
                    <a:gs pos="0">
                      <a:schemeClr val="tx2"/>
                    </a:gs>
                    <a:gs pos="100000">
                      <a:schemeClr val="tx2"/>
                    </a:gs>
                  </a:gsLst>
                  <a:lin ang="13800000" scaled="0"/>
                </a:gradFill>
                <a:latin typeface="Segoe Pro Display SemiLight" panose="020B0402040204020203" pitchFamily="34" charset="0"/>
                <a:ea typeface="Segoe UI" charset="0"/>
                <a:cs typeface="Segoe UI" charset="0"/>
              </a:rPr>
            </a:br>
            <a:endParaRPr lang="en-US" sz="2646" spc="0" dirty="0">
              <a:gradFill>
                <a:gsLst>
                  <a:gs pos="0">
                    <a:schemeClr val="tx2"/>
                  </a:gs>
                  <a:gs pos="100000">
                    <a:schemeClr val="tx2"/>
                  </a:gs>
                </a:gsLst>
                <a:lin ang="13800000" scaled="0"/>
              </a:gradFill>
              <a:latin typeface="Segoe Pro Display SemiLight" panose="020B0402040204020203" pitchFamily="34" charset="0"/>
            </a:endParaRPr>
          </a:p>
        </p:txBody>
      </p:sp>
      <p:sp>
        <p:nvSpPr>
          <p:cNvPr id="6" name="TextBox 5"/>
          <p:cNvSpPr txBox="1"/>
          <p:nvPr/>
        </p:nvSpPr>
        <p:spPr bwMode="auto">
          <a:xfrm>
            <a:off x="0" y="5905919"/>
            <a:ext cx="12188825" cy="1179302"/>
          </a:xfrm>
          <a:prstGeom prst="rect">
            <a:avLst/>
          </a:prstGeom>
          <a:solidFill>
            <a:schemeClr val="accent2">
              <a:lumMod val="50000"/>
            </a:schemeClr>
          </a:solidFill>
          <a:ln>
            <a:noFill/>
          </a:ln>
          <a:extLst>
            <a:ext uri="{FAA26D3D-D897-4be2-8F04-BA451C77F1D7}">
              <ma14:placeholderFlag xmlns="" xmlns:ma14="http://schemas.microsoft.com/office/mac/drawingml/2011/main" val="1"/>
            </a:ext>
          </a:extLst>
        </p:spPr>
        <p:txBody>
          <a:bodyPr vert="horz" wrap="square" lIns="448095" tIns="45701" rIns="91403" bIns="45701" numCol="1" rtlCol="0" anchor="ctr" anchorCtr="0" compatLnSpc="1">
            <a:prstTxWarp prst="textNoShape">
              <a:avLst/>
            </a:prstTxWarp>
            <a:noAutofit/>
          </a:bodyPr>
          <a:lstStyle/>
          <a:p>
            <a:pPr algn="ctr" defTabSz="913951">
              <a:defRPr/>
            </a:pPr>
            <a:r>
              <a:rPr lang="en-US" sz="1960" kern="0" dirty="0">
                <a:gradFill>
                  <a:gsLst>
                    <a:gs pos="0">
                      <a:srgbClr val="F8F8F8"/>
                    </a:gs>
                    <a:gs pos="100000">
                      <a:srgbClr val="F8F8F8"/>
                    </a:gs>
                  </a:gsLst>
                  <a:lin ang="13800000" scaled="0"/>
                </a:gradFill>
                <a:latin typeface="Segoe UI Semilight" panose="020B0402040204020203" pitchFamily="34" charset="0"/>
                <a:cs typeface="Segoe UI Semilight" panose="020B0402040204020203" pitchFamily="34" charset="0"/>
              </a:rPr>
              <a:t>Log analytics, desired state configuration, automation, security, backup, site recovery</a:t>
            </a:r>
          </a:p>
        </p:txBody>
      </p:sp>
    </p:spTree>
    <p:extLst>
      <p:ext uri="{BB962C8B-B14F-4D97-AF65-F5344CB8AC3E}">
        <p14:creationId xmlns:p14="http://schemas.microsoft.com/office/powerpoint/2010/main" val="15089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750" fill="hold"/>
                                        <p:tgtEl>
                                          <p:spTgt spid="219"/>
                                        </p:tgtEl>
                                        <p:attrNameLst>
                                          <p:attrName>ppt_x</p:attrName>
                                        </p:attrNameLst>
                                      </p:cBhvr>
                                      <p:tavLst>
                                        <p:tav tm="0">
                                          <p:val>
                                            <p:strVal val="#ppt_x"/>
                                          </p:val>
                                        </p:tav>
                                        <p:tav tm="100000">
                                          <p:val>
                                            <p:strVal val="#ppt_x"/>
                                          </p:val>
                                        </p:tav>
                                      </p:tavLst>
                                    </p:anim>
                                    <p:anim calcmode="lin" valueType="num">
                                      <p:cBhvr additive="base">
                                        <p:cTn id="8" dur="750" fill="hold"/>
                                        <p:tgtEl>
                                          <p:spTgt spid="21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00"/>
                                  </p:stCondLst>
                                  <p:childTnLst>
                                    <p:set>
                                      <p:cBhvr>
                                        <p:cTn id="10" dur="1" fill="hold">
                                          <p:stCondLst>
                                            <p:cond delay="0"/>
                                          </p:stCondLst>
                                        </p:cTn>
                                        <p:tgtEl>
                                          <p:spTgt spid="220"/>
                                        </p:tgtEl>
                                        <p:attrNameLst>
                                          <p:attrName>style.visibility</p:attrName>
                                        </p:attrNameLst>
                                      </p:cBhvr>
                                      <p:to>
                                        <p:strVal val="visible"/>
                                      </p:to>
                                    </p:set>
                                    <p:anim calcmode="lin" valueType="num">
                                      <p:cBhvr additive="base">
                                        <p:cTn id="11" dur="750" fill="hold"/>
                                        <p:tgtEl>
                                          <p:spTgt spid="220"/>
                                        </p:tgtEl>
                                        <p:attrNameLst>
                                          <p:attrName>ppt_x</p:attrName>
                                        </p:attrNameLst>
                                      </p:cBhvr>
                                      <p:tavLst>
                                        <p:tav tm="0">
                                          <p:val>
                                            <p:strVal val="#ppt_x"/>
                                          </p:val>
                                        </p:tav>
                                        <p:tav tm="100000">
                                          <p:val>
                                            <p:strVal val="#ppt_x"/>
                                          </p:val>
                                        </p:tav>
                                      </p:tavLst>
                                    </p:anim>
                                    <p:anim calcmode="lin" valueType="num">
                                      <p:cBhvr additive="base">
                                        <p:cTn id="12" dur="750" fill="hold"/>
                                        <p:tgtEl>
                                          <p:spTgt spid="22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400"/>
                                  </p:stCondLst>
                                  <p:childTnLst>
                                    <p:set>
                                      <p:cBhvr>
                                        <p:cTn id="14" dur="1" fill="hold">
                                          <p:stCondLst>
                                            <p:cond delay="0"/>
                                          </p:stCondLst>
                                        </p:cTn>
                                        <p:tgtEl>
                                          <p:spTgt spid="222"/>
                                        </p:tgtEl>
                                        <p:attrNameLst>
                                          <p:attrName>style.visibility</p:attrName>
                                        </p:attrNameLst>
                                      </p:cBhvr>
                                      <p:to>
                                        <p:strVal val="visible"/>
                                      </p:to>
                                    </p:set>
                                    <p:anim calcmode="lin" valueType="num">
                                      <p:cBhvr additive="base">
                                        <p:cTn id="15" dur="750" fill="hold"/>
                                        <p:tgtEl>
                                          <p:spTgt spid="222"/>
                                        </p:tgtEl>
                                        <p:attrNameLst>
                                          <p:attrName>ppt_x</p:attrName>
                                        </p:attrNameLst>
                                      </p:cBhvr>
                                      <p:tavLst>
                                        <p:tav tm="0">
                                          <p:val>
                                            <p:strVal val="#ppt_x"/>
                                          </p:val>
                                        </p:tav>
                                        <p:tav tm="100000">
                                          <p:val>
                                            <p:strVal val="#ppt_x"/>
                                          </p:val>
                                        </p:tav>
                                      </p:tavLst>
                                    </p:anim>
                                    <p:anim calcmode="lin" valueType="num">
                                      <p:cBhvr additive="base">
                                        <p:cTn id="16" dur="750" fill="hold"/>
                                        <p:tgtEl>
                                          <p:spTgt spid="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p:cNvSpPr/>
          <p:nvPr/>
        </p:nvSpPr>
        <p:spPr bwMode="auto">
          <a:xfrm>
            <a:off x="1729" y="1901604"/>
            <a:ext cx="12185368" cy="3956944"/>
          </a:xfrm>
          <a:prstGeom prst="rect">
            <a:avLst/>
          </a:prstGeom>
          <a:solidFill>
            <a:schemeClr val="accent1">
              <a:lumMod val="60000"/>
              <a:lumOff val="40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2a" hidden="1"/>
          <p:cNvSpPr/>
          <p:nvPr/>
        </p:nvSpPr>
        <p:spPr bwMode="auto">
          <a:xfrm>
            <a:off x="2062699" y="2250369"/>
            <a:ext cx="3583749" cy="358374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2" rIns="179187" bIns="143352" numCol="1" spcCol="0" rtlCol="0" fromWordArt="0" anchor="t" anchorCtr="0" forceAA="0" compatLnSpc="1">
            <a:prstTxWarp prst="textNoShape">
              <a:avLst/>
            </a:prstTxWarp>
            <a:noAutofit/>
          </a:bodyPr>
          <a:lstStyle/>
          <a:p>
            <a:pPr algn="ctr" defTabSz="913633" fontAlgn="base">
              <a:lnSpc>
                <a:spcPct val="90000"/>
              </a:lnSpc>
              <a:spcBef>
                <a:spcPct val="0"/>
              </a:spcBef>
              <a:spcAft>
                <a:spcPct val="0"/>
              </a:spcAft>
            </a:pPr>
            <a:endParaRPr lang="en-US" sz="2354"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a" hidden="1"/>
          <p:cNvSpPr/>
          <p:nvPr/>
        </p:nvSpPr>
        <p:spPr bwMode="auto">
          <a:xfrm>
            <a:off x="6542386" y="2250369"/>
            <a:ext cx="3583749" cy="35837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2" rIns="179187" bIns="143352" numCol="1" spcCol="0" rtlCol="0" fromWordArt="0" anchor="t" anchorCtr="0" forceAA="0" compatLnSpc="1">
            <a:prstTxWarp prst="textNoShape">
              <a:avLst/>
            </a:prstTxWarp>
            <a:noAutofit/>
          </a:bodyPr>
          <a:lstStyle/>
          <a:p>
            <a:pPr algn="ctr" defTabSz="913633" fontAlgn="base">
              <a:lnSpc>
                <a:spcPct val="90000"/>
              </a:lnSpc>
              <a:spcBef>
                <a:spcPct val="0"/>
              </a:spcBef>
              <a:spcAft>
                <a:spcPct val="0"/>
              </a:spcAft>
            </a:pPr>
            <a:endParaRPr lang="en-US" sz="2354"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 1a" hidden="1"/>
          <p:cNvSpPr/>
          <p:nvPr/>
        </p:nvSpPr>
        <p:spPr>
          <a:xfrm>
            <a:off x="7173905" y="3755761"/>
            <a:ext cx="2320706" cy="645980"/>
          </a:xfrm>
          <a:prstGeom prst="rect">
            <a:avLst/>
          </a:prstGeom>
        </p:spPr>
        <p:txBody>
          <a:bodyPr wrap="square">
            <a:spAutoFit/>
          </a:bodyPr>
          <a:lstStyle/>
          <a:p>
            <a:pPr algn="ctr" defTabSz="913898"/>
            <a:r>
              <a:rPr lang="en-US" sz="3527" dirty="0">
                <a:gradFill>
                  <a:gsLst>
                    <a:gs pos="2917">
                      <a:srgbClr val="FFFFFF"/>
                    </a:gs>
                    <a:gs pos="100000">
                      <a:srgbClr val="FFFFFF"/>
                    </a:gs>
                  </a:gsLst>
                  <a:lin ang="5400000" scaled="0"/>
                </a:gradFill>
                <a:latin typeface="Segoe UI Light"/>
              </a:rPr>
              <a:t>Cloud</a:t>
            </a:r>
          </a:p>
        </p:txBody>
      </p:sp>
      <p:sp>
        <p:nvSpPr>
          <p:cNvPr id="66" name="Rectangle 65"/>
          <p:cNvSpPr/>
          <p:nvPr/>
        </p:nvSpPr>
        <p:spPr>
          <a:xfrm>
            <a:off x="348552" y="1297982"/>
            <a:ext cx="11300945" cy="374642"/>
          </a:xfrm>
          <a:prstGeom prst="rect">
            <a:avLst/>
          </a:prstGeom>
        </p:spPr>
        <p:txBody>
          <a:bodyPr wrap="square">
            <a:spAutoFit/>
          </a:bodyPr>
          <a:lstStyle/>
          <a:p>
            <a:pPr defTabSz="895478" fontAlgn="base">
              <a:lnSpc>
                <a:spcPct val="90000"/>
              </a:lnSpc>
              <a:spcBef>
                <a:spcPts val="1174"/>
              </a:spcBef>
            </a:pPr>
            <a:r>
              <a:rPr lang="en-US" sz="1999" i="1" kern="0" dirty="0">
                <a:solidFill>
                  <a:srgbClr val="0072C6"/>
                </a:solidFill>
                <a:latin typeface="Segoe UI Semilight" panose="020B0402040204020203" pitchFamily="34" charset="0"/>
                <a:ea typeface="Segoe UI" pitchFamily="34" charset="0"/>
                <a:cs typeface="Segoe UI Semilight" panose="020B0402040204020203" pitchFamily="34" charset="0"/>
              </a:rPr>
              <a:t>Log Management– Collect, correlate and visualize all your machine data</a:t>
            </a:r>
          </a:p>
        </p:txBody>
      </p:sp>
      <p:sp>
        <p:nvSpPr>
          <p:cNvPr id="4" name="Title 3"/>
          <p:cNvSpPr>
            <a:spLocks noGrp="1"/>
          </p:cNvSpPr>
          <p:nvPr>
            <p:ph type="title"/>
          </p:nvPr>
        </p:nvSpPr>
        <p:spPr/>
        <p:txBody>
          <a:bodyPr>
            <a:normAutofit fontScale="90000"/>
          </a:bodyPr>
          <a:lstStyle/>
          <a:p>
            <a:r>
              <a:rPr lang="en-US" sz="4799" dirty="0">
                <a:solidFill>
                  <a:srgbClr val="505050"/>
                </a:solidFill>
              </a:rPr>
              <a:t>Azure Operational Insights (Log analytics)</a:t>
            </a:r>
            <a:endParaRPr lang="en-US" sz="4799" dirty="0">
              <a:solidFill>
                <a:schemeClr val="tx1"/>
              </a:solidFill>
            </a:endParaRPr>
          </a:p>
        </p:txBody>
      </p:sp>
      <p:grpSp>
        <p:nvGrpSpPr>
          <p:cNvPr id="6" name="Group 5"/>
          <p:cNvGrpSpPr/>
          <p:nvPr/>
        </p:nvGrpSpPr>
        <p:grpSpPr>
          <a:xfrm>
            <a:off x="394328" y="2138393"/>
            <a:ext cx="1011632" cy="1084888"/>
            <a:chOff x="392813" y="2144108"/>
            <a:chExt cx="1012184" cy="1085479"/>
          </a:xfrm>
        </p:grpSpPr>
        <p:grpSp>
          <p:nvGrpSpPr>
            <p:cNvPr id="58" name="Group 57"/>
            <p:cNvGrpSpPr/>
            <p:nvPr/>
          </p:nvGrpSpPr>
          <p:grpSpPr>
            <a:xfrm>
              <a:off x="393462" y="2144108"/>
              <a:ext cx="1011535" cy="1085479"/>
              <a:chOff x="1055945" y="3373804"/>
              <a:chExt cx="1091371" cy="1085788"/>
            </a:xfrm>
          </p:grpSpPr>
          <p:sp>
            <p:nvSpPr>
              <p:cNvPr id="64"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61" name="TextBox 60"/>
              <p:cNvSpPr txBox="1"/>
              <p:nvPr/>
            </p:nvSpPr>
            <p:spPr>
              <a:xfrm>
                <a:off x="1055945" y="4127004"/>
                <a:ext cx="1090672" cy="332588"/>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Virtual</a:t>
                </a:r>
              </a:p>
              <a:p>
                <a:pPr algn="ctr" defTabSz="913424">
                  <a:lnSpc>
                    <a:spcPct val="90000"/>
                  </a:lnSpc>
                </a:pPr>
                <a:r>
                  <a:rPr lang="en-US" sz="1200" dirty="0">
                    <a:solidFill>
                      <a:srgbClr val="FFFFFF"/>
                    </a:solidFill>
                  </a:rPr>
                  <a:t>Machines</a:t>
                </a:r>
              </a:p>
            </p:txBody>
          </p:sp>
          <p:sp>
            <p:nvSpPr>
              <p:cNvPr id="62" name="Rectangle 61"/>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60" name="Picture 7" descr="\\MAGNUM\Projects\Microsoft\Cloud Power FY12\Design\Icons\PNGs\Pooled.png"/>
            <p:cNvPicPr>
              <a:picLocks noChangeAspect="1" noChangeArrowheads="1"/>
            </p:cNvPicPr>
            <p:nvPr/>
          </p:nvPicPr>
          <p:blipFill>
            <a:blip r:embed="rId3" cstate="print">
              <a:lum bright="100000"/>
            </a:blip>
            <a:srcRect/>
            <a:stretch>
              <a:fillRect/>
            </a:stretch>
          </p:blipFill>
          <p:spPr bwMode="auto">
            <a:xfrm>
              <a:off x="392813" y="2153336"/>
              <a:ext cx="1010887" cy="747314"/>
            </a:xfrm>
            <a:prstGeom prst="rect">
              <a:avLst/>
            </a:prstGeom>
            <a:noFill/>
          </p:spPr>
        </p:pic>
      </p:grpSp>
      <p:grpSp>
        <p:nvGrpSpPr>
          <p:cNvPr id="12" name="Group 11"/>
          <p:cNvGrpSpPr/>
          <p:nvPr/>
        </p:nvGrpSpPr>
        <p:grpSpPr>
          <a:xfrm>
            <a:off x="1505148" y="3305879"/>
            <a:ext cx="1010984" cy="1079348"/>
            <a:chOff x="1516145" y="3337037"/>
            <a:chExt cx="1011535" cy="1079935"/>
          </a:xfrm>
        </p:grpSpPr>
        <p:grpSp>
          <p:nvGrpSpPr>
            <p:cNvPr id="161" name="Group 160"/>
            <p:cNvGrpSpPr/>
            <p:nvPr/>
          </p:nvGrpSpPr>
          <p:grpSpPr>
            <a:xfrm>
              <a:off x="1516145" y="3337037"/>
              <a:ext cx="1011535" cy="1079935"/>
              <a:chOff x="1055945" y="3373804"/>
              <a:chExt cx="1091371" cy="1080240"/>
            </a:xfrm>
          </p:grpSpPr>
          <p:sp>
            <p:nvSpPr>
              <p:cNvPr id="162"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63" name="TextBox 162"/>
              <p:cNvSpPr txBox="1"/>
              <p:nvPr/>
            </p:nvSpPr>
            <p:spPr>
              <a:xfrm>
                <a:off x="1055945" y="4204563"/>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Database</a:t>
                </a:r>
              </a:p>
            </p:txBody>
          </p:sp>
          <p:sp>
            <p:nvSpPr>
              <p:cNvPr id="164" name="Rectangle 163"/>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3" name="Picture 2" descr="\\MAGNUM\Projects\Microsoft\Cloud Power FY12\Design\ICONS_PNG\Server.png"/>
            <p:cNvPicPr>
              <a:picLocks noChangeAspect="1" noChangeArrowheads="1"/>
            </p:cNvPicPr>
            <p:nvPr/>
          </p:nvPicPr>
          <p:blipFill>
            <a:blip r:embed="rId4" cstate="print">
              <a:lum bright="100000"/>
            </a:blip>
            <a:srcRect/>
            <a:stretch>
              <a:fillRect/>
            </a:stretch>
          </p:blipFill>
          <p:spPr bwMode="auto">
            <a:xfrm>
              <a:off x="1592670" y="3337037"/>
              <a:ext cx="857836" cy="752874"/>
            </a:xfrm>
            <a:prstGeom prst="rect">
              <a:avLst/>
            </a:prstGeom>
            <a:noFill/>
          </p:spPr>
        </p:pic>
      </p:grpSp>
      <p:grpSp>
        <p:nvGrpSpPr>
          <p:cNvPr id="13" name="Group 12"/>
          <p:cNvGrpSpPr/>
          <p:nvPr/>
        </p:nvGrpSpPr>
        <p:grpSpPr>
          <a:xfrm>
            <a:off x="1505147" y="2138396"/>
            <a:ext cx="1011631" cy="1079348"/>
            <a:chOff x="1516145" y="2144113"/>
            <a:chExt cx="1012183" cy="1079935"/>
          </a:xfrm>
        </p:grpSpPr>
        <p:grpSp>
          <p:nvGrpSpPr>
            <p:cNvPr id="156" name="Group 155"/>
            <p:cNvGrpSpPr/>
            <p:nvPr/>
          </p:nvGrpSpPr>
          <p:grpSpPr>
            <a:xfrm>
              <a:off x="1516145" y="2144113"/>
              <a:ext cx="1012183" cy="1079935"/>
              <a:chOff x="1055246" y="3373804"/>
              <a:chExt cx="1092070" cy="1080240"/>
            </a:xfrm>
          </p:grpSpPr>
          <p:sp>
            <p:nvSpPr>
              <p:cNvPr id="157"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58" name="TextBox 157"/>
              <p:cNvSpPr txBox="1"/>
              <p:nvPr/>
            </p:nvSpPr>
            <p:spPr>
              <a:xfrm>
                <a:off x="1055246" y="4199001"/>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Hosts</a:t>
                </a:r>
              </a:p>
            </p:txBody>
          </p:sp>
          <p:sp>
            <p:nvSpPr>
              <p:cNvPr id="159" name="Rectangle 158"/>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4" name="Picture 2"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592670" y="2153336"/>
              <a:ext cx="829768" cy="747314"/>
            </a:xfrm>
            <a:prstGeom prst="rect">
              <a:avLst/>
            </a:prstGeom>
            <a:noFill/>
          </p:spPr>
        </p:pic>
      </p:grpSp>
      <p:grpSp>
        <p:nvGrpSpPr>
          <p:cNvPr id="7" name="Group 6"/>
          <p:cNvGrpSpPr/>
          <p:nvPr/>
        </p:nvGrpSpPr>
        <p:grpSpPr>
          <a:xfrm>
            <a:off x="394330" y="3246979"/>
            <a:ext cx="1010984" cy="1138248"/>
            <a:chOff x="392814" y="3278106"/>
            <a:chExt cx="1011535" cy="1138866"/>
          </a:xfrm>
        </p:grpSpPr>
        <p:grpSp>
          <p:nvGrpSpPr>
            <p:cNvPr id="146" name="Group 145"/>
            <p:cNvGrpSpPr/>
            <p:nvPr/>
          </p:nvGrpSpPr>
          <p:grpSpPr>
            <a:xfrm>
              <a:off x="392814" y="3337037"/>
              <a:ext cx="1011535" cy="1079935"/>
              <a:chOff x="1055945" y="3373804"/>
              <a:chExt cx="1091371" cy="1080240"/>
            </a:xfrm>
          </p:grpSpPr>
          <p:sp>
            <p:nvSpPr>
              <p:cNvPr id="147"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48" name="TextBox 147"/>
              <p:cNvSpPr txBox="1"/>
              <p:nvPr/>
            </p:nvSpPr>
            <p:spPr>
              <a:xfrm>
                <a:off x="1055945" y="4204563"/>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Networks</a:t>
                </a:r>
              </a:p>
            </p:txBody>
          </p:sp>
          <p:sp>
            <p:nvSpPr>
              <p:cNvPr id="149" name="Rectangle 148"/>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5" name="Picture 4" descr="C:\Users\mitchellg\Desktop\RSS.png"/>
            <p:cNvPicPr>
              <a:picLocks noChangeAspect="1" noChangeArrowheads="1"/>
            </p:cNvPicPr>
            <p:nvPr/>
          </p:nvPicPr>
          <p:blipFill>
            <a:blip r:embed="rId6" cstate="print">
              <a:lum bright="100000"/>
            </a:blip>
            <a:srcRect/>
            <a:stretch>
              <a:fillRect/>
            </a:stretch>
          </p:blipFill>
          <p:spPr bwMode="auto">
            <a:xfrm rot="18932558">
              <a:off x="524103" y="3278106"/>
              <a:ext cx="762218" cy="762218"/>
            </a:xfrm>
            <a:prstGeom prst="rect">
              <a:avLst/>
            </a:prstGeom>
            <a:noFill/>
          </p:spPr>
        </p:pic>
      </p:grpSp>
      <p:grpSp>
        <p:nvGrpSpPr>
          <p:cNvPr id="8" name="Group 7"/>
          <p:cNvGrpSpPr/>
          <p:nvPr/>
        </p:nvGrpSpPr>
        <p:grpSpPr>
          <a:xfrm>
            <a:off x="394330" y="4465544"/>
            <a:ext cx="1010984" cy="1079348"/>
            <a:chOff x="392814" y="4529088"/>
            <a:chExt cx="1011535" cy="1079935"/>
          </a:xfrm>
        </p:grpSpPr>
        <p:grpSp>
          <p:nvGrpSpPr>
            <p:cNvPr id="151" name="Group 150"/>
            <p:cNvGrpSpPr/>
            <p:nvPr/>
          </p:nvGrpSpPr>
          <p:grpSpPr>
            <a:xfrm>
              <a:off x="392814" y="4529088"/>
              <a:ext cx="1011535" cy="1079935"/>
              <a:chOff x="1055945" y="3373804"/>
              <a:chExt cx="1091371" cy="1080240"/>
            </a:xfrm>
          </p:grpSpPr>
          <p:sp>
            <p:nvSpPr>
              <p:cNvPr id="152"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53" name="TextBox 152"/>
              <p:cNvSpPr txBox="1"/>
              <p:nvPr/>
            </p:nvSpPr>
            <p:spPr>
              <a:xfrm>
                <a:off x="1055945" y="4204563"/>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Security Logs</a:t>
                </a:r>
              </a:p>
            </p:txBody>
          </p:sp>
          <p:sp>
            <p:nvSpPr>
              <p:cNvPr id="154" name="Rectangle 153"/>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6" name="Picture 4" descr="\\MAGNUM\Projects\Microsoft\Cloud Power FY12\Design\ICONS_PNG\Document_Secure.png"/>
            <p:cNvPicPr>
              <a:picLocks noChangeAspect="1" noChangeArrowheads="1"/>
            </p:cNvPicPr>
            <p:nvPr/>
          </p:nvPicPr>
          <p:blipFill>
            <a:blip r:embed="rId7" cstate="print">
              <a:lum bright="100000"/>
            </a:blip>
            <a:srcRect/>
            <a:stretch>
              <a:fillRect/>
            </a:stretch>
          </p:blipFill>
          <p:spPr bwMode="auto">
            <a:xfrm>
              <a:off x="567559" y="4529088"/>
              <a:ext cx="685439" cy="742735"/>
            </a:xfrm>
            <a:prstGeom prst="rect">
              <a:avLst/>
            </a:prstGeom>
            <a:noFill/>
          </p:spPr>
        </p:pic>
      </p:grpSp>
      <p:grpSp>
        <p:nvGrpSpPr>
          <p:cNvPr id="9" name="Group 8"/>
          <p:cNvGrpSpPr/>
          <p:nvPr/>
        </p:nvGrpSpPr>
        <p:grpSpPr>
          <a:xfrm>
            <a:off x="1505148" y="4465544"/>
            <a:ext cx="1010984" cy="1079348"/>
            <a:chOff x="1516145" y="4529088"/>
            <a:chExt cx="1011535" cy="1079935"/>
          </a:xfrm>
        </p:grpSpPr>
        <p:grpSp>
          <p:nvGrpSpPr>
            <p:cNvPr id="166" name="Group 165"/>
            <p:cNvGrpSpPr/>
            <p:nvPr/>
          </p:nvGrpSpPr>
          <p:grpSpPr>
            <a:xfrm>
              <a:off x="1516145" y="4529088"/>
              <a:ext cx="1011535" cy="1079935"/>
              <a:chOff x="1055945" y="3373804"/>
              <a:chExt cx="1091371" cy="1080240"/>
            </a:xfrm>
          </p:grpSpPr>
          <p:sp>
            <p:nvSpPr>
              <p:cNvPr id="167" name="Rectangle 5"/>
              <p:cNvSpPr>
                <a:spLocks noChangeArrowheads="1"/>
              </p:cNvSpPr>
              <p:nvPr/>
            </p:nvSpPr>
            <p:spPr bwMode="auto">
              <a:xfrm>
                <a:off x="1055946" y="4121329"/>
                <a:ext cx="1091370" cy="332715"/>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168" name="TextBox 167"/>
              <p:cNvSpPr txBox="1"/>
              <p:nvPr/>
            </p:nvSpPr>
            <p:spPr>
              <a:xfrm>
                <a:off x="1055945" y="4204563"/>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Web Servers</a:t>
                </a:r>
              </a:p>
            </p:txBody>
          </p:sp>
          <p:sp>
            <p:nvSpPr>
              <p:cNvPr id="169" name="Rectangle 168"/>
              <p:cNvSpPr/>
              <p:nvPr/>
            </p:nvSpPr>
            <p:spPr bwMode="auto">
              <a:xfrm>
                <a:off x="1055947" y="3373804"/>
                <a:ext cx="1090670" cy="7530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77" name="Picture 4" descr="\\MAGNUM\Projects\Microsoft\Cloud Power FY12\Design\ICONS_PNG\Open_Web_Platform.png"/>
            <p:cNvPicPr>
              <a:picLocks noChangeAspect="1" noChangeArrowheads="1"/>
            </p:cNvPicPr>
            <p:nvPr/>
          </p:nvPicPr>
          <p:blipFill>
            <a:blip r:embed="rId8" cstate="print">
              <a:lum bright="100000"/>
            </a:blip>
            <a:srcRect/>
            <a:stretch>
              <a:fillRect/>
            </a:stretch>
          </p:blipFill>
          <p:spPr bwMode="auto">
            <a:xfrm>
              <a:off x="1625524" y="4536060"/>
              <a:ext cx="764059" cy="764059"/>
            </a:xfrm>
            <a:prstGeom prst="rect">
              <a:avLst/>
            </a:prstGeom>
            <a:noFill/>
          </p:spPr>
        </p:pic>
      </p:grpSp>
      <p:grpSp>
        <p:nvGrpSpPr>
          <p:cNvPr id="179" name="Group 178"/>
          <p:cNvGrpSpPr/>
          <p:nvPr/>
        </p:nvGrpSpPr>
        <p:grpSpPr>
          <a:xfrm>
            <a:off x="2399499" y="1995196"/>
            <a:ext cx="234173" cy="3749349"/>
            <a:chOff x="1771651" y="481399"/>
            <a:chExt cx="2587705" cy="5397725"/>
          </a:xfrm>
        </p:grpSpPr>
        <p:cxnSp>
          <p:nvCxnSpPr>
            <p:cNvPr id="180" name="Straight Connector 179"/>
            <p:cNvCxnSpPr/>
            <p:nvPr/>
          </p:nvCxnSpPr>
          <p:spPr>
            <a:xfrm>
              <a:off x="1771651" y="492300"/>
              <a:ext cx="25717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87606" y="5879124"/>
              <a:ext cx="25717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4323457" y="481399"/>
              <a:ext cx="14287" cy="22910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345069" y="3588094"/>
              <a:ext cx="14287" cy="22910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653586" y="3217746"/>
            <a:ext cx="1182331" cy="1928611"/>
            <a:chOff x="2702597" y="3240600"/>
            <a:chExt cx="1182974" cy="1929661"/>
          </a:xfrm>
        </p:grpSpPr>
        <p:sp>
          <p:nvSpPr>
            <p:cNvPr id="178" name="Chevron 177"/>
            <p:cNvSpPr/>
            <p:nvPr/>
          </p:nvSpPr>
          <p:spPr>
            <a:xfrm>
              <a:off x="3039000" y="3240600"/>
              <a:ext cx="614956" cy="1255451"/>
            </a:xfrm>
            <a:prstGeom prst="chevron">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8"/>
              <a:endParaRPr lang="en-US" sz="1350">
                <a:solidFill>
                  <a:prstClr val="black"/>
                </a:solidFill>
              </a:endParaRPr>
            </a:p>
          </p:txBody>
        </p:sp>
        <p:sp>
          <p:nvSpPr>
            <p:cNvPr id="184" name="TextBox 183"/>
            <p:cNvSpPr txBox="1"/>
            <p:nvPr/>
          </p:nvSpPr>
          <p:spPr>
            <a:xfrm>
              <a:off x="2702597" y="4560690"/>
              <a:ext cx="1182974" cy="609571"/>
            </a:xfrm>
            <a:prstGeom prst="rect">
              <a:avLst/>
            </a:prstGeom>
            <a:noFill/>
          </p:spPr>
          <p:txBody>
            <a:bodyPr wrap="square" lIns="0" tIns="0" rIns="0" bIns="0" rtlCol="0">
              <a:spAutoFit/>
            </a:bodyPr>
            <a:lstStyle/>
            <a:p>
              <a:pPr algn="ctr" defTabSz="913424">
                <a:lnSpc>
                  <a:spcPct val="90000"/>
                </a:lnSpc>
              </a:pPr>
              <a:r>
                <a:rPr lang="en-US" sz="1100" dirty="0">
                  <a:solidFill>
                    <a:srgbClr val="FFFFFF">
                      <a:lumMod val="50000"/>
                    </a:srgbClr>
                  </a:solidFill>
                </a:rPr>
                <a:t>Machine data</a:t>
              </a:r>
            </a:p>
            <a:p>
              <a:pPr algn="ctr" defTabSz="913424">
                <a:lnSpc>
                  <a:spcPct val="90000"/>
                </a:lnSpc>
              </a:pPr>
              <a:r>
                <a:rPr lang="en-US" sz="1100" dirty="0">
                  <a:solidFill>
                    <a:srgbClr val="FFFFFF">
                      <a:lumMod val="50000"/>
                    </a:srgbClr>
                  </a:solidFill>
                </a:rPr>
                <a:t>from </a:t>
              </a:r>
            </a:p>
            <a:p>
              <a:pPr algn="ctr" defTabSz="913424">
                <a:lnSpc>
                  <a:spcPct val="90000"/>
                </a:lnSpc>
              </a:pPr>
              <a:r>
                <a:rPr lang="en-US" sz="1100" dirty="0">
                  <a:solidFill>
                    <a:srgbClr val="FFFFFF">
                      <a:lumMod val="50000"/>
                    </a:srgbClr>
                  </a:solidFill>
                </a:rPr>
                <a:t>on-premises and Azure</a:t>
              </a:r>
            </a:p>
          </p:txBody>
        </p:sp>
      </p:grpSp>
      <p:grpSp>
        <p:nvGrpSpPr>
          <p:cNvPr id="187" name="Group 186"/>
          <p:cNvGrpSpPr/>
          <p:nvPr/>
        </p:nvGrpSpPr>
        <p:grpSpPr>
          <a:xfrm>
            <a:off x="8501464" y="3217747"/>
            <a:ext cx="1446356" cy="1556595"/>
            <a:chOff x="2472826" y="3283886"/>
            <a:chExt cx="1447143" cy="1557442"/>
          </a:xfrm>
        </p:grpSpPr>
        <p:sp>
          <p:nvSpPr>
            <p:cNvPr id="188" name="Chevron 187"/>
            <p:cNvSpPr/>
            <p:nvPr/>
          </p:nvSpPr>
          <p:spPr>
            <a:xfrm>
              <a:off x="2970182" y="3283886"/>
              <a:ext cx="614956" cy="1255451"/>
            </a:xfrm>
            <a:prstGeom prst="chevron">
              <a:avLst/>
            </a:prstGeom>
            <a:solidFill>
              <a:srgbClr val="005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8"/>
              <a:endParaRPr lang="en-US" sz="1350">
                <a:solidFill>
                  <a:prstClr val="black"/>
                </a:solidFill>
              </a:endParaRPr>
            </a:p>
          </p:txBody>
        </p:sp>
        <p:sp>
          <p:nvSpPr>
            <p:cNvPr id="189" name="TextBox 188"/>
            <p:cNvSpPr txBox="1"/>
            <p:nvPr/>
          </p:nvSpPr>
          <p:spPr>
            <a:xfrm>
              <a:off x="2472826" y="4675082"/>
              <a:ext cx="1447143" cy="166246"/>
            </a:xfrm>
            <a:prstGeom prst="rect">
              <a:avLst/>
            </a:prstGeom>
            <a:noFill/>
          </p:spPr>
          <p:txBody>
            <a:bodyPr wrap="square" lIns="0" tIns="0" rIns="0" bIns="0" rtlCol="0">
              <a:spAutoFit/>
            </a:bodyPr>
            <a:lstStyle/>
            <a:p>
              <a:pPr algn="ctr" defTabSz="913424">
                <a:lnSpc>
                  <a:spcPct val="90000"/>
                </a:lnSpc>
              </a:pPr>
              <a:r>
                <a:rPr lang="en-US" sz="1200" dirty="0">
                  <a:solidFill>
                    <a:srgbClr val="FFFFFF">
                      <a:lumMod val="50000"/>
                    </a:srgbClr>
                  </a:solidFill>
                </a:rPr>
                <a:t>Insights</a:t>
              </a:r>
            </a:p>
          </p:txBody>
        </p:sp>
      </p:grpSp>
      <p:grpSp>
        <p:nvGrpSpPr>
          <p:cNvPr id="16" name="Group 15"/>
          <p:cNvGrpSpPr/>
          <p:nvPr/>
        </p:nvGrpSpPr>
        <p:grpSpPr>
          <a:xfrm>
            <a:off x="3712978" y="1987646"/>
            <a:ext cx="5186374" cy="3397277"/>
            <a:chOff x="3913480" y="2144112"/>
            <a:chExt cx="5189197" cy="3399126"/>
          </a:xfrm>
        </p:grpSpPr>
        <p:sp>
          <p:nvSpPr>
            <p:cNvPr id="185" name="Freeform 95"/>
            <p:cNvSpPr>
              <a:spLocks/>
            </p:cNvSpPr>
            <p:nvPr/>
          </p:nvSpPr>
          <p:spPr bwMode="auto">
            <a:xfrm flipH="1">
              <a:off x="3913480" y="2144112"/>
              <a:ext cx="5189197" cy="339912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12700">
              <a:noFill/>
            </a:ln>
            <a:extLst/>
          </p:spPr>
          <p:txBody>
            <a:bodyPr vert="horz" wrap="square" lIns="91364" tIns="45682" rIns="91364" bIns="45682" numCol="1" anchor="t" anchorCtr="0" compatLnSpc="1">
              <a:prstTxWarp prst="textNoShape">
                <a:avLst/>
              </a:prstTxWarp>
            </a:bodyPr>
            <a:lstStyle/>
            <a:p>
              <a:pPr defTabSz="913424"/>
              <a:endParaRPr lang="en-US" sz="2199" dirty="0">
                <a:solidFill>
                  <a:srgbClr val="000000"/>
                </a:solidFill>
              </a:endParaRPr>
            </a:p>
          </p:txBody>
        </p:sp>
        <p:sp>
          <p:nvSpPr>
            <p:cNvPr id="190" name="Title 3"/>
            <p:cNvSpPr txBox="1">
              <a:spLocks/>
            </p:cNvSpPr>
            <p:nvPr/>
          </p:nvSpPr>
          <p:spPr>
            <a:xfrm>
              <a:off x="4874845" y="4820644"/>
              <a:ext cx="3833744" cy="501272"/>
            </a:xfrm>
            <a:prstGeom prst="rect">
              <a:avLst/>
            </a:prstGeom>
          </p:spPr>
          <p:txBody>
            <a:bodyPr vert="horz" wrap="square" lIns="146182" tIns="91363" rIns="146182" bIns="91363" rtlCol="0" anchor="t">
              <a:noAutofit/>
            </a:bodyPr>
            <a:lstStyle>
              <a:lvl1pPr algn="l" defTabSz="914102" rtl="0" eaLnBrk="1" latinLnBrk="0" hangingPunct="1">
                <a:lnSpc>
                  <a:spcPct val="90000"/>
                </a:lnSpc>
                <a:spcBef>
                  <a:spcPct val="0"/>
                </a:spcBef>
                <a:buNone/>
                <a:defRPr lang="en-US" sz="5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2399">
                  <a:solidFill>
                    <a:srgbClr val="505050"/>
                  </a:solidFill>
                </a:rPr>
                <a:t>Operational Insights</a:t>
              </a:r>
            </a:p>
          </p:txBody>
        </p:sp>
      </p:grpSp>
      <p:sp>
        <p:nvSpPr>
          <p:cNvPr id="192" name="Rectangle 191"/>
          <p:cNvSpPr/>
          <p:nvPr/>
        </p:nvSpPr>
        <p:spPr>
          <a:xfrm>
            <a:off x="4093366" y="3802101"/>
            <a:ext cx="1094243" cy="61944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918"/>
            <a:r>
              <a:rPr lang="en-US" sz="1400" b="1" dirty="0">
                <a:solidFill>
                  <a:srgbClr val="000000"/>
                </a:solidFill>
              </a:rPr>
              <a:t>AZURE BLOB</a:t>
            </a:r>
          </a:p>
        </p:txBody>
      </p:sp>
      <p:sp>
        <p:nvSpPr>
          <p:cNvPr id="194" name="Rectangle 193"/>
          <p:cNvSpPr/>
          <p:nvPr/>
        </p:nvSpPr>
        <p:spPr>
          <a:xfrm>
            <a:off x="5577956" y="3046437"/>
            <a:ext cx="1547593" cy="464366"/>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918"/>
            <a:r>
              <a:rPr lang="en-US" sz="1400" b="1" dirty="0">
                <a:solidFill>
                  <a:srgbClr val="000000"/>
                </a:solidFill>
              </a:rPr>
              <a:t>SEARCH SERVICE</a:t>
            </a:r>
          </a:p>
        </p:txBody>
      </p:sp>
      <p:sp>
        <p:nvSpPr>
          <p:cNvPr id="202" name="Rectangle 201"/>
          <p:cNvSpPr/>
          <p:nvPr/>
        </p:nvSpPr>
        <p:spPr>
          <a:xfrm>
            <a:off x="7524917" y="3802101"/>
            <a:ext cx="1094243" cy="61944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918"/>
            <a:r>
              <a:rPr lang="en-US" sz="1400" b="1" dirty="0">
                <a:solidFill>
                  <a:srgbClr val="000000"/>
                </a:solidFill>
              </a:rPr>
              <a:t>PORTAL</a:t>
            </a:r>
          </a:p>
        </p:txBody>
      </p:sp>
      <p:cxnSp>
        <p:nvCxnSpPr>
          <p:cNvPr id="208" name="Straight Arrow Connector 207"/>
          <p:cNvCxnSpPr/>
          <p:nvPr/>
        </p:nvCxnSpPr>
        <p:spPr>
          <a:xfrm flipV="1">
            <a:off x="4615180" y="3287084"/>
            <a:ext cx="901505" cy="463016"/>
          </a:xfrm>
          <a:prstGeom prst="straightConnector1">
            <a:avLst/>
          </a:prstGeom>
          <a:ln w="28575">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92" idx="3"/>
            <a:endCxn id="193" idx="1"/>
          </p:cNvCxnSpPr>
          <p:nvPr/>
        </p:nvCxnSpPr>
        <p:spPr>
          <a:xfrm flipV="1">
            <a:off x="5187611" y="4109723"/>
            <a:ext cx="396436" cy="2104"/>
          </a:xfrm>
          <a:prstGeom prst="straightConnector1">
            <a:avLst/>
          </a:prstGeom>
          <a:ln w="28575">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a:off x="7194426" y="3294661"/>
            <a:ext cx="779348" cy="455438"/>
          </a:xfrm>
          <a:prstGeom prst="straightConnector1">
            <a:avLst/>
          </a:prstGeom>
          <a:ln w="28575">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5584048" y="3802101"/>
            <a:ext cx="1547593" cy="615239"/>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3918"/>
            <a:r>
              <a:rPr lang="en-US" sz="1400" b="1" dirty="0">
                <a:solidFill>
                  <a:srgbClr val="000000"/>
                </a:solidFill>
              </a:rPr>
              <a:t>DATA PROCESSING ENGINE</a:t>
            </a:r>
          </a:p>
        </p:txBody>
      </p:sp>
      <p:grpSp>
        <p:nvGrpSpPr>
          <p:cNvPr id="237" name="Group 236"/>
          <p:cNvGrpSpPr/>
          <p:nvPr/>
        </p:nvGrpSpPr>
        <p:grpSpPr>
          <a:xfrm>
            <a:off x="9674439" y="1984115"/>
            <a:ext cx="2512659" cy="1195731"/>
            <a:chOff x="9677974" y="1754603"/>
            <a:chExt cx="2514026" cy="1196382"/>
          </a:xfrm>
        </p:grpSpPr>
        <p:grpSp>
          <p:nvGrpSpPr>
            <p:cNvPr id="37" name="Group 36"/>
            <p:cNvGrpSpPr/>
            <p:nvPr/>
          </p:nvGrpSpPr>
          <p:grpSpPr>
            <a:xfrm>
              <a:off x="9677974" y="1754603"/>
              <a:ext cx="2514025" cy="1196382"/>
              <a:chOff x="9677974" y="1989746"/>
              <a:chExt cx="2514025" cy="1196382"/>
            </a:xfrm>
          </p:grpSpPr>
          <p:grpSp>
            <p:nvGrpSpPr>
              <p:cNvPr id="214" name="Group 213"/>
              <p:cNvGrpSpPr/>
              <p:nvPr/>
            </p:nvGrpSpPr>
            <p:grpSpPr>
              <a:xfrm>
                <a:off x="9677974" y="2026020"/>
                <a:ext cx="2514025" cy="1160108"/>
                <a:chOff x="1071787" y="3373804"/>
                <a:chExt cx="2448062" cy="1160436"/>
              </a:xfrm>
            </p:grpSpPr>
            <p:sp>
              <p:nvSpPr>
                <p:cNvPr id="216" name="Rectangle 5"/>
                <p:cNvSpPr>
                  <a:spLocks noChangeArrowheads="1"/>
                </p:cNvSpPr>
                <p:nvPr/>
              </p:nvSpPr>
              <p:spPr bwMode="auto">
                <a:xfrm>
                  <a:off x="1071787" y="4121329"/>
                  <a:ext cx="2448062" cy="412911"/>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217" name="TextBox 216"/>
                <p:cNvSpPr txBox="1"/>
                <p:nvPr/>
              </p:nvSpPr>
              <p:spPr>
                <a:xfrm>
                  <a:off x="1135241" y="4261899"/>
                  <a:ext cx="1090672" cy="1662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Troubleshooting</a:t>
                  </a:r>
                </a:p>
              </p:txBody>
            </p:sp>
            <p:sp>
              <p:nvSpPr>
                <p:cNvPr id="218" name="Rectangle 217"/>
                <p:cNvSpPr/>
                <p:nvPr/>
              </p:nvSpPr>
              <p:spPr bwMode="auto">
                <a:xfrm>
                  <a:off x="1071787" y="3373804"/>
                  <a:ext cx="2448062" cy="75308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0" name="Picture 8" descr="\\MAGNUM\Projects\Microsoft\Cloud Power FY12\Design\Icons\PNGs\Cross Platform.png"/>
              <p:cNvPicPr>
                <a:picLocks noChangeAspect="1" noChangeArrowheads="1"/>
              </p:cNvPicPr>
              <p:nvPr/>
            </p:nvPicPr>
            <p:blipFill>
              <a:blip r:embed="rId9" cstate="print">
                <a:lum bright="100000"/>
              </a:blip>
              <a:stretch>
                <a:fillRect/>
              </a:stretch>
            </p:blipFill>
            <p:spPr bwMode="auto">
              <a:xfrm>
                <a:off x="9743138" y="1989746"/>
                <a:ext cx="877131" cy="877131"/>
              </a:xfrm>
              <a:prstGeom prst="rect">
                <a:avLst/>
              </a:prstGeom>
              <a:noFill/>
            </p:spPr>
          </p:pic>
        </p:grpSp>
        <p:sp>
          <p:nvSpPr>
            <p:cNvPr id="233" name="Rectangle 232"/>
            <p:cNvSpPr/>
            <p:nvPr/>
          </p:nvSpPr>
          <p:spPr>
            <a:xfrm>
              <a:off x="10470199" y="1798787"/>
              <a:ext cx="1721801" cy="783141"/>
            </a:xfrm>
            <a:prstGeom prst="rect">
              <a:avLst/>
            </a:prstGeom>
          </p:spPr>
          <p:txBody>
            <a:bodyPr wrap="square">
              <a:spAutoFit/>
            </a:bodyPr>
            <a:lstStyle/>
            <a:p>
              <a:pPr marL="171333" indent="-171333" defTabSz="913424">
                <a:buFont typeface="Wingdings" panose="05000000000000000000" pitchFamily="2" charset="2"/>
                <a:buChar char="§"/>
              </a:pPr>
              <a:r>
                <a:rPr lang="en-US" sz="900" dirty="0">
                  <a:solidFill>
                    <a:srgbClr val="FFFFFF"/>
                  </a:solidFill>
                </a:rPr>
                <a:t>Correlate &amp; Search data from multiple sources</a:t>
              </a:r>
            </a:p>
            <a:p>
              <a:pPr marL="171333" indent="-171333" defTabSz="913424">
                <a:buFont typeface="Wingdings" panose="05000000000000000000" pitchFamily="2" charset="2"/>
                <a:buChar char="§"/>
              </a:pPr>
              <a:r>
                <a:rPr lang="en-US" sz="900" dirty="0">
                  <a:solidFill>
                    <a:srgbClr val="FFFFFF"/>
                  </a:solidFill>
                </a:rPr>
                <a:t>Collect custom data types</a:t>
              </a:r>
            </a:p>
            <a:p>
              <a:pPr marL="171333" indent="-171333" defTabSz="913424">
                <a:buFont typeface="Wingdings" panose="05000000000000000000" pitchFamily="2" charset="2"/>
                <a:buChar char="§"/>
              </a:pPr>
              <a:r>
                <a:rPr lang="en-US" sz="900" dirty="0">
                  <a:solidFill>
                    <a:srgbClr val="FFFFFF"/>
                  </a:solidFill>
                </a:rPr>
                <a:t>Build dashboards powered by search queries</a:t>
              </a:r>
            </a:p>
          </p:txBody>
        </p:sp>
      </p:grpSp>
      <p:grpSp>
        <p:nvGrpSpPr>
          <p:cNvPr id="238" name="Group 237"/>
          <p:cNvGrpSpPr/>
          <p:nvPr/>
        </p:nvGrpSpPr>
        <p:grpSpPr>
          <a:xfrm>
            <a:off x="9658178" y="3293668"/>
            <a:ext cx="2605400" cy="1159477"/>
            <a:chOff x="9661705" y="3063216"/>
            <a:chExt cx="2606818" cy="1160108"/>
          </a:xfrm>
        </p:grpSpPr>
        <p:grpSp>
          <p:nvGrpSpPr>
            <p:cNvPr id="35" name="Group 34"/>
            <p:cNvGrpSpPr/>
            <p:nvPr/>
          </p:nvGrpSpPr>
          <p:grpSpPr>
            <a:xfrm>
              <a:off x="9661705" y="3063216"/>
              <a:ext cx="2530295" cy="1160108"/>
              <a:chOff x="9661705" y="3298359"/>
              <a:chExt cx="2530295" cy="1160108"/>
            </a:xfrm>
          </p:grpSpPr>
          <p:grpSp>
            <p:nvGrpSpPr>
              <p:cNvPr id="221" name="Group 220"/>
              <p:cNvGrpSpPr/>
              <p:nvPr/>
            </p:nvGrpSpPr>
            <p:grpSpPr>
              <a:xfrm>
                <a:off x="9661705" y="3298359"/>
                <a:ext cx="2530295" cy="1160108"/>
                <a:chOff x="1038397" y="3373804"/>
                <a:chExt cx="2463905" cy="1160436"/>
              </a:xfrm>
            </p:grpSpPr>
            <p:sp>
              <p:nvSpPr>
                <p:cNvPr id="222" name="Rectangle 5"/>
                <p:cNvSpPr>
                  <a:spLocks noChangeArrowheads="1"/>
                </p:cNvSpPr>
                <p:nvPr/>
              </p:nvSpPr>
              <p:spPr bwMode="auto">
                <a:xfrm>
                  <a:off x="1054240" y="4121329"/>
                  <a:ext cx="2448061" cy="412911"/>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223" name="TextBox 222"/>
                <p:cNvSpPr txBox="1"/>
                <p:nvPr/>
              </p:nvSpPr>
              <p:spPr>
                <a:xfrm>
                  <a:off x="1038397" y="4175867"/>
                  <a:ext cx="1090672" cy="332587"/>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Operation</a:t>
                  </a:r>
                </a:p>
                <a:p>
                  <a:pPr algn="ctr" defTabSz="913424">
                    <a:lnSpc>
                      <a:spcPct val="90000"/>
                    </a:lnSpc>
                  </a:pPr>
                  <a:r>
                    <a:rPr lang="en-US" sz="1200" dirty="0">
                      <a:solidFill>
                        <a:srgbClr val="FFFFFF"/>
                      </a:solidFill>
                    </a:rPr>
                    <a:t>Insights</a:t>
                  </a:r>
                </a:p>
              </p:txBody>
            </p:sp>
            <p:sp>
              <p:nvSpPr>
                <p:cNvPr id="224" name="Rectangle 223"/>
                <p:cNvSpPr/>
                <p:nvPr/>
              </p:nvSpPr>
              <p:spPr bwMode="auto">
                <a:xfrm>
                  <a:off x="1054239" y="3373804"/>
                  <a:ext cx="2448063" cy="75308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19" name="Picture 4" descr="C:\Users\Jonahs\Dropbox\Projects SCOTT\MEET Windows Azure\source\Background\tile-icon-cach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12356" y="3435859"/>
                <a:ext cx="538696" cy="538619"/>
              </a:xfrm>
              <a:prstGeom prst="rect">
                <a:avLst/>
              </a:prstGeom>
              <a:noFill/>
              <a:extLst/>
            </p:spPr>
          </p:pic>
        </p:grpSp>
        <p:sp>
          <p:nvSpPr>
            <p:cNvPr id="234" name="Rectangle 233"/>
            <p:cNvSpPr/>
            <p:nvPr/>
          </p:nvSpPr>
          <p:spPr>
            <a:xfrm>
              <a:off x="10470199" y="3071191"/>
              <a:ext cx="1798324" cy="798617"/>
            </a:xfrm>
            <a:prstGeom prst="rect">
              <a:avLst/>
            </a:prstGeom>
          </p:spPr>
          <p:txBody>
            <a:bodyPr wrap="square">
              <a:spAutoFit/>
            </a:bodyPr>
            <a:lstStyle/>
            <a:p>
              <a:pPr marL="171333" indent="-171333" defTabSz="913424">
                <a:buFont typeface="Wingdings" panose="05000000000000000000" pitchFamily="2" charset="2"/>
                <a:buChar char="§"/>
              </a:pPr>
              <a:r>
                <a:rPr lang="en-US" sz="900" dirty="0">
                  <a:solidFill>
                    <a:srgbClr val="FFFFFF"/>
                  </a:solidFill>
                </a:rPr>
                <a:t>Forecast future capacity needs and pinpoint performance bottlenecks</a:t>
              </a:r>
            </a:p>
            <a:p>
              <a:pPr marL="171333" indent="-171333" defTabSz="913424">
                <a:buFont typeface="Wingdings" panose="05000000000000000000" pitchFamily="2" charset="2"/>
                <a:buChar char="§"/>
              </a:pPr>
              <a:r>
                <a:rPr lang="en-US" sz="900" dirty="0">
                  <a:solidFill>
                    <a:srgbClr val="FFFFFF"/>
                  </a:solidFill>
                </a:rPr>
                <a:t>Check your update and malware protection status</a:t>
              </a:r>
            </a:p>
          </p:txBody>
        </p:sp>
      </p:grpSp>
      <p:grpSp>
        <p:nvGrpSpPr>
          <p:cNvPr id="239" name="Group 238"/>
          <p:cNvGrpSpPr/>
          <p:nvPr/>
        </p:nvGrpSpPr>
        <p:grpSpPr>
          <a:xfrm>
            <a:off x="9674439" y="4566967"/>
            <a:ext cx="2587197" cy="1159477"/>
            <a:chOff x="9677974" y="4338860"/>
            <a:chExt cx="2588606" cy="1160108"/>
          </a:xfrm>
        </p:grpSpPr>
        <p:grpSp>
          <p:nvGrpSpPr>
            <p:cNvPr id="36" name="Group 35"/>
            <p:cNvGrpSpPr/>
            <p:nvPr/>
          </p:nvGrpSpPr>
          <p:grpSpPr>
            <a:xfrm>
              <a:off x="9677974" y="4338860"/>
              <a:ext cx="2514026" cy="1160108"/>
              <a:chOff x="9677974" y="4608839"/>
              <a:chExt cx="2514026" cy="1160108"/>
            </a:xfrm>
          </p:grpSpPr>
          <p:grpSp>
            <p:nvGrpSpPr>
              <p:cNvPr id="225" name="Group 224"/>
              <p:cNvGrpSpPr/>
              <p:nvPr/>
            </p:nvGrpSpPr>
            <p:grpSpPr>
              <a:xfrm>
                <a:off x="9677974" y="4608839"/>
                <a:ext cx="2514026" cy="1160108"/>
                <a:chOff x="1055946" y="3373804"/>
                <a:chExt cx="2448062" cy="1160436"/>
              </a:xfrm>
            </p:grpSpPr>
            <p:sp>
              <p:nvSpPr>
                <p:cNvPr id="226" name="Rectangle 5"/>
                <p:cNvSpPr>
                  <a:spLocks noChangeArrowheads="1"/>
                </p:cNvSpPr>
                <p:nvPr/>
              </p:nvSpPr>
              <p:spPr bwMode="auto">
                <a:xfrm>
                  <a:off x="1055946" y="4121329"/>
                  <a:ext cx="2448062" cy="412911"/>
                </a:xfrm>
                <a:prstGeom prst="rect">
                  <a:avLst/>
                </a:prstGeom>
                <a:solidFill>
                  <a:srgbClr val="005695"/>
                </a:solidFill>
                <a:ln>
                  <a:noFill/>
                </a:ln>
              </p:spPr>
              <p:txBody>
                <a:bodyPr vert="horz" wrap="square" lIns="91364" tIns="45682" rIns="91364" bIns="45682" numCol="1" anchor="t" anchorCtr="0" compatLnSpc="1">
                  <a:prstTxWarp prst="textNoShape">
                    <a:avLst/>
                  </a:prstTxWarp>
                </a:bodyPr>
                <a:lstStyle/>
                <a:p>
                  <a:pPr defTabSz="913424"/>
                  <a:endParaRPr lang="en-US" sz="1600" dirty="0">
                    <a:solidFill>
                      <a:srgbClr val="000000"/>
                    </a:solidFill>
                  </a:endParaRPr>
                </a:p>
              </p:txBody>
            </p:sp>
            <p:sp>
              <p:nvSpPr>
                <p:cNvPr id="227" name="TextBox 226"/>
                <p:cNvSpPr txBox="1"/>
                <p:nvPr/>
              </p:nvSpPr>
              <p:spPr>
                <a:xfrm>
                  <a:off x="1079752" y="4164318"/>
                  <a:ext cx="1011376" cy="332587"/>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Security Intelligence</a:t>
                  </a:r>
                </a:p>
              </p:txBody>
            </p:sp>
            <p:sp>
              <p:nvSpPr>
                <p:cNvPr id="228" name="Rectangle 227"/>
                <p:cNvSpPr/>
                <p:nvPr/>
              </p:nvSpPr>
              <p:spPr bwMode="auto">
                <a:xfrm>
                  <a:off x="1055946" y="3373804"/>
                  <a:ext cx="2448060" cy="75308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64"/>
              <p:cNvSpPr>
                <a:spLocks noEditPoints="1"/>
              </p:cNvSpPr>
              <p:nvPr/>
            </p:nvSpPr>
            <p:spPr bwMode="black">
              <a:xfrm>
                <a:off x="9949969" y="4692726"/>
                <a:ext cx="418496" cy="590107"/>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680" tIns="30839" rIns="61680" bIns="30839" numCol="1" anchor="t" anchorCtr="0" compatLnSpc="1">
                <a:prstTxWarp prst="textNoShape">
                  <a:avLst/>
                </a:prstTxWarp>
              </a:bodyPr>
              <a:lstStyle/>
              <a:p>
                <a:pPr defTabSz="913918"/>
                <a:endParaRPr lang="en-US" sz="1200">
                  <a:solidFill>
                    <a:prstClr val="black"/>
                  </a:solidFill>
                </a:endParaRPr>
              </a:p>
            </p:txBody>
          </p:sp>
        </p:grpSp>
        <p:sp>
          <p:nvSpPr>
            <p:cNvPr id="235" name="Rectangle 234"/>
            <p:cNvSpPr/>
            <p:nvPr/>
          </p:nvSpPr>
          <p:spPr>
            <a:xfrm>
              <a:off x="10470199" y="4349426"/>
              <a:ext cx="1796381" cy="657359"/>
            </a:xfrm>
            <a:prstGeom prst="rect">
              <a:avLst/>
            </a:prstGeom>
          </p:spPr>
          <p:txBody>
            <a:bodyPr wrap="square">
              <a:spAutoFit/>
            </a:bodyPr>
            <a:lstStyle/>
            <a:p>
              <a:pPr marL="171333" indent="-171333" defTabSz="913424">
                <a:buFont typeface="Wingdings" panose="05000000000000000000" pitchFamily="2" charset="2"/>
                <a:buChar char="§"/>
              </a:pPr>
              <a:r>
                <a:rPr lang="en-US" sz="900" dirty="0">
                  <a:solidFill>
                    <a:srgbClr val="FFFFFF"/>
                  </a:solidFill>
                </a:rPr>
                <a:t>Identify security breaches</a:t>
              </a:r>
            </a:p>
            <a:p>
              <a:pPr marL="171333" indent="-171333" defTabSz="913424">
                <a:buFont typeface="Wingdings" panose="05000000000000000000" pitchFamily="2" charset="2"/>
                <a:buChar char="§"/>
              </a:pPr>
              <a:r>
                <a:rPr lang="en-US" sz="900" dirty="0">
                  <a:solidFill>
                    <a:srgbClr val="FFFFFF"/>
                  </a:solidFill>
                </a:rPr>
                <a:t>Meet compliance requirements for auditing</a:t>
              </a:r>
            </a:p>
            <a:p>
              <a:pPr marL="171333" indent="-171333" defTabSz="913424">
                <a:buFont typeface="Wingdings" panose="05000000000000000000" pitchFamily="2" charset="2"/>
                <a:buChar char="§"/>
              </a:pPr>
              <a:r>
                <a:rPr lang="en-US" sz="900" dirty="0">
                  <a:solidFill>
                    <a:srgbClr val="FFFFFF"/>
                  </a:solidFill>
                </a:rPr>
                <a:t>Analyze security data</a:t>
              </a:r>
            </a:p>
          </p:txBody>
        </p:sp>
      </p:grpSp>
      <p:sp>
        <p:nvSpPr>
          <p:cNvPr id="236" name="Rectangle 235"/>
          <p:cNvSpPr/>
          <p:nvPr/>
        </p:nvSpPr>
        <p:spPr bwMode="auto">
          <a:xfrm>
            <a:off x="1729" y="5858548"/>
            <a:ext cx="12185368" cy="125721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28" tIns="146184" rIns="182728" bIns="146184" numCol="1" spcCol="0" rtlCol="0" fromWordArt="0" anchor="t" anchorCtr="0" forceAA="0" compatLnSpc="1">
            <a:prstTxWarp prst="textNoShape">
              <a:avLst/>
            </a:prstTxWarp>
            <a:noAutofit/>
          </a:bodyPr>
          <a:lstStyle/>
          <a:p>
            <a:pPr algn="ctr" defTabSz="931477"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2" name="Group 261"/>
          <p:cNvGrpSpPr/>
          <p:nvPr/>
        </p:nvGrpSpPr>
        <p:grpSpPr>
          <a:xfrm>
            <a:off x="3663483" y="5744552"/>
            <a:ext cx="6916015" cy="1346333"/>
            <a:chOff x="3663746" y="5517081"/>
            <a:chExt cx="6919780" cy="1347066"/>
          </a:xfrm>
        </p:grpSpPr>
        <p:grpSp>
          <p:nvGrpSpPr>
            <p:cNvPr id="243" name="Group 242"/>
            <p:cNvGrpSpPr/>
            <p:nvPr/>
          </p:nvGrpSpPr>
          <p:grpSpPr>
            <a:xfrm>
              <a:off x="3663746" y="5653799"/>
              <a:ext cx="1010887" cy="1176666"/>
              <a:chOff x="3372462" y="5718479"/>
              <a:chExt cx="1010887" cy="1176666"/>
            </a:xfrm>
          </p:grpSpPr>
          <p:pic>
            <p:nvPicPr>
              <p:cNvPr id="240" name="Picture 36" descr="flexibility.png"/>
              <p:cNvPicPr>
                <a:picLocks noChangeAspect="1"/>
              </p:cNvPicPr>
              <p:nvPr/>
            </p:nvPicPr>
            <p:blipFill>
              <a:blip r:embed="rId11" cstate="print"/>
              <a:srcRect l="8323" t="7976" r="6375" b="6839"/>
              <a:stretch>
                <a:fillRect/>
              </a:stretch>
            </p:blipFill>
            <p:spPr bwMode="auto">
              <a:xfrm>
                <a:off x="3382911" y="5718479"/>
                <a:ext cx="941768" cy="963584"/>
              </a:xfrm>
              <a:prstGeom prst="rect">
                <a:avLst/>
              </a:prstGeom>
              <a:noFill/>
              <a:ln w="9525">
                <a:noFill/>
                <a:miter lim="800000"/>
                <a:headEnd/>
                <a:tailEnd/>
              </a:ln>
            </p:spPr>
          </p:pic>
          <p:sp>
            <p:nvSpPr>
              <p:cNvPr id="242" name="TextBox 241"/>
              <p:cNvSpPr txBox="1"/>
              <p:nvPr/>
            </p:nvSpPr>
            <p:spPr>
              <a:xfrm>
                <a:off x="3372462" y="6728899"/>
                <a:ext cx="1010887" cy="166246"/>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REAL TIME</a:t>
                </a:r>
              </a:p>
            </p:txBody>
          </p:sp>
        </p:grpSp>
        <p:grpSp>
          <p:nvGrpSpPr>
            <p:cNvPr id="251" name="Group 250"/>
            <p:cNvGrpSpPr/>
            <p:nvPr/>
          </p:nvGrpSpPr>
          <p:grpSpPr>
            <a:xfrm>
              <a:off x="7691192" y="5648656"/>
              <a:ext cx="1626335" cy="1210345"/>
              <a:chOff x="4833827" y="5696674"/>
              <a:chExt cx="1626335" cy="1210345"/>
            </a:xfrm>
          </p:grpSpPr>
          <p:grpSp>
            <p:nvGrpSpPr>
              <p:cNvPr id="250" name="Group 249"/>
              <p:cNvGrpSpPr/>
              <p:nvPr/>
            </p:nvGrpSpPr>
            <p:grpSpPr>
              <a:xfrm>
                <a:off x="5119019" y="5696674"/>
                <a:ext cx="1055953" cy="934112"/>
                <a:chOff x="4987795" y="5668531"/>
                <a:chExt cx="1055953" cy="934112"/>
              </a:xfrm>
            </p:grpSpPr>
            <p:pic>
              <p:nvPicPr>
                <p:cNvPr id="245" name="Picture 2" descr="\\MAGNUM\Projects\Microsoft\Cloud Power FY12\Design\ICONS_PNG\Devices.png"/>
                <p:cNvPicPr>
                  <a:picLocks noChangeAspect="1" noChangeArrowheads="1"/>
                </p:cNvPicPr>
                <p:nvPr/>
              </p:nvPicPr>
              <p:blipFill>
                <a:blip r:embed="rId12" cstate="print">
                  <a:lum bright="100000"/>
                </a:blip>
                <a:srcRect l="2000" t="50000" r="46000" b="4000"/>
                <a:stretch>
                  <a:fillRect/>
                </a:stretch>
              </p:blipFill>
              <p:spPr bwMode="auto">
                <a:xfrm>
                  <a:off x="4987795" y="5668531"/>
                  <a:ext cx="1055953" cy="934112"/>
                </a:xfrm>
                <a:prstGeom prst="rect">
                  <a:avLst/>
                </a:prstGeom>
                <a:noFill/>
                <a:ln>
                  <a:noFill/>
                </a:ln>
              </p:spPr>
            </p:pic>
            <p:grpSp>
              <p:nvGrpSpPr>
                <p:cNvPr id="248" name="Group 247"/>
                <p:cNvGrpSpPr/>
                <p:nvPr/>
              </p:nvGrpSpPr>
              <p:grpSpPr>
                <a:xfrm>
                  <a:off x="5167003" y="5945963"/>
                  <a:ext cx="770440" cy="479788"/>
                  <a:chOff x="6996919" y="5735216"/>
                  <a:chExt cx="770440" cy="479788"/>
                </a:xfrm>
              </p:grpSpPr>
              <p:pic>
                <p:nvPicPr>
                  <p:cNvPr id="246" name="Picture 2" descr="\\MAGNUM\Projects\Microsoft\Cloud Power FY12\Design\ICONS_PNG\Pie.png"/>
                  <p:cNvPicPr>
                    <a:picLocks noChangeAspect="1" noChangeArrowheads="1"/>
                  </p:cNvPicPr>
                  <p:nvPr/>
                </p:nvPicPr>
                <p:blipFill>
                  <a:blip r:embed="rId13" cstate="print">
                    <a:duotone>
                      <a:prstClr val="black"/>
                      <a:schemeClr val="tx2">
                        <a:tint val="45000"/>
                        <a:satMod val="400000"/>
                      </a:schemeClr>
                    </a:duotone>
                  </a:blip>
                  <a:srcRect/>
                  <a:stretch>
                    <a:fillRect/>
                  </a:stretch>
                </p:blipFill>
                <p:spPr bwMode="auto">
                  <a:xfrm>
                    <a:off x="7312198" y="5759843"/>
                    <a:ext cx="455161" cy="455161"/>
                  </a:xfrm>
                  <a:prstGeom prst="rect">
                    <a:avLst/>
                  </a:prstGeom>
                  <a:noFill/>
                </p:spPr>
              </p:pic>
              <p:pic>
                <p:nvPicPr>
                  <p:cNvPr id="247" name="Picture 2" descr="\\MAGNUM\Projects\Microsoft\Cloud Power FY12\Design\ICONS_PNG\Secure_Elastic.png"/>
                  <p:cNvPicPr>
                    <a:picLocks noChangeAspect="1" noChangeArrowheads="1"/>
                  </p:cNvPicPr>
                  <p:nvPr/>
                </p:nvPicPr>
                <p:blipFill>
                  <a:blip r:embed="rId14" cstate="print">
                    <a:duotone>
                      <a:prstClr val="black"/>
                      <a:schemeClr val="tx2">
                        <a:tint val="45000"/>
                        <a:satMod val="400000"/>
                      </a:schemeClr>
                    </a:duotone>
                  </a:blip>
                  <a:srcRect/>
                  <a:stretch>
                    <a:fillRect/>
                  </a:stretch>
                </p:blipFill>
                <p:spPr bwMode="auto">
                  <a:xfrm rot="332248">
                    <a:off x="6996919" y="5735216"/>
                    <a:ext cx="363652" cy="363652"/>
                  </a:xfrm>
                  <a:prstGeom prst="rect">
                    <a:avLst/>
                  </a:prstGeom>
                  <a:noFill/>
                </p:spPr>
              </p:pic>
            </p:grpSp>
          </p:grpSp>
          <p:sp>
            <p:nvSpPr>
              <p:cNvPr id="249" name="TextBox 248"/>
              <p:cNvSpPr txBox="1"/>
              <p:nvPr/>
            </p:nvSpPr>
            <p:spPr>
              <a:xfrm>
                <a:off x="4833827" y="6574526"/>
                <a:ext cx="1626335" cy="3324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DASHBOARDS</a:t>
                </a:r>
              </a:p>
              <a:p>
                <a:pPr algn="ctr" defTabSz="913424">
                  <a:lnSpc>
                    <a:spcPct val="90000"/>
                  </a:lnSpc>
                </a:pPr>
                <a:r>
                  <a:rPr lang="en-US" sz="1200" dirty="0">
                    <a:solidFill>
                      <a:srgbClr val="FFFFFF"/>
                    </a:solidFill>
                  </a:rPr>
                  <a:t> &amp; REPORTING</a:t>
                </a:r>
              </a:p>
            </p:txBody>
          </p:sp>
        </p:grpSp>
        <p:grpSp>
          <p:nvGrpSpPr>
            <p:cNvPr id="255" name="Group 254"/>
            <p:cNvGrpSpPr/>
            <p:nvPr/>
          </p:nvGrpSpPr>
          <p:grpSpPr>
            <a:xfrm>
              <a:off x="9572639" y="5817315"/>
              <a:ext cx="1010887" cy="986751"/>
              <a:chOff x="7055663" y="5831792"/>
              <a:chExt cx="1010887" cy="986751"/>
            </a:xfrm>
          </p:grpSpPr>
          <p:pic>
            <p:nvPicPr>
              <p:cNvPr id="253" name="Picture 2" descr="C:\Users\sigurdg\Desktop\Scalable.png"/>
              <p:cNvPicPr>
                <a:picLocks noChangeAspect="1" noChangeArrowheads="1"/>
              </p:cNvPicPr>
              <p:nvPr/>
            </p:nvPicPr>
            <p:blipFill>
              <a:blip r:embed="rId15" cstate="print"/>
              <a:srcRect/>
              <a:stretch>
                <a:fillRect/>
              </a:stretch>
            </p:blipFill>
            <p:spPr bwMode="auto">
              <a:xfrm>
                <a:off x="7195432" y="5831792"/>
                <a:ext cx="731351" cy="677528"/>
              </a:xfrm>
              <a:prstGeom prst="rect">
                <a:avLst/>
              </a:prstGeom>
              <a:noFill/>
              <a:ln>
                <a:noFill/>
              </a:ln>
            </p:spPr>
          </p:pic>
          <p:sp>
            <p:nvSpPr>
              <p:cNvPr id="254" name="TextBox 253"/>
              <p:cNvSpPr txBox="1"/>
              <p:nvPr/>
            </p:nvSpPr>
            <p:spPr>
              <a:xfrm>
                <a:off x="7055663" y="6652297"/>
                <a:ext cx="1010887" cy="166246"/>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SCALABLE</a:t>
                </a:r>
              </a:p>
            </p:txBody>
          </p:sp>
        </p:grpSp>
        <p:grpSp>
          <p:nvGrpSpPr>
            <p:cNvPr id="258" name="Group 257"/>
            <p:cNvGrpSpPr/>
            <p:nvPr/>
          </p:nvGrpSpPr>
          <p:grpSpPr>
            <a:xfrm>
              <a:off x="4910739" y="5572948"/>
              <a:ext cx="1110161" cy="1233768"/>
              <a:chOff x="8182377" y="5582622"/>
              <a:chExt cx="1110161" cy="1233768"/>
            </a:xfrm>
          </p:grpSpPr>
          <p:pic>
            <p:nvPicPr>
              <p:cNvPr id="256" name="Picture 2" descr="\\MAGNUM\Projects\Microsoft\Cloud Power FY12\Design\Icons\PNGs\Search.png"/>
              <p:cNvPicPr>
                <a:picLocks noChangeAspect="1" noChangeArrowheads="1"/>
              </p:cNvPicPr>
              <p:nvPr/>
            </p:nvPicPr>
            <p:blipFill>
              <a:blip r:embed="rId16" cstate="print">
                <a:lum bright="100000"/>
              </a:blip>
              <a:srcRect/>
              <a:stretch>
                <a:fillRect/>
              </a:stretch>
            </p:blipFill>
            <p:spPr bwMode="auto">
              <a:xfrm>
                <a:off x="8182377" y="5582622"/>
                <a:ext cx="1110161" cy="1110160"/>
              </a:xfrm>
              <a:prstGeom prst="rect">
                <a:avLst/>
              </a:prstGeom>
              <a:noFill/>
            </p:spPr>
          </p:pic>
          <p:sp>
            <p:nvSpPr>
              <p:cNvPr id="257" name="TextBox 256"/>
              <p:cNvSpPr txBox="1"/>
              <p:nvPr/>
            </p:nvSpPr>
            <p:spPr>
              <a:xfrm>
                <a:off x="8232013" y="6650144"/>
                <a:ext cx="1010887" cy="166246"/>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SEARCH</a:t>
                </a:r>
              </a:p>
            </p:txBody>
          </p:sp>
        </p:grpSp>
        <p:grpSp>
          <p:nvGrpSpPr>
            <p:cNvPr id="261" name="Group 260"/>
            <p:cNvGrpSpPr/>
            <p:nvPr/>
          </p:nvGrpSpPr>
          <p:grpSpPr>
            <a:xfrm>
              <a:off x="6425676" y="5517081"/>
              <a:ext cx="1159211" cy="1347066"/>
              <a:chOff x="9349347" y="5542768"/>
              <a:chExt cx="1159211" cy="1347066"/>
            </a:xfrm>
          </p:grpSpPr>
          <p:pic>
            <p:nvPicPr>
              <p:cNvPr id="259" name="Picture 3" descr="C:\Users\mitchellg\Desktop\Simple_Licensing.png"/>
              <p:cNvPicPr>
                <a:picLocks noChangeAspect="1" noChangeArrowheads="1"/>
              </p:cNvPicPr>
              <p:nvPr/>
            </p:nvPicPr>
            <p:blipFill>
              <a:blip r:embed="rId17" cstate="print">
                <a:lum bright="100000"/>
              </a:blip>
              <a:srcRect/>
              <a:stretch>
                <a:fillRect/>
              </a:stretch>
            </p:blipFill>
            <p:spPr bwMode="auto">
              <a:xfrm>
                <a:off x="9349347" y="5542768"/>
                <a:ext cx="1159211" cy="1159211"/>
              </a:xfrm>
              <a:prstGeom prst="rect">
                <a:avLst/>
              </a:prstGeom>
              <a:noFill/>
            </p:spPr>
          </p:pic>
          <p:sp>
            <p:nvSpPr>
              <p:cNvPr id="260" name="TextBox 259"/>
              <p:cNvSpPr txBox="1"/>
              <p:nvPr/>
            </p:nvSpPr>
            <p:spPr>
              <a:xfrm>
                <a:off x="9349347" y="6557341"/>
                <a:ext cx="1010887" cy="332493"/>
              </a:xfrm>
              <a:prstGeom prst="rect">
                <a:avLst/>
              </a:prstGeom>
              <a:noFill/>
            </p:spPr>
            <p:txBody>
              <a:bodyPr wrap="square" lIns="0" tIns="0" rIns="0" bIns="0" rtlCol="0">
                <a:spAutoFit/>
              </a:bodyPr>
              <a:lstStyle/>
              <a:p>
                <a:pPr algn="ctr" defTabSz="913424">
                  <a:lnSpc>
                    <a:spcPct val="90000"/>
                  </a:lnSpc>
                </a:pPr>
                <a:r>
                  <a:rPr lang="en-US" sz="1200" dirty="0">
                    <a:solidFill>
                      <a:srgbClr val="FFFFFF"/>
                    </a:solidFill>
                  </a:rPr>
                  <a:t>READY MADE INTELLIGENCE</a:t>
                </a:r>
              </a:p>
            </p:txBody>
          </p:sp>
        </p:grpSp>
      </p:grpSp>
      <p:sp>
        <p:nvSpPr>
          <p:cNvPr id="263" name="Title 3"/>
          <p:cNvSpPr txBox="1">
            <a:spLocks/>
          </p:cNvSpPr>
          <p:nvPr/>
        </p:nvSpPr>
        <p:spPr>
          <a:xfrm>
            <a:off x="-1" y="6040552"/>
            <a:ext cx="11649499" cy="899175"/>
          </a:xfrm>
          <a:prstGeom prst="rect">
            <a:avLst/>
          </a:prstGeom>
        </p:spPr>
        <p:txBody>
          <a:bodyPr vert="horz" wrap="square" lIns="146182" tIns="91363" rIns="146182" bIns="91363" rtlCol="0" anchor="t">
            <a:noAutofit/>
          </a:bodyPr>
          <a:lstStyle>
            <a:lvl1pPr algn="l" defTabSz="914102" rtl="0" eaLnBrk="1" latinLnBrk="0" hangingPunct="1">
              <a:lnSpc>
                <a:spcPct val="90000"/>
              </a:lnSpc>
              <a:spcBef>
                <a:spcPct val="0"/>
              </a:spcBef>
              <a:buNone/>
              <a:defRPr lang="en-US" sz="52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a:solidFill>
                  <a:srgbClr val="FFFFFF"/>
                </a:solidFill>
              </a:rPr>
              <a:t>Key Benefits:</a:t>
            </a:r>
          </a:p>
        </p:txBody>
      </p:sp>
      <p:cxnSp>
        <p:nvCxnSpPr>
          <p:cNvPr id="115" name="Straight Arrow Connector 114"/>
          <p:cNvCxnSpPr>
            <a:stCxn id="193" idx="3"/>
            <a:endCxn id="202" idx="1"/>
          </p:cNvCxnSpPr>
          <p:nvPr/>
        </p:nvCxnSpPr>
        <p:spPr>
          <a:xfrm>
            <a:off x="7131640" y="4109723"/>
            <a:ext cx="393277" cy="2104"/>
          </a:xfrm>
          <a:prstGeom prst="straightConnector1">
            <a:avLst/>
          </a:prstGeom>
          <a:ln w="28575">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9583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11"/>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0"/>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0 L 0 0.25 E" pathEditMode="relative" ptsTypes="">
                                      <p:cBhvr>
                                        <p:cTn id="12" dur="2000" fill="hold"/>
                                        <p:tgtEl>
                                          <p:spTgt spid="1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fade">
                                      <p:cBhvr>
                                        <p:cTn id="17" dur="500"/>
                                        <p:tgtEl>
                                          <p:spTgt spid="237"/>
                                        </p:tgtEl>
                                      </p:cBhvr>
                                    </p:animEffect>
                                  </p:childTnLst>
                                </p:cTn>
                              </p:par>
                              <p:par>
                                <p:cTn id="18" presetID="10" presetClass="entr" presetSubtype="0" fill="hold" nodeType="withEffect">
                                  <p:stCondLst>
                                    <p:cond delay="0"/>
                                  </p:stCondLst>
                                  <p:childTnLst>
                                    <p:set>
                                      <p:cBhvr>
                                        <p:cTn id="19" dur="1" fill="hold">
                                          <p:stCondLst>
                                            <p:cond delay="0"/>
                                          </p:stCondLst>
                                        </p:cTn>
                                        <p:tgtEl>
                                          <p:spTgt spid="238"/>
                                        </p:tgtEl>
                                        <p:attrNameLst>
                                          <p:attrName>style.visibility</p:attrName>
                                        </p:attrNameLst>
                                      </p:cBhvr>
                                      <p:to>
                                        <p:strVal val="visible"/>
                                      </p:to>
                                    </p:set>
                                    <p:animEffect transition="in" filter="fade">
                                      <p:cBhvr>
                                        <p:cTn id="20" dur="500"/>
                                        <p:tgtEl>
                                          <p:spTgt spid="238"/>
                                        </p:tgtEl>
                                      </p:cBhvr>
                                    </p:animEffect>
                                  </p:childTnLst>
                                </p:cTn>
                              </p:par>
                              <p:par>
                                <p:cTn id="21" presetID="10" presetClass="entr" presetSubtype="0" fill="hold" nodeType="withEffect">
                                  <p:stCondLst>
                                    <p:cond delay="0"/>
                                  </p:stCondLst>
                                  <p:childTnLst>
                                    <p:set>
                                      <p:cBhvr>
                                        <p:cTn id="22" dur="1" fill="hold">
                                          <p:stCondLst>
                                            <p:cond delay="0"/>
                                          </p:stCondLst>
                                        </p:cTn>
                                        <p:tgtEl>
                                          <p:spTgt spid="239"/>
                                        </p:tgtEl>
                                        <p:attrNameLst>
                                          <p:attrName>style.visibility</p:attrName>
                                        </p:attrNameLst>
                                      </p:cBhvr>
                                      <p:to>
                                        <p:strVal val="visible"/>
                                      </p:to>
                                    </p:set>
                                    <p:animEffect transition="in" filter="fade">
                                      <p:cBhvr>
                                        <p:cTn id="23" dur="500"/>
                                        <p:tgtEl>
                                          <p:spTgt spid="239"/>
                                        </p:tgtEl>
                                      </p:cBhvr>
                                    </p:animEffect>
                                  </p:childTnLst>
                                </p:cTn>
                              </p:par>
                              <p:par>
                                <p:cTn id="24" presetID="10" presetClass="entr" presetSubtype="0" fill="hold" nodeType="withEffect">
                                  <p:stCondLst>
                                    <p:cond delay="0"/>
                                  </p:stCondLst>
                                  <p:childTnLst>
                                    <p:set>
                                      <p:cBhvr>
                                        <p:cTn id="25" dur="1" fill="hold">
                                          <p:stCondLst>
                                            <p:cond delay="0"/>
                                          </p:stCondLst>
                                        </p:cTn>
                                        <p:tgtEl>
                                          <p:spTgt spid="187"/>
                                        </p:tgtEl>
                                        <p:attrNameLst>
                                          <p:attrName>style.visibility</p:attrName>
                                        </p:attrNameLst>
                                      </p:cBhvr>
                                      <p:to>
                                        <p:strVal val="visible"/>
                                      </p:to>
                                    </p:set>
                                    <p:animEffect transition="in" filter="fade">
                                      <p:cBhvr>
                                        <p:cTn id="26" dur="500"/>
                                        <p:tgtEl>
                                          <p:spTgt spid="1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6"/>
                                        </p:tgtEl>
                                        <p:attrNameLst>
                                          <p:attrName>style.visibility</p:attrName>
                                        </p:attrNameLst>
                                      </p:cBhvr>
                                      <p:to>
                                        <p:strVal val="visible"/>
                                      </p:to>
                                    </p:set>
                                    <p:animEffect transition="in" filter="fade">
                                      <p:cBhvr>
                                        <p:cTn id="31" dur="500"/>
                                        <p:tgtEl>
                                          <p:spTgt spid="236"/>
                                        </p:tgtEl>
                                      </p:cBhvr>
                                    </p:animEffect>
                                  </p:childTnLst>
                                </p:cTn>
                              </p:par>
                              <p:par>
                                <p:cTn id="32" presetID="10" presetClass="entr" presetSubtype="0" fill="hold" nodeType="withEffect">
                                  <p:stCondLst>
                                    <p:cond delay="0"/>
                                  </p:stCondLst>
                                  <p:childTnLst>
                                    <p:set>
                                      <p:cBhvr>
                                        <p:cTn id="33" dur="1" fill="hold">
                                          <p:stCondLst>
                                            <p:cond delay="0"/>
                                          </p:stCondLst>
                                        </p:cTn>
                                        <p:tgtEl>
                                          <p:spTgt spid="262"/>
                                        </p:tgtEl>
                                        <p:attrNameLst>
                                          <p:attrName>style.visibility</p:attrName>
                                        </p:attrNameLst>
                                      </p:cBhvr>
                                      <p:to>
                                        <p:strVal val="visible"/>
                                      </p:to>
                                    </p:set>
                                    <p:animEffect transition="in" filter="fade">
                                      <p:cBhvr>
                                        <p:cTn id="34" dur="500"/>
                                        <p:tgtEl>
                                          <p:spTgt spid="2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3"/>
                                        </p:tgtEl>
                                        <p:attrNameLst>
                                          <p:attrName>style.visibility</p:attrName>
                                        </p:attrNameLst>
                                      </p:cBhvr>
                                      <p:to>
                                        <p:strVal val="visible"/>
                                      </p:to>
                                    </p:set>
                                    <p:animEffect transition="in" filter="fade">
                                      <p:cBhvr>
                                        <p:cTn id="37"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236" grpId="0" animBg="1"/>
      <p:bldP spid="263" grpId="0"/>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8" name="Picture 87"/>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b="4009"/>
          <a:stretch/>
        </p:blipFill>
        <p:spPr>
          <a:xfrm>
            <a:off x="15455" y="4697667"/>
            <a:ext cx="7165588" cy="2379375"/>
          </a:xfrm>
          <a:prstGeom prst="rect">
            <a:avLst/>
          </a:prstGeom>
        </p:spPr>
      </p:pic>
      <p:sp>
        <p:nvSpPr>
          <p:cNvPr id="240" name="Rectangle: Rounded Corners 239"/>
          <p:cNvSpPr/>
          <p:nvPr/>
        </p:nvSpPr>
        <p:spPr>
          <a:xfrm>
            <a:off x="10368094" y="666499"/>
            <a:ext cx="1511752" cy="621724"/>
          </a:xfrm>
          <a:prstGeom prst="roundRect">
            <a:avLst>
              <a:gd name="adj" fmla="val 14995"/>
            </a:avLst>
          </a:prstGeom>
          <a:solidFill>
            <a:srgbClr val="FFFFFF">
              <a:alpha val="6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dirty="0">
              <a:solidFill>
                <a:srgbClr val="FFFFFF"/>
              </a:solidFill>
              <a:latin typeface="Segoe UI Semilight"/>
            </a:endParaRPr>
          </a:p>
        </p:txBody>
      </p:sp>
      <p:sp>
        <p:nvSpPr>
          <p:cNvPr id="150" name="Freeform 162"/>
          <p:cNvSpPr>
            <a:spLocks/>
          </p:cNvSpPr>
          <p:nvPr/>
        </p:nvSpPr>
        <p:spPr bwMode="auto">
          <a:xfrm>
            <a:off x="11407" y="-504760"/>
            <a:ext cx="7657355" cy="4656454"/>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0070C0">
              <a:alpha val="20000"/>
            </a:srgbClr>
          </a:solidFill>
          <a:ln>
            <a:noFill/>
          </a:ln>
        </p:spPr>
        <p:txBody>
          <a:bodyPr vert="horz" wrap="square" lIns="87831" tIns="43914" rIns="87831" bIns="439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74">
              <a:defRPr/>
            </a:pPr>
            <a:endParaRPr lang="en-US" sz="1151" dirty="0">
              <a:solidFill>
                <a:srgbClr val="505050"/>
              </a:solidFill>
              <a:latin typeface="Segoe Pro Display" panose="020B0502040504020203" pitchFamily="34" charset="0"/>
            </a:endParaRPr>
          </a:p>
        </p:txBody>
      </p:sp>
      <p:sp>
        <p:nvSpPr>
          <p:cNvPr id="372" name="Freeform 162"/>
          <p:cNvSpPr>
            <a:spLocks/>
          </p:cNvSpPr>
          <p:nvPr/>
        </p:nvSpPr>
        <p:spPr bwMode="auto">
          <a:xfrm>
            <a:off x="6171791" y="2037865"/>
            <a:ext cx="5069781" cy="3082945"/>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FFFFF">
              <a:alpha val="7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dirty="0">
              <a:solidFill>
                <a:srgbClr val="FFFFFF"/>
              </a:solidFill>
              <a:latin typeface="Segoe UI Semilight"/>
            </a:endParaRPr>
          </a:p>
        </p:txBody>
      </p:sp>
      <p:grpSp>
        <p:nvGrpSpPr>
          <p:cNvPr id="396" name="Group 395"/>
          <p:cNvGrpSpPr/>
          <p:nvPr/>
        </p:nvGrpSpPr>
        <p:grpSpPr>
          <a:xfrm>
            <a:off x="1456715" y="867372"/>
            <a:ext cx="3737845" cy="2803185"/>
            <a:chOff x="1307468" y="908720"/>
            <a:chExt cx="3738872" cy="2803955"/>
          </a:xfrm>
        </p:grpSpPr>
        <p:sp>
          <p:nvSpPr>
            <p:cNvPr id="221" name="Rectangle: Rounded Corners 220"/>
            <p:cNvSpPr/>
            <p:nvPr/>
          </p:nvSpPr>
          <p:spPr>
            <a:xfrm>
              <a:off x="1307468" y="908720"/>
              <a:ext cx="3738872" cy="2803955"/>
            </a:xfrm>
            <a:prstGeom prst="roundRect">
              <a:avLst>
                <a:gd name="adj" fmla="val 5181"/>
              </a:avLst>
            </a:prstGeom>
            <a:solidFill>
              <a:srgbClr val="FFFFFF">
                <a:alpha val="7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a:solidFill>
                  <a:srgbClr val="FFFFFF"/>
                </a:solidFill>
                <a:latin typeface="Segoe UI Semilight"/>
              </a:endParaRPr>
            </a:p>
          </p:txBody>
        </p:sp>
        <p:grpSp>
          <p:nvGrpSpPr>
            <p:cNvPr id="147" name="Group 146"/>
            <p:cNvGrpSpPr/>
            <p:nvPr/>
          </p:nvGrpSpPr>
          <p:grpSpPr>
            <a:xfrm>
              <a:off x="1408190" y="986823"/>
              <a:ext cx="3563549" cy="2628900"/>
              <a:chOff x="228600" y="838200"/>
              <a:chExt cx="3563549" cy="2628900"/>
            </a:xfrm>
          </p:grpSpPr>
          <p:grpSp>
            <p:nvGrpSpPr>
              <p:cNvPr id="89" name="Group 88"/>
              <p:cNvGrpSpPr/>
              <p:nvPr/>
            </p:nvGrpSpPr>
            <p:grpSpPr>
              <a:xfrm>
                <a:off x="228600" y="1104900"/>
                <a:ext cx="1558979" cy="228600"/>
                <a:chOff x="252206" y="1063285"/>
                <a:chExt cx="1558979" cy="228600"/>
              </a:xfrm>
            </p:grpSpPr>
            <p:sp>
              <p:nvSpPr>
                <p:cNvPr id="86" name="Rectangle 85"/>
                <p:cNvSpPr/>
                <p:nvPr/>
              </p:nvSpPr>
              <p:spPr>
                <a:xfrm>
                  <a:off x="252206" y="1096770"/>
                  <a:ext cx="155897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Application Gateway</a:t>
                  </a:r>
                </a:p>
              </p:txBody>
            </p:sp>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06" y="1063285"/>
                  <a:ext cx="228600" cy="228600"/>
                </a:xfrm>
                <a:prstGeom prst="rect">
                  <a:avLst/>
                </a:prstGeom>
                <a:solidFill>
                  <a:srgbClr val="FFFFFF">
                    <a:alpha val="60000"/>
                  </a:srgbClr>
                </a:solidFill>
                <a:ln>
                  <a:noFill/>
                </a:ln>
              </p:spPr>
            </p:pic>
          </p:grpSp>
          <p:grpSp>
            <p:nvGrpSpPr>
              <p:cNvPr id="90" name="Group 89"/>
              <p:cNvGrpSpPr/>
              <p:nvPr/>
            </p:nvGrpSpPr>
            <p:grpSpPr>
              <a:xfrm>
                <a:off x="228600" y="1371600"/>
                <a:ext cx="1507670" cy="228600"/>
                <a:chOff x="252206" y="1368085"/>
                <a:chExt cx="1507670" cy="228600"/>
              </a:xfrm>
            </p:grpSpPr>
            <p:sp>
              <p:nvSpPr>
                <p:cNvPr id="84" name="Rectangle 83"/>
                <p:cNvSpPr/>
                <p:nvPr/>
              </p:nvSpPr>
              <p:spPr>
                <a:xfrm>
                  <a:off x="252206" y="1401570"/>
                  <a:ext cx="1507670"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Application Insights</a:t>
                  </a:r>
                </a:p>
              </p:txBody>
            </p:sp>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206" y="1368085"/>
                  <a:ext cx="228600" cy="228600"/>
                </a:xfrm>
                <a:prstGeom prst="rect">
                  <a:avLst/>
                </a:prstGeom>
                <a:solidFill>
                  <a:srgbClr val="FFFFFF">
                    <a:alpha val="60000"/>
                  </a:srgbClr>
                </a:solidFill>
                <a:ln>
                  <a:noFill/>
                </a:ln>
              </p:spPr>
            </p:pic>
          </p:grpSp>
          <p:grpSp>
            <p:nvGrpSpPr>
              <p:cNvPr id="91" name="Group 90"/>
              <p:cNvGrpSpPr/>
              <p:nvPr/>
            </p:nvGrpSpPr>
            <p:grpSpPr>
              <a:xfrm>
                <a:off x="228600" y="1638300"/>
                <a:ext cx="1023429" cy="228600"/>
                <a:chOff x="252206" y="1655955"/>
                <a:chExt cx="1023429" cy="228600"/>
              </a:xfrm>
            </p:grpSpPr>
            <p:sp>
              <p:nvSpPr>
                <p:cNvPr id="82" name="Rectangle 81"/>
                <p:cNvSpPr/>
                <p:nvPr/>
              </p:nvSpPr>
              <p:spPr>
                <a:xfrm>
                  <a:off x="252206" y="1689440"/>
                  <a:ext cx="102342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Automation</a:t>
                  </a:r>
                </a:p>
              </p:txBody>
            </p:sp>
            <p:pic>
              <p:nvPicPr>
                <p:cNvPr id="83" name="Picture 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206" y="1655955"/>
                  <a:ext cx="228600" cy="228600"/>
                </a:xfrm>
                <a:prstGeom prst="rect">
                  <a:avLst/>
                </a:prstGeom>
                <a:solidFill>
                  <a:srgbClr val="FFFFFF">
                    <a:alpha val="60000"/>
                  </a:srgbClr>
                </a:solidFill>
                <a:ln>
                  <a:noFill/>
                </a:ln>
              </p:spPr>
            </p:pic>
          </p:grpSp>
          <p:grpSp>
            <p:nvGrpSpPr>
              <p:cNvPr id="92" name="Group 91"/>
              <p:cNvGrpSpPr/>
              <p:nvPr/>
            </p:nvGrpSpPr>
            <p:grpSpPr>
              <a:xfrm>
                <a:off x="228600" y="1905000"/>
                <a:ext cx="1108412" cy="228600"/>
                <a:chOff x="252206" y="1952291"/>
                <a:chExt cx="1108412" cy="228600"/>
              </a:xfrm>
            </p:grpSpPr>
            <p:sp>
              <p:nvSpPr>
                <p:cNvPr id="80" name="Rectangle 79"/>
                <p:cNvSpPr/>
                <p:nvPr/>
              </p:nvSpPr>
              <p:spPr>
                <a:xfrm>
                  <a:off x="252206" y="1985776"/>
                  <a:ext cx="110841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Batch Service</a:t>
                  </a:r>
                </a:p>
              </p:txBody>
            </p:sp>
            <p:pic>
              <p:nvPicPr>
                <p:cNvPr id="81" name="Picture 8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06" y="1952291"/>
                  <a:ext cx="228600" cy="228600"/>
                </a:xfrm>
                <a:prstGeom prst="rect">
                  <a:avLst/>
                </a:prstGeom>
                <a:solidFill>
                  <a:srgbClr val="FFFFFF">
                    <a:alpha val="60000"/>
                  </a:srgbClr>
                </a:solidFill>
                <a:ln>
                  <a:noFill/>
                </a:ln>
              </p:spPr>
            </p:pic>
          </p:grpSp>
          <p:grpSp>
            <p:nvGrpSpPr>
              <p:cNvPr id="93" name="Group 92"/>
              <p:cNvGrpSpPr/>
              <p:nvPr/>
            </p:nvGrpSpPr>
            <p:grpSpPr>
              <a:xfrm>
                <a:off x="230350" y="2171700"/>
                <a:ext cx="1408256" cy="228600"/>
                <a:chOff x="252206" y="2248625"/>
                <a:chExt cx="1408256" cy="228600"/>
              </a:xfrm>
            </p:grpSpPr>
            <p:sp>
              <p:nvSpPr>
                <p:cNvPr id="78" name="Rectangle 77"/>
                <p:cNvSpPr/>
                <p:nvPr/>
              </p:nvSpPr>
              <p:spPr>
                <a:xfrm>
                  <a:off x="252206" y="2282110"/>
                  <a:ext cx="1408256"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Cognitive Services</a:t>
                  </a:r>
                </a:p>
              </p:txBody>
            </p:sp>
            <p:pic>
              <p:nvPicPr>
                <p:cNvPr id="79"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206" y="2248625"/>
                  <a:ext cx="228600" cy="228600"/>
                </a:xfrm>
                <a:prstGeom prst="rect">
                  <a:avLst/>
                </a:prstGeom>
                <a:solidFill>
                  <a:srgbClr val="FFFFFF">
                    <a:alpha val="60000"/>
                  </a:srgbClr>
                </a:solidFill>
                <a:ln>
                  <a:noFill/>
                </a:ln>
              </p:spPr>
            </p:pic>
          </p:grpSp>
          <p:grpSp>
            <p:nvGrpSpPr>
              <p:cNvPr id="94" name="Group 93"/>
              <p:cNvGrpSpPr/>
              <p:nvPr/>
            </p:nvGrpSpPr>
            <p:grpSpPr>
              <a:xfrm>
                <a:off x="228600" y="2705100"/>
                <a:ext cx="1257531" cy="228600"/>
                <a:chOff x="252206" y="2544961"/>
                <a:chExt cx="1257531" cy="228600"/>
              </a:xfrm>
            </p:grpSpPr>
            <p:sp>
              <p:nvSpPr>
                <p:cNvPr id="76" name="Rectangle 75"/>
                <p:cNvSpPr/>
                <p:nvPr/>
              </p:nvSpPr>
              <p:spPr>
                <a:xfrm>
                  <a:off x="252206" y="2578446"/>
                  <a:ext cx="1257531"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Data Lake Store</a:t>
                  </a:r>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206" y="2544961"/>
                  <a:ext cx="228600" cy="228600"/>
                </a:xfrm>
                <a:prstGeom prst="rect">
                  <a:avLst/>
                </a:prstGeom>
                <a:solidFill>
                  <a:srgbClr val="FFFFFF">
                    <a:alpha val="60000"/>
                  </a:srgbClr>
                </a:solidFill>
                <a:ln>
                  <a:noFill/>
                </a:ln>
              </p:spPr>
            </p:pic>
          </p:grpSp>
          <p:grpSp>
            <p:nvGrpSpPr>
              <p:cNvPr id="95" name="Group 94"/>
              <p:cNvGrpSpPr/>
              <p:nvPr/>
            </p:nvGrpSpPr>
            <p:grpSpPr>
              <a:xfrm>
                <a:off x="228600" y="2971800"/>
                <a:ext cx="986550" cy="228600"/>
                <a:chOff x="252206" y="2841295"/>
                <a:chExt cx="986550" cy="228600"/>
              </a:xfrm>
            </p:grpSpPr>
            <p:sp>
              <p:nvSpPr>
                <p:cNvPr id="74" name="Rectangle 73"/>
                <p:cNvSpPr/>
                <p:nvPr/>
              </p:nvSpPr>
              <p:spPr>
                <a:xfrm>
                  <a:off x="252206" y="2874780"/>
                  <a:ext cx="986550"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Event Hubs</a:t>
                  </a:r>
                </a:p>
              </p:txBody>
            </p:sp>
            <p:pic>
              <p:nvPicPr>
                <p:cNvPr id="75" name="Picture 7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2206" y="2841295"/>
                  <a:ext cx="228600" cy="228600"/>
                </a:xfrm>
                <a:prstGeom prst="rect">
                  <a:avLst/>
                </a:prstGeom>
                <a:solidFill>
                  <a:srgbClr val="FFFFFF">
                    <a:alpha val="60000"/>
                  </a:srgbClr>
                </a:solidFill>
                <a:ln>
                  <a:noFill/>
                </a:ln>
              </p:spPr>
            </p:pic>
          </p:grpSp>
          <p:grpSp>
            <p:nvGrpSpPr>
              <p:cNvPr id="96" name="Group 95"/>
              <p:cNvGrpSpPr/>
              <p:nvPr/>
            </p:nvGrpSpPr>
            <p:grpSpPr>
              <a:xfrm>
                <a:off x="2023118" y="844275"/>
                <a:ext cx="784517" cy="228600"/>
                <a:chOff x="252206" y="3067163"/>
                <a:chExt cx="784517" cy="228600"/>
              </a:xfrm>
            </p:grpSpPr>
            <p:sp>
              <p:nvSpPr>
                <p:cNvPr id="72" name="Rectangle 71"/>
                <p:cNvSpPr>
                  <a:spLocks noChangeAspect="1"/>
                </p:cNvSpPr>
                <p:nvPr/>
              </p:nvSpPr>
              <p:spPr>
                <a:xfrm>
                  <a:off x="252206" y="3100648"/>
                  <a:ext cx="784517" cy="161628"/>
                </a:xfrm>
                <a:prstGeom prst="rect">
                  <a:avLst/>
                </a:prstGeom>
                <a:ln>
                  <a:noFill/>
                </a:ln>
              </p:spPr>
              <p:txBody>
                <a:bodyPr wrap="none" lIns="292528" tIns="0" rIns="0" bIns="0" anchor="ctr">
                  <a:spAutoFit/>
                </a:bodyPr>
                <a:lstStyle/>
                <a:p>
                  <a:pPr defTabSz="914274"/>
                  <a:r>
                    <a:rPr lang="en-US" sz="1050" dirty="0" err="1">
                      <a:solidFill>
                        <a:srgbClr val="353535"/>
                      </a:solidFill>
                      <a:latin typeface="Segoe UI Semibold" panose="020B0702040204020203" pitchFamily="34" charset="0"/>
                      <a:cs typeface="Segoe UI Semibold" panose="020B0702040204020203" pitchFamily="34" charset="0"/>
                    </a:rPr>
                    <a:t>IoT</a:t>
                  </a:r>
                  <a:r>
                    <a:rPr lang="en-US" sz="1050" dirty="0">
                      <a:solidFill>
                        <a:srgbClr val="353535"/>
                      </a:solidFill>
                      <a:latin typeface="Segoe UI Semibold" panose="020B0702040204020203" pitchFamily="34" charset="0"/>
                      <a:cs typeface="Segoe UI Semibold" panose="020B0702040204020203" pitchFamily="34" charset="0"/>
                    </a:rPr>
                    <a:t> Hub</a:t>
                  </a:r>
                </a:p>
              </p:txBody>
            </p:sp>
            <p:pic>
              <p:nvPicPr>
                <p:cNvPr id="73" name="Picture 7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2206" y="3067163"/>
                  <a:ext cx="228600" cy="228600"/>
                </a:xfrm>
                <a:prstGeom prst="rect">
                  <a:avLst/>
                </a:prstGeom>
                <a:solidFill>
                  <a:srgbClr val="FFFFFF">
                    <a:alpha val="60000"/>
                  </a:srgbClr>
                </a:solidFill>
                <a:ln>
                  <a:noFill/>
                </a:ln>
              </p:spPr>
            </p:pic>
          </p:grpSp>
          <p:grpSp>
            <p:nvGrpSpPr>
              <p:cNvPr id="97" name="Group 96"/>
              <p:cNvGrpSpPr/>
              <p:nvPr/>
            </p:nvGrpSpPr>
            <p:grpSpPr>
              <a:xfrm>
                <a:off x="2023118" y="1110300"/>
                <a:ext cx="874309" cy="228600"/>
                <a:chOff x="252206" y="3433966"/>
                <a:chExt cx="874309" cy="228600"/>
              </a:xfrm>
            </p:grpSpPr>
            <p:sp>
              <p:nvSpPr>
                <p:cNvPr id="70" name="Rectangle 69"/>
                <p:cNvSpPr/>
                <p:nvPr/>
              </p:nvSpPr>
              <p:spPr>
                <a:xfrm>
                  <a:off x="252206" y="3467451"/>
                  <a:ext cx="87430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Key Vault</a:t>
                  </a:r>
                </a:p>
              </p:txBody>
            </p:sp>
            <p:pic>
              <p:nvPicPr>
                <p:cNvPr id="71" name="Picture 7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206" y="3433966"/>
                  <a:ext cx="228600" cy="228600"/>
                </a:xfrm>
                <a:prstGeom prst="rect">
                  <a:avLst/>
                </a:prstGeom>
                <a:solidFill>
                  <a:srgbClr val="FFFFFF">
                    <a:alpha val="60000"/>
                  </a:srgbClr>
                </a:solidFill>
                <a:ln>
                  <a:noFill/>
                </a:ln>
              </p:spPr>
            </p:pic>
          </p:grpSp>
          <p:grpSp>
            <p:nvGrpSpPr>
              <p:cNvPr id="98" name="Group 97"/>
              <p:cNvGrpSpPr/>
              <p:nvPr/>
            </p:nvGrpSpPr>
            <p:grpSpPr>
              <a:xfrm>
                <a:off x="2023118" y="1376325"/>
                <a:ext cx="1151705" cy="228600"/>
                <a:chOff x="252206" y="3730313"/>
                <a:chExt cx="1151705" cy="228600"/>
              </a:xfrm>
            </p:grpSpPr>
            <p:sp>
              <p:nvSpPr>
                <p:cNvPr id="68" name="Rectangle 67"/>
                <p:cNvSpPr/>
                <p:nvPr/>
              </p:nvSpPr>
              <p:spPr>
                <a:xfrm>
                  <a:off x="252206" y="3763798"/>
                  <a:ext cx="115170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Load Balancer</a:t>
                  </a:r>
                </a:p>
              </p:txBody>
            </p:sp>
            <p:pic>
              <p:nvPicPr>
                <p:cNvPr id="69" name="Picture 6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2206" y="3730313"/>
                  <a:ext cx="228600" cy="228600"/>
                </a:xfrm>
                <a:prstGeom prst="rect">
                  <a:avLst/>
                </a:prstGeom>
                <a:solidFill>
                  <a:srgbClr val="FFFFFF">
                    <a:alpha val="60000"/>
                  </a:srgbClr>
                </a:solidFill>
                <a:ln>
                  <a:noFill/>
                </a:ln>
              </p:spPr>
            </p:pic>
          </p:grpSp>
          <p:grpSp>
            <p:nvGrpSpPr>
              <p:cNvPr id="99" name="Group 98"/>
              <p:cNvGrpSpPr/>
              <p:nvPr/>
            </p:nvGrpSpPr>
            <p:grpSpPr>
              <a:xfrm>
                <a:off x="2023118" y="1642350"/>
                <a:ext cx="911188" cy="228600"/>
                <a:chOff x="252206" y="4026644"/>
                <a:chExt cx="911188" cy="228600"/>
              </a:xfrm>
            </p:grpSpPr>
            <p:sp>
              <p:nvSpPr>
                <p:cNvPr id="66" name="Rectangle 65"/>
                <p:cNvSpPr/>
                <p:nvPr/>
              </p:nvSpPr>
              <p:spPr>
                <a:xfrm>
                  <a:off x="252206" y="4060129"/>
                  <a:ext cx="911188"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Logic App</a:t>
                  </a:r>
                </a:p>
              </p:txBody>
            </p:sp>
            <p:pic>
              <p:nvPicPr>
                <p:cNvPr id="67" name="Picture 6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2206" y="4026644"/>
                  <a:ext cx="228600" cy="228600"/>
                </a:xfrm>
                <a:prstGeom prst="rect">
                  <a:avLst/>
                </a:prstGeom>
                <a:solidFill>
                  <a:srgbClr val="FFFFFF">
                    <a:alpha val="60000"/>
                  </a:srgbClr>
                </a:solidFill>
                <a:ln>
                  <a:noFill/>
                </a:ln>
              </p:spPr>
            </p:pic>
          </p:grpSp>
          <p:grpSp>
            <p:nvGrpSpPr>
              <p:cNvPr id="100" name="Group 99"/>
              <p:cNvGrpSpPr/>
              <p:nvPr/>
            </p:nvGrpSpPr>
            <p:grpSpPr>
              <a:xfrm>
                <a:off x="2023118" y="1908375"/>
                <a:ext cx="1769031" cy="228600"/>
                <a:chOff x="252206" y="4322979"/>
                <a:chExt cx="1769031" cy="228600"/>
              </a:xfrm>
            </p:grpSpPr>
            <p:sp>
              <p:nvSpPr>
                <p:cNvPr id="64" name="Rectangle 63"/>
                <p:cNvSpPr/>
                <p:nvPr/>
              </p:nvSpPr>
              <p:spPr>
                <a:xfrm>
                  <a:off x="252206" y="4356464"/>
                  <a:ext cx="1769031"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Network Security Group</a:t>
                  </a:r>
                </a:p>
              </p:txBody>
            </p:sp>
            <p:pic>
              <p:nvPicPr>
                <p:cNvPr id="65" name="Picture 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2206" y="4322979"/>
                  <a:ext cx="228600" cy="228600"/>
                </a:xfrm>
                <a:prstGeom prst="rect">
                  <a:avLst/>
                </a:prstGeom>
                <a:solidFill>
                  <a:srgbClr val="FFFFFF">
                    <a:alpha val="60000"/>
                  </a:srgbClr>
                </a:solidFill>
                <a:ln>
                  <a:noFill/>
                </a:ln>
              </p:spPr>
            </p:pic>
          </p:grpSp>
          <p:grpSp>
            <p:nvGrpSpPr>
              <p:cNvPr id="101" name="Group 100"/>
              <p:cNvGrpSpPr/>
              <p:nvPr/>
            </p:nvGrpSpPr>
            <p:grpSpPr>
              <a:xfrm>
                <a:off x="2023118" y="2174400"/>
                <a:ext cx="702740" cy="228600"/>
                <a:chOff x="252206" y="4619316"/>
                <a:chExt cx="702740" cy="228600"/>
              </a:xfrm>
            </p:grpSpPr>
            <p:sp>
              <p:nvSpPr>
                <p:cNvPr id="62" name="Rectangle 61"/>
                <p:cNvSpPr/>
                <p:nvPr/>
              </p:nvSpPr>
              <p:spPr>
                <a:xfrm>
                  <a:off x="252206" y="4652801"/>
                  <a:ext cx="702740"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Search</a:t>
                  </a:r>
                </a:p>
              </p:txBody>
            </p:sp>
            <p:pic>
              <p:nvPicPr>
                <p:cNvPr id="63" name="Picture 6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2206" y="4619316"/>
                  <a:ext cx="228600" cy="228600"/>
                </a:xfrm>
                <a:prstGeom prst="rect">
                  <a:avLst/>
                </a:prstGeom>
                <a:solidFill>
                  <a:srgbClr val="FFFFFF">
                    <a:alpha val="60000"/>
                  </a:srgbClr>
                </a:solidFill>
                <a:ln>
                  <a:noFill/>
                </a:ln>
              </p:spPr>
            </p:pic>
          </p:grpSp>
          <p:grpSp>
            <p:nvGrpSpPr>
              <p:cNvPr id="102" name="Group 101"/>
              <p:cNvGrpSpPr/>
              <p:nvPr/>
            </p:nvGrpSpPr>
            <p:grpSpPr>
              <a:xfrm>
                <a:off x="2023118" y="2440425"/>
                <a:ext cx="984947" cy="228600"/>
                <a:chOff x="252206" y="4915654"/>
                <a:chExt cx="984947" cy="228600"/>
              </a:xfrm>
            </p:grpSpPr>
            <p:sp>
              <p:nvSpPr>
                <p:cNvPr id="60" name="Rectangle 59"/>
                <p:cNvSpPr/>
                <p:nvPr/>
              </p:nvSpPr>
              <p:spPr>
                <a:xfrm>
                  <a:off x="252206" y="4949139"/>
                  <a:ext cx="984947"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Service Bus</a:t>
                  </a:r>
                </a:p>
              </p:txBody>
            </p:sp>
            <p:pic>
              <p:nvPicPr>
                <p:cNvPr id="61" name="Picture 6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2206" y="4915654"/>
                  <a:ext cx="228600" cy="228600"/>
                </a:xfrm>
                <a:prstGeom prst="rect">
                  <a:avLst/>
                </a:prstGeom>
                <a:solidFill>
                  <a:srgbClr val="FFFFFF">
                    <a:alpha val="60000"/>
                  </a:srgbClr>
                </a:solidFill>
                <a:ln>
                  <a:noFill/>
                </a:ln>
              </p:spPr>
            </p:pic>
          </p:grpSp>
          <p:grpSp>
            <p:nvGrpSpPr>
              <p:cNvPr id="104" name="Group 103"/>
              <p:cNvGrpSpPr/>
              <p:nvPr/>
            </p:nvGrpSpPr>
            <p:grpSpPr>
              <a:xfrm>
                <a:off x="2023118" y="2972475"/>
                <a:ext cx="1140482" cy="228600"/>
                <a:chOff x="252206" y="5508324"/>
                <a:chExt cx="1140482" cy="228600"/>
              </a:xfrm>
            </p:grpSpPr>
            <p:sp>
              <p:nvSpPr>
                <p:cNvPr id="58" name="Rectangle 57"/>
                <p:cNvSpPr/>
                <p:nvPr/>
              </p:nvSpPr>
              <p:spPr>
                <a:xfrm>
                  <a:off x="252206" y="5541809"/>
                  <a:ext cx="114048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SQL Database</a:t>
                  </a:r>
                </a:p>
              </p:txBody>
            </p:sp>
            <p:pic>
              <p:nvPicPr>
                <p:cNvPr id="59" name="Picture 5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2206" y="5508324"/>
                  <a:ext cx="228600" cy="228600"/>
                </a:xfrm>
                <a:prstGeom prst="rect">
                  <a:avLst/>
                </a:prstGeom>
                <a:solidFill>
                  <a:srgbClr val="FFFFFF">
                    <a:alpha val="60000"/>
                  </a:srgbClr>
                </a:solidFill>
                <a:ln>
                  <a:noFill/>
                </a:ln>
              </p:spPr>
            </p:pic>
          </p:grpSp>
          <p:grpSp>
            <p:nvGrpSpPr>
              <p:cNvPr id="106" name="Group 105"/>
              <p:cNvGrpSpPr/>
              <p:nvPr/>
            </p:nvGrpSpPr>
            <p:grpSpPr>
              <a:xfrm>
                <a:off x="2023118" y="3238500"/>
                <a:ext cx="1231876" cy="228600"/>
                <a:chOff x="252206" y="6100999"/>
                <a:chExt cx="1231876" cy="228600"/>
              </a:xfrm>
            </p:grpSpPr>
            <p:sp>
              <p:nvSpPr>
                <p:cNvPr id="54" name="Rectangle 53"/>
                <p:cNvSpPr/>
                <p:nvPr/>
              </p:nvSpPr>
              <p:spPr>
                <a:xfrm>
                  <a:off x="252206" y="6134484"/>
                  <a:ext cx="1231876"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Web App/Farm</a:t>
                  </a:r>
                </a:p>
              </p:txBody>
            </p:sp>
            <p:pic>
              <p:nvPicPr>
                <p:cNvPr id="55" name="Picture 5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2206" y="6100999"/>
                  <a:ext cx="228600" cy="228600"/>
                </a:xfrm>
                <a:prstGeom prst="rect">
                  <a:avLst/>
                </a:prstGeom>
                <a:solidFill>
                  <a:srgbClr val="FFFFFF">
                    <a:alpha val="60000"/>
                  </a:srgbClr>
                </a:solidFill>
                <a:ln>
                  <a:noFill/>
                </a:ln>
              </p:spPr>
            </p:pic>
          </p:grpSp>
          <p:grpSp>
            <p:nvGrpSpPr>
              <p:cNvPr id="103" name="Group 102"/>
              <p:cNvGrpSpPr/>
              <p:nvPr/>
            </p:nvGrpSpPr>
            <p:grpSpPr>
              <a:xfrm>
                <a:off x="2023118" y="2706450"/>
                <a:ext cx="1595859" cy="228600"/>
                <a:chOff x="252206" y="5211984"/>
                <a:chExt cx="1595859" cy="228600"/>
              </a:xfrm>
            </p:grpSpPr>
            <p:sp>
              <p:nvSpPr>
                <p:cNvPr id="51" name="Rectangle 50"/>
                <p:cNvSpPr/>
                <p:nvPr/>
              </p:nvSpPr>
              <p:spPr>
                <a:xfrm>
                  <a:off x="252206" y="5245469"/>
                  <a:ext cx="159585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Service Fabric Cluster</a:t>
                  </a:r>
                </a:p>
              </p:txBody>
            </p:sp>
            <p:pic>
              <p:nvPicPr>
                <p:cNvPr id="53" name="Picture 5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2206" y="5211984"/>
                  <a:ext cx="228600" cy="228600"/>
                </a:xfrm>
                <a:prstGeom prst="rect">
                  <a:avLst/>
                </a:prstGeom>
                <a:solidFill>
                  <a:srgbClr val="FFFFFF">
                    <a:alpha val="60000"/>
                  </a:srgbClr>
                </a:solidFill>
                <a:ln>
                  <a:noFill/>
                </a:ln>
              </p:spPr>
            </p:pic>
          </p:grpSp>
          <p:grpSp>
            <p:nvGrpSpPr>
              <p:cNvPr id="110" name="Group 109"/>
              <p:cNvGrpSpPr/>
              <p:nvPr/>
            </p:nvGrpSpPr>
            <p:grpSpPr>
              <a:xfrm>
                <a:off x="228600" y="838200"/>
                <a:ext cx="1017015" cy="228600"/>
                <a:chOff x="2397686" y="4320193"/>
                <a:chExt cx="1017015" cy="228600"/>
              </a:xfrm>
            </p:grpSpPr>
            <p:sp>
              <p:nvSpPr>
                <p:cNvPr id="30" name="Rectangle 29"/>
                <p:cNvSpPr/>
                <p:nvPr/>
              </p:nvSpPr>
              <p:spPr>
                <a:xfrm>
                  <a:off x="2397686" y="4353679"/>
                  <a:ext cx="101701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Activity Log</a:t>
                  </a:r>
                </a:p>
              </p:txBody>
            </p:sp>
            <p:pic>
              <p:nvPicPr>
                <p:cNvPr id="31" name="Picture 30"/>
                <p:cNvPicPr preferRelativeResize="0">
                  <a:picLocks noChangeAspect="1"/>
                </p:cNvPicPr>
                <p:nvPr/>
              </p:nvPicPr>
              <p:blipFill>
                <a:blip r:embed="rId20">
                  <a:extLst>
                    <a:ext uri="{28A0092B-C50C-407E-A947-70E740481C1C}">
                      <a14:useLocalDpi xmlns:a14="http://schemas.microsoft.com/office/drawing/2010/main" val="0"/>
                    </a:ext>
                  </a:extLst>
                </a:blip>
                <a:stretch>
                  <a:fillRect/>
                </a:stretch>
              </p:blipFill>
              <p:spPr>
                <a:xfrm>
                  <a:off x="2397686" y="4320193"/>
                  <a:ext cx="228600" cy="228600"/>
                </a:xfrm>
                <a:prstGeom prst="rect">
                  <a:avLst/>
                </a:prstGeom>
                <a:solidFill>
                  <a:srgbClr val="FFFFFF">
                    <a:alpha val="60000"/>
                  </a:srgbClr>
                </a:solidFill>
                <a:ln>
                  <a:noFill/>
                </a:ln>
              </p:spPr>
            </p:pic>
          </p:grpSp>
          <p:grpSp>
            <p:nvGrpSpPr>
              <p:cNvPr id="113" name="Group 112"/>
              <p:cNvGrpSpPr/>
              <p:nvPr/>
            </p:nvGrpSpPr>
            <p:grpSpPr>
              <a:xfrm>
                <a:off x="228600" y="3238500"/>
                <a:ext cx="1328084" cy="228600"/>
                <a:chOff x="2397686" y="5234593"/>
                <a:chExt cx="1328084" cy="228600"/>
              </a:xfrm>
            </p:grpSpPr>
            <p:sp>
              <p:nvSpPr>
                <p:cNvPr id="28" name="Rectangle 27"/>
                <p:cNvSpPr/>
                <p:nvPr/>
              </p:nvSpPr>
              <p:spPr>
                <a:xfrm>
                  <a:off x="2397686" y="5268079"/>
                  <a:ext cx="1328084"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HDInsight HBase</a:t>
                  </a:r>
                </a:p>
              </p:txBody>
            </p:sp>
            <p:pic>
              <p:nvPicPr>
                <p:cNvPr id="29" name="Picture 28"/>
                <p:cNvPicPr preferRelativeResize="0">
                  <a:picLocks noChangeAspect="1"/>
                </p:cNvPicPr>
                <p:nvPr/>
              </p:nvPicPr>
              <p:blipFill>
                <a:blip r:embed="rId21">
                  <a:extLst>
                    <a:ext uri="{28A0092B-C50C-407E-A947-70E740481C1C}">
                      <a14:useLocalDpi xmlns:a14="http://schemas.microsoft.com/office/drawing/2010/main" val="0"/>
                    </a:ext>
                  </a:extLst>
                </a:blip>
                <a:stretch>
                  <a:fillRect/>
                </a:stretch>
              </p:blipFill>
              <p:spPr>
                <a:xfrm>
                  <a:off x="2397686" y="5234593"/>
                  <a:ext cx="228600" cy="228600"/>
                </a:xfrm>
                <a:prstGeom prst="rect">
                  <a:avLst/>
                </a:prstGeom>
                <a:solidFill>
                  <a:srgbClr val="FFFFFF">
                    <a:alpha val="60000"/>
                  </a:srgbClr>
                </a:solidFill>
                <a:ln>
                  <a:noFill/>
                </a:ln>
              </p:spPr>
            </p:pic>
          </p:grpSp>
          <p:grpSp>
            <p:nvGrpSpPr>
              <p:cNvPr id="112" name="Group 111"/>
              <p:cNvGrpSpPr/>
              <p:nvPr/>
            </p:nvGrpSpPr>
            <p:grpSpPr>
              <a:xfrm>
                <a:off x="228600" y="2438400"/>
                <a:ext cx="949671" cy="228600"/>
                <a:chOff x="2397686" y="4929793"/>
                <a:chExt cx="949671" cy="228600"/>
              </a:xfrm>
            </p:grpSpPr>
            <p:sp>
              <p:nvSpPr>
                <p:cNvPr id="24" name="Rectangle 23"/>
                <p:cNvSpPr/>
                <p:nvPr/>
              </p:nvSpPr>
              <p:spPr>
                <a:xfrm>
                  <a:off x="2397686" y="4963279"/>
                  <a:ext cx="949671"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Containers</a:t>
                  </a:r>
                </a:p>
              </p:txBody>
            </p:sp>
            <p:pic>
              <p:nvPicPr>
                <p:cNvPr id="25" name="Picture 24"/>
                <p:cNvPicPr preferRelativeResize="0">
                  <a:picLocks noChangeAspect="1"/>
                </p:cNvPicPr>
                <p:nvPr/>
              </p:nvPicPr>
              <p:blipFill>
                <a:blip r:embed="rId22">
                  <a:extLst>
                    <a:ext uri="{28A0092B-C50C-407E-A947-70E740481C1C}">
                      <a14:useLocalDpi xmlns:a14="http://schemas.microsoft.com/office/drawing/2010/main" val="0"/>
                    </a:ext>
                  </a:extLst>
                </a:blip>
                <a:stretch>
                  <a:fillRect/>
                </a:stretch>
              </p:blipFill>
              <p:spPr>
                <a:xfrm>
                  <a:off x="2397686" y="4929793"/>
                  <a:ext cx="228600" cy="228600"/>
                </a:xfrm>
                <a:prstGeom prst="rect">
                  <a:avLst/>
                </a:prstGeom>
                <a:solidFill>
                  <a:srgbClr val="FFFFFF">
                    <a:alpha val="60000"/>
                  </a:srgbClr>
                </a:solidFill>
                <a:ln>
                  <a:noFill/>
                </a:ln>
              </p:spPr>
            </p:pic>
          </p:grpSp>
        </p:grpSp>
      </p:grpSp>
      <p:grpSp>
        <p:nvGrpSpPr>
          <p:cNvPr id="398" name="Group 397"/>
          <p:cNvGrpSpPr/>
          <p:nvPr/>
        </p:nvGrpSpPr>
        <p:grpSpPr>
          <a:xfrm>
            <a:off x="1451173" y="4768984"/>
            <a:ext cx="3737845" cy="1696158"/>
            <a:chOff x="1277008" y="4792716"/>
            <a:chExt cx="3738872" cy="1696624"/>
          </a:xfrm>
        </p:grpSpPr>
        <p:sp>
          <p:nvSpPr>
            <p:cNvPr id="304" name="Rectangle: Rounded Corners 303"/>
            <p:cNvSpPr/>
            <p:nvPr/>
          </p:nvSpPr>
          <p:spPr>
            <a:xfrm>
              <a:off x="1277008" y="4792716"/>
              <a:ext cx="3738872" cy="1696624"/>
            </a:xfrm>
            <a:prstGeom prst="roundRect">
              <a:avLst>
                <a:gd name="adj" fmla="val 7586"/>
              </a:avLst>
            </a:prstGeom>
            <a:solidFill>
              <a:srgbClr val="FFFFFF">
                <a:alpha val="7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a:solidFill>
                  <a:srgbClr val="FFFFFF"/>
                </a:solidFill>
                <a:latin typeface="Segoe UI Semilight"/>
              </a:endParaRPr>
            </a:p>
          </p:txBody>
        </p:sp>
        <p:grpSp>
          <p:nvGrpSpPr>
            <p:cNvPr id="305" name="Group 304"/>
            <p:cNvGrpSpPr/>
            <p:nvPr/>
          </p:nvGrpSpPr>
          <p:grpSpPr>
            <a:xfrm>
              <a:off x="1385020" y="4860256"/>
              <a:ext cx="3543633" cy="1557076"/>
              <a:chOff x="4365853" y="4824253"/>
              <a:chExt cx="3543633" cy="1557076"/>
            </a:xfrm>
          </p:grpSpPr>
          <p:grpSp>
            <p:nvGrpSpPr>
              <p:cNvPr id="111" name="Group 110"/>
              <p:cNvGrpSpPr/>
              <p:nvPr/>
            </p:nvGrpSpPr>
            <p:grpSpPr>
              <a:xfrm>
                <a:off x="4365853" y="5623560"/>
                <a:ext cx="1700082" cy="228600"/>
                <a:chOff x="2397686" y="4624990"/>
                <a:chExt cx="1700082" cy="228600"/>
              </a:xfrm>
            </p:grpSpPr>
            <p:sp>
              <p:nvSpPr>
                <p:cNvPr id="26" name="Rectangle 25"/>
                <p:cNvSpPr/>
                <p:nvPr/>
              </p:nvSpPr>
              <p:spPr>
                <a:xfrm>
                  <a:off x="2397686" y="4658476"/>
                  <a:ext cx="170008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Change &amp; File Tracking</a:t>
                  </a:r>
                </a:p>
              </p:txBody>
            </p:sp>
            <p:pic>
              <p:nvPicPr>
                <p:cNvPr id="27" name="Picture 26"/>
                <p:cNvPicPr preferRelativeResize="0">
                  <a:picLocks noChangeAspect="1"/>
                </p:cNvPicPr>
                <p:nvPr/>
              </p:nvPicPr>
              <p:blipFill>
                <a:blip r:embed="rId23">
                  <a:extLst>
                    <a:ext uri="{28A0092B-C50C-407E-A947-70E740481C1C}">
                      <a14:useLocalDpi xmlns:a14="http://schemas.microsoft.com/office/drawing/2010/main" val="0"/>
                    </a:ext>
                  </a:extLst>
                </a:blip>
                <a:stretch>
                  <a:fillRect/>
                </a:stretch>
              </p:blipFill>
              <p:spPr>
                <a:xfrm>
                  <a:off x="2397686" y="4624990"/>
                  <a:ext cx="228600" cy="228600"/>
                </a:xfrm>
                <a:prstGeom prst="rect">
                  <a:avLst/>
                </a:prstGeom>
                <a:ln>
                  <a:noFill/>
                </a:ln>
              </p:spPr>
            </p:pic>
          </p:grpSp>
          <p:grpSp>
            <p:nvGrpSpPr>
              <p:cNvPr id="115" name="Group 114"/>
              <p:cNvGrpSpPr/>
              <p:nvPr/>
            </p:nvGrpSpPr>
            <p:grpSpPr>
              <a:xfrm>
                <a:off x="6312024" y="5619025"/>
                <a:ext cx="1597462" cy="228600"/>
                <a:chOff x="2397686" y="5844189"/>
                <a:chExt cx="1597462" cy="228600"/>
              </a:xfrm>
            </p:grpSpPr>
            <p:sp>
              <p:nvSpPr>
                <p:cNvPr id="22" name="Rectangle 21"/>
                <p:cNvSpPr/>
                <p:nvPr/>
              </p:nvSpPr>
              <p:spPr>
                <a:xfrm>
                  <a:off x="2397686" y="5877674"/>
                  <a:ext cx="159746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Update Management</a:t>
                  </a:r>
                </a:p>
              </p:txBody>
            </p:sp>
            <p:pic>
              <p:nvPicPr>
                <p:cNvPr id="23" name="Picture 22"/>
                <p:cNvPicPr preferRelativeResize="0">
                  <a:picLocks noChangeAspect="1"/>
                </p:cNvPicPr>
                <p:nvPr/>
              </p:nvPicPr>
              <p:blipFill>
                <a:blip r:embed="rId24">
                  <a:extLst>
                    <a:ext uri="{28A0092B-C50C-407E-A947-70E740481C1C}">
                      <a14:useLocalDpi xmlns:a14="http://schemas.microsoft.com/office/drawing/2010/main" val="0"/>
                    </a:ext>
                  </a:extLst>
                </a:blip>
                <a:stretch>
                  <a:fillRect/>
                </a:stretch>
              </p:blipFill>
              <p:spPr>
                <a:xfrm>
                  <a:off x="2397686" y="5844189"/>
                  <a:ext cx="228600" cy="228600"/>
                </a:xfrm>
                <a:prstGeom prst="rect">
                  <a:avLst/>
                </a:prstGeom>
                <a:ln>
                  <a:noFill/>
                </a:ln>
              </p:spPr>
            </p:pic>
          </p:grpSp>
          <p:grpSp>
            <p:nvGrpSpPr>
              <p:cNvPr id="114" name="Group 113"/>
              <p:cNvGrpSpPr/>
              <p:nvPr/>
            </p:nvGrpSpPr>
            <p:grpSpPr>
              <a:xfrm>
                <a:off x="4365853" y="5888145"/>
                <a:ext cx="1637548" cy="228600"/>
                <a:chOff x="2397686" y="5539393"/>
                <a:chExt cx="1637548" cy="228600"/>
              </a:xfrm>
            </p:grpSpPr>
            <p:sp>
              <p:nvSpPr>
                <p:cNvPr id="20" name="Rectangle 19"/>
                <p:cNvSpPr/>
                <p:nvPr/>
              </p:nvSpPr>
              <p:spPr>
                <a:xfrm>
                  <a:off x="2397686" y="5572879"/>
                  <a:ext cx="1637548"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Network Performance</a:t>
                  </a:r>
                </a:p>
              </p:txBody>
            </p:sp>
            <p:pic>
              <p:nvPicPr>
                <p:cNvPr id="21" name="Picture 20"/>
                <p:cNvPicPr preferRelativeResize="0">
                  <a:picLocks noChangeAspect="1"/>
                </p:cNvPicPr>
                <p:nvPr/>
              </p:nvPicPr>
              <p:blipFill>
                <a:blip r:embed="rId25">
                  <a:extLst>
                    <a:ext uri="{28A0092B-C50C-407E-A947-70E740481C1C}">
                      <a14:useLocalDpi xmlns:a14="http://schemas.microsoft.com/office/drawing/2010/main" val="0"/>
                    </a:ext>
                  </a:extLst>
                </a:blip>
                <a:stretch>
                  <a:fillRect/>
                </a:stretch>
              </p:blipFill>
              <p:spPr>
                <a:xfrm>
                  <a:off x="2397686" y="5539393"/>
                  <a:ext cx="228600" cy="228600"/>
                </a:xfrm>
                <a:prstGeom prst="rect">
                  <a:avLst/>
                </a:prstGeom>
                <a:ln>
                  <a:noFill/>
                </a:ln>
              </p:spPr>
            </p:pic>
          </p:grpSp>
          <p:grpSp>
            <p:nvGrpSpPr>
              <p:cNvPr id="116" name="Group 115"/>
              <p:cNvGrpSpPr/>
              <p:nvPr/>
            </p:nvGrpSpPr>
            <p:grpSpPr>
              <a:xfrm>
                <a:off x="6312024" y="4824253"/>
                <a:ext cx="1287997" cy="228600"/>
                <a:chOff x="2397686" y="6148993"/>
                <a:chExt cx="1287997" cy="228600"/>
              </a:xfrm>
            </p:grpSpPr>
            <p:sp>
              <p:nvSpPr>
                <p:cNvPr id="18" name="Rectangle 17"/>
                <p:cNvSpPr/>
                <p:nvPr/>
              </p:nvSpPr>
              <p:spPr>
                <a:xfrm>
                  <a:off x="2397686" y="6182478"/>
                  <a:ext cx="1287997"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Security &amp; Audit</a:t>
                  </a:r>
                </a:p>
              </p:txBody>
            </p:sp>
            <p:pic>
              <p:nvPicPr>
                <p:cNvPr id="19" name="Picture 18"/>
                <p:cNvPicPr preferRelativeResize="0">
                  <a:picLocks noChangeAspect="1"/>
                </p:cNvPicPr>
                <p:nvPr/>
              </p:nvPicPr>
              <p:blipFill>
                <a:blip r:embed="rId26">
                  <a:extLst>
                    <a:ext uri="{28A0092B-C50C-407E-A947-70E740481C1C}">
                      <a14:useLocalDpi xmlns:a14="http://schemas.microsoft.com/office/drawing/2010/main" val="0"/>
                    </a:ext>
                  </a:extLst>
                </a:blip>
                <a:stretch>
                  <a:fillRect/>
                </a:stretch>
              </p:blipFill>
              <p:spPr>
                <a:xfrm>
                  <a:off x="2397686" y="6148993"/>
                  <a:ext cx="228600" cy="228600"/>
                </a:xfrm>
                <a:prstGeom prst="rect">
                  <a:avLst/>
                </a:prstGeom>
                <a:ln>
                  <a:noFill/>
                </a:ln>
              </p:spPr>
            </p:pic>
          </p:grpSp>
          <p:grpSp>
            <p:nvGrpSpPr>
              <p:cNvPr id="119" name="Group 118"/>
              <p:cNvGrpSpPr/>
              <p:nvPr/>
            </p:nvGrpSpPr>
            <p:grpSpPr>
              <a:xfrm>
                <a:off x="6312024" y="5089177"/>
                <a:ext cx="1044275" cy="228600"/>
                <a:chOff x="5905473" y="3238473"/>
                <a:chExt cx="1044275" cy="228600"/>
              </a:xfrm>
            </p:grpSpPr>
            <p:pic>
              <p:nvPicPr>
                <p:cNvPr id="117" name="Picture 11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905473" y="3238473"/>
                  <a:ext cx="228600" cy="228600"/>
                </a:xfrm>
                <a:prstGeom prst="rect">
                  <a:avLst/>
                </a:prstGeom>
                <a:ln>
                  <a:noFill/>
                </a:ln>
              </p:spPr>
            </p:pic>
            <p:sp>
              <p:nvSpPr>
                <p:cNvPr id="118" name="Rectangle 117"/>
                <p:cNvSpPr/>
                <p:nvPr/>
              </p:nvSpPr>
              <p:spPr>
                <a:xfrm>
                  <a:off x="5905473" y="3271959"/>
                  <a:ext cx="104427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Service Map</a:t>
                  </a:r>
                </a:p>
              </p:txBody>
            </p:sp>
          </p:grpSp>
          <p:grpSp>
            <p:nvGrpSpPr>
              <p:cNvPr id="122" name="Group 121"/>
              <p:cNvGrpSpPr/>
              <p:nvPr/>
            </p:nvGrpSpPr>
            <p:grpSpPr>
              <a:xfrm>
                <a:off x="6312024" y="6148874"/>
                <a:ext cx="904774" cy="228600"/>
                <a:chOff x="5694053" y="5021484"/>
                <a:chExt cx="904774" cy="228600"/>
              </a:xfrm>
            </p:grpSpPr>
            <p:pic>
              <p:nvPicPr>
                <p:cNvPr id="120" name="Picture 11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694053" y="5021484"/>
                  <a:ext cx="228600" cy="228600"/>
                </a:xfrm>
                <a:prstGeom prst="rect">
                  <a:avLst/>
                </a:prstGeom>
                <a:ln>
                  <a:noFill/>
                </a:ln>
              </p:spPr>
            </p:pic>
            <p:sp>
              <p:nvSpPr>
                <p:cNvPr id="121" name="Rectangle 120"/>
                <p:cNvSpPr/>
                <p:nvPr/>
              </p:nvSpPr>
              <p:spPr>
                <a:xfrm>
                  <a:off x="5694053" y="5054970"/>
                  <a:ext cx="904774"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Wire Data</a:t>
                  </a:r>
                </a:p>
              </p:txBody>
            </p:sp>
          </p:grpSp>
          <p:grpSp>
            <p:nvGrpSpPr>
              <p:cNvPr id="137" name="Group 136"/>
              <p:cNvGrpSpPr/>
              <p:nvPr/>
            </p:nvGrpSpPr>
            <p:grpSpPr>
              <a:xfrm>
                <a:off x="6312024" y="5354101"/>
                <a:ext cx="959292" cy="228600"/>
                <a:chOff x="6884578" y="2200432"/>
                <a:chExt cx="959292" cy="228600"/>
              </a:xfrm>
            </p:grpSpPr>
            <p:sp>
              <p:nvSpPr>
                <p:cNvPr id="125" name="Rectangle 124"/>
                <p:cNvSpPr/>
                <p:nvPr/>
              </p:nvSpPr>
              <p:spPr>
                <a:xfrm>
                  <a:off x="6884578" y="2233918"/>
                  <a:ext cx="95929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SQL Server</a:t>
                  </a:r>
                </a:p>
              </p:txBody>
            </p:sp>
            <p:pic>
              <p:nvPicPr>
                <p:cNvPr id="130" name="Picture 12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884578" y="2200432"/>
                  <a:ext cx="228600" cy="228600"/>
                </a:xfrm>
                <a:prstGeom prst="rect">
                  <a:avLst/>
                </a:prstGeom>
                <a:ln>
                  <a:noFill/>
                </a:ln>
              </p:spPr>
            </p:pic>
          </p:grpSp>
          <p:grpSp>
            <p:nvGrpSpPr>
              <p:cNvPr id="138" name="Group 137"/>
              <p:cNvGrpSpPr/>
              <p:nvPr/>
            </p:nvGrpSpPr>
            <p:grpSpPr>
              <a:xfrm>
                <a:off x="4365853" y="4829805"/>
                <a:ext cx="1271963" cy="228600"/>
                <a:chOff x="6849303" y="2738423"/>
                <a:chExt cx="1271963" cy="228600"/>
              </a:xfrm>
            </p:grpSpPr>
            <p:sp>
              <p:nvSpPr>
                <p:cNvPr id="131" name="Rectangle 130"/>
                <p:cNvSpPr/>
                <p:nvPr/>
              </p:nvSpPr>
              <p:spPr>
                <a:xfrm>
                  <a:off x="6849303" y="2771909"/>
                  <a:ext cx="1271963"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Active Directory</a:t>
                  </a:r>
                </a:p>
              </p:txBody>
            </p:sp>
            <p:pic>
              <p:nvPicPr>
                <p:cNvPr id="132" name="Picture 13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849303" y="2738423"/>
                  <a:ext cx="228600" cy="228600"/>
                </a:xfrm>
                <a:prstGeom prst="rect">
                  <a:avLst/>
                </a:prstGeom>
                <a:ln>
                  <a:noFill/>
                </a:ln>
              </p:spPr>
            </p:pic>
          </p:grpSp>
          <p:grpSp>
            <p:nvGrpSpPr>
              <p:cNvPr id="139" name="Group 138"/>
              <p:cNvGrpSpPr/>
              <p:nvPr/>
            </p:nvGrpSpPr>
            <p:grpSpPr>
              <a:xfrm>
                <a:off x="4365853" y="6152729"/>
                <a:ext cx="1555772" cy="228600"/>
                <a:chOff x="6825265" y="3376441"/>
                <a:chExt cx="1555772" cy="228600"/>
              </a:xfrm>
            </p:grpSpPr>
            <p:pic>
              <p:nvPicPr>
                <p:cNvPr id="133" name="Picture 13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825265" y="3376441"/>
                  <a:ext cx="228600" cy="228600"/>
                </a:xfrm>
                <a:prstGeom prst="rect">
                  <a:avLst/>
                </a:prstGeom>
                <a:ln>
                  <a:noFill/>
                </a:ln>
              </p:spPr>
            </p:pic>
            <p:sp>
              <p:nvSpPr>
                <p:cNvPr id="134" name="Rectangle 133"/>
                <p:cNvSpPr/>
                <p:nvPr/>
              </p:nvSpPr>
              <p:spPr>
                <a:xfrm>
                  <a:off x="6825265" y="3409927"/>
                  <a:ext cx="155577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Operations Manager</a:t>
                  </a:r>
                </a:p>
              </p:txBody>
            </p:sp>
          </p:grpSp>
          <p:grpSp>
            <p:nvGrpSpPr>
              <p:cNvPr id="140" name="Group 139"/>
              <p:cNvGrpSpPr/>
              <p:nvPr/>
            </p:nvGrpSpPr>
            <p:grpSpPr>
              <a:xfrm>
                <a:off x="4365853" y="5094390"/>
                <a:ext cx="1066723" cy="228600"/>
                <a:chOff x="6792949" y="4100028"/>
                <a:chExt cx="1066723" cy="228600"/>
              </a:xfrm>
            </p:grpSpPr>
            <p:pic>
              <p:nvPicPr>
                <p:cNvPr id="135" name="Picture 134"/>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792949" y="4100028"/>
                  <a:ext cx="228600" cy="228600"/>
                </a:xfrm>
                <a:prstGeom prst="rect">
                  <a:avLst/>
                </a:prstGeom>
                <a:ln>
                  <a:noFill/>
                </a:ln>
              </p:spPr>
            </p:pic>
            <p:sp>
              <p:nvSpPr>
                <p:cNvPr id="136" name="Rectangle 135"/>
                <p:cNvSpPr/>
                <p:nvPr/>
              </p:nvSpPr>
              <p:spPr>
                <a:xfrm>
                  <a:off x="6792949" y="4133514"/>
                  <a:ext cx="1066723"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Antimalware</a:t>
                  </a:r>
                </a:p>
              </p:txBody>
            </p:sp>
          </p:grpSp>
          <p:grpSp>
            <p:nvGrpSpPr>
              <p:cNvPr id="143" name="Group 142"/>
              <p:cNvGrpSpPr/>
              <p:nvPr/>
            </p:nvGrpSpPr>
            <p:grpSpPr>
              <a:xfrm>
                <a:off x="6312024" y="5883949"/>
                <a:ext cx="1558979" cy="228600"/>
                <a:chOff x="5579343" y="939877"/>
                <a:chExt cx="1558979" cy="228600"/>
              </a:xfrm>
            </p:grpSpPr>
            <p:pic>
              <p:nvPicPr>
                <p:cNvPr id="141" name="Picture 14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579343" y="939877"/>
                  <a:ext cx="228600" cy="228600"/>
                </a:xfrm>
                <a:prstGeom prst="rect">
                  <a:avLst/>
                </a:prstGeom>
                <a:ln>
                  <a:noFill/>
                </a:ln>
              </p:spPr>
            </p:pic>
            <p:sp>
              <p:nvSpPr>
                <p:cNvPr id="142" name="Rectangle 141"/>
                <p:cNvSpPr/>
                <p:nvPr/>
              </p:nvSpPr>
              <p:spPr>
                <a:xfrm>
                  <a:off x="5579343" y="973363"/>
                  <a:ext cx="155897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VMWare Monitoring</a:t>
                  </a:r>
                </a:p>
              </p:txBody>
            </p:sp>
          </p:grpSp>
          <p:grpSp>
            <p:nvGrpSpPr>
              <p:cNvPr id="146" name="Group 145"/>
              <p:cNvGrpSpPr/>
              <p:nvPr/>
            </p:nvGrpSpPr>
            <p:grpSpPr>
              <a:xfrm>
                <a:off x="4365853" y="5358975"/>
                <a:ext cx="1765824" cy="228600"/>
                <a:chOff x="5776099" y="2097554"/>
                <a:chExt cx="1765824" cy="228600"/>
              </a:xfrm>
            </p:grpSpPr>
            <p:pic>
              <p:nvPicPr>
                <p:cNvPr id="144" name="Picture 14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776099" y="2097554"/>
                  <a:ext cx="228600" cy="228600"/>
                </a:xfrm>
                <a:prstGeom prst="rect">
                  <a:avLst/>
                </a:prstGeom>
                <a:ln>
                  <a:noFill/>
                </a:ln>
              </p:spPr>
            </p:pic>
            <p:sp>
              <p:nvSpPr>
                <p:cNvPr id="145" name="Rectangle 144"/>
                <p:cNvSpPr/>
                <p:nvPr/>
              </p:nvSpPr>
              <p:spPr>
                <a:xfrm>
                  <a:off x="5776099" y="2131040"/>
                  <a:ext cx="1765824"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Capacity &amp; Performance</a:t>
                  </a:r>
                </a:p>
              </p:txBody>
            </p:sp>
          </p:grpSp>
        </p:grpSp>
      </p:grpSp>
      <p:grpSp>
        <p:nvGrpSpPr>
          <p:cNvPr id="3" name="Group 2"/>
          <p:cNvGrpSpPr/>
          <p:nvPr/>
        </p:nvGrpSpPr>
        <p:grpSpPr>
          <a:xfrm>
            <a:off x="1456715" y="3899736"/>
            <a:ext cx="3737845" cy="621724"/>
            <a:chOff x="1343472" y="3671201"/>
            <a:chExt cx="3738872" cy="621895"/>
          </a:xfrm>
        </p:grpSpPr>
        <p:sp>
          <p:nvSpPr>
            <p:cNvPr id="302" name="Rectangle: Rounded Corners 301"/>
            <p:cNvSpPr/>
            <p:nvPr/>
          </p:nvSpPr>
          <p:spPr>
            <a:xfrm>
              <a:off x="1343472" y="3671201"/>
              <a:ext cx="3738872" cy="621895"/>
            </a:xfrm>
            <a:prstGeom prst="roundRect">
              <a:avLst>
                <a:gd name="adj" fmla="val 14995"/>
              </a:avLst>
            </a:prstGeom>
            <a:solidFill>
              <a:srgbClr val="FFFFFF">
                <a:alpha val="75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dirty="0">
                <a:solidFill>
                  <a:srgbClr val="FFFFFF"/>
                </a:solidFill>
                <a:latin typeface="Segoe UI Semilight"/>
              </a:endParaRPr>
            </a:p>
          </p:txBody>
        </p:sp>
        <p:grpSp>
          <p:nvGrpSpPr>
            <p:cNvPr id="168" name="Group 167"/>
            <p:cNvGrpSpPr/>
            <p:nvPr/>
          </p:nvGrpSpPr>
          <p:grpSpPr>
            <a:xfrm>
              <a:off x="4082053" y="3870276"/>
              <a:ext cx="861482" cy="228600"/>
              <a:chOff x="5914413" y="4401039"/>
              <a:chExt cx="861482" cy="228600"/>
            </a:xfrm>
          </p:grpSpPr>
          <p:pic>
            <p:nvPicPr>
              <p:cNvPr id="157" name="Picture 15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914413" y="4401039"/>
                <a:ext cx="228600" cy="228600"/>
              </a:xfrm>
              <a:prstGeom prst="rect">
                <a:avLst/>
              </a:prstGeom>
              <a:solidFill>
                <a:srgbClr val="FFFFFF">
                  <a:alpha val="60000"/>
                </a:srgbClr>
              </a:solidFill>
              <a:ln>
                <a:noFill/>
              </a:ln>
            </p:spPr>
          </p:pic>
          <p:sp>
            <p:nvSpPr>
              <p:cNvPr id="161" name="Rectangle 160"/>
              <p:cNvSpPr/>
              <p:nvPr/>
            </p:nvSpPr>
            <p:spPr>
              <a:xfrm>
                <a:off x="5914413" y="4434525"/>
                <a:ext cx="861482"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Windows</a:t>
                </a:r>
              </a:p>
            </p:txBody>
          </p:sp>
        </p:grpSp>
        <p:grpSp>
          <p:nvGrpSpPr>
            <p:cNvPr id="174" name="Group 173"/>
            <p:cNvGrpSpPr/>
            <p:nvPr/>
          </p:nvGrpSpPr>
          <p:grpSpPr>
            <a:xfrm>
              <a:off x="3143672" y="4020445"/>
              <a:ext cx="577672" cy="200643"/>
              <a:chOff x="5910259" y="3711202"/>
              <a:chExt cx="577672" cy="200643"/>
            </a:xfrm>
          </p:grpSpPr>
          <p:pic>
            <p:nvPicPr>
              <p:cNvPr id="158" name="Picture 157"/>
              <p:cNvPicPr>
                <a:picLocks noChangeAspect="1"/>
              </p:cNvPicPr>
              <p:nvPr/>
            </p:nvPicPr>
            <p:blipFill rotWithShape="1">
              <a:blip r:embed="rId36">
                <a:extLst>
                  <a:ext uri="{BEBA8EAE-BF5A-486C-A8C5-ECC9F3942E4B}">
                    <a14:imgProps xmlns:a14="http://schemas.microsoft.com/office/drawing/2010/main">
                      <a14:imgLayer r:embed="rId37">
                        <a14:imgEffect>
                          <a14:backgroundRemoval t="20000" b="56667" l="8889" r="57778">
                            <a14:backgroundMark x1="34444" y1="48889" x2="34444" y2="48889"/>
                          </a14:backgroundRemoval>
                        </a14:imgEffect>
                      </a14:imgLayer>
                    </a14:imgProps>
                  </a:ext>
                  <a:ext uri="{28A0092B-C50C-407E-A947-70E740481C1C}">
                    <a14:useLocalDpi xmlns:a14="http://schemas.microsoft.com/office/drawing/2010/main" val="0"/>
                  </a:ext>
                </a:extLst>
              </a:blip>
              <a:srcRect l="7095" t="23308" r="38831" b="34317"/>
              <a:stretch/>
            </p:blipFill>
            <p:spPr>
              <a:xfrm>
                <a:off x="5910259" y="3711202"/>
                <a:ext cx="256032" cy="200643"/>
              </a:xfrm>
              <a:prstGeom prst="rect">
                <a:avLst/>
              </a:prstGeom>
              <a:solidFill>
                <a:srgbClr val="FFFFFF">
                  <a:alpha val="60000"/>
                </a:srgbClr>
              </a:solidFill>
              <a:ln>
                <a:noFill/>
              </a:ln>
            </p:spPr>
          </p:pic>
          <p:sp>
            <p:nvSpPr>
              <p:cNvPr id="162" name="Rectangle 161"/>
              <p:cNvSpPr/>
              <p:nvPr/>
            </p:nvSpPr>
            <p:spPr>
              <a:xfrm>
                <a:off x="5910259" y="3730710"/>
                <a:ext cx="577672" cy="161627"/>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SLES</a:t>
                </a:r>
              </a:p>
            </p:txBody>
          </p:sp>
        </p:grpSp>
        <p:grpSp>
          <p:nvGrpSpPr>
            <p:cNvPr id="169" name="Group 168"/>
            <p:cNvGrpSpPr/>
            <p:nvPr/>
          </p:nvGrpSpPr>
          <p:grpSpPr>
            <a:xfrm>
              <a:off x="2363035" y="4006044"/>
              <a:ext cx="612948" cy="224272"/>
              <a:chOff x="5910259" y="4030018"/>
              <a:chExt cx="612948" cy="224272"/>
            </a:xfrm>
          </p:grpSpPr>
          <p:pic>
            <p:nvPicPr>
              <p:cNvPr id="155" name="Picture 154"/>
              <p:cNvPicPr>
                <a:picLocks noChangeAspect="1"/>
              </p:cNvPicPr>
              <p:nvPr/>
            </p:nvPicPr>
            <p:blipFill rotWithShape="1">
              <a:blip r:embed="rId38">
                <a:extLst>
                  <a:ext uri="{28A0092B-C50C-407E-A947-70E740481C1C}">
                    <a14:useLocalDpi xmlns:a14="http://schemas.microsoft.com/office/drawing/2010/main" val="0"/>
                  </a:ext>
                </a:extLst>
              </a:blip>
              <a:srcRect t="2149" b="8899"/>
              <a:stretch/>
            </p:blipFill>
            <p:spPr>
              <a:xfrm>
                <a:off x="5910259" y="4030018"/>
                <a:ext cx="252132" cy="224272"/>
              </a:xfrm>
              <a:prstGeom prst="rect">
                <a:avLst/>
              </a:prstGeom>
              <a:solidFill>
                <a:srgbClr val="FFFFFF">
                  <a:alpha val="60000"/>
                </a:srgbClr>
              </a:solidFill>
              <a:ln>
                <a:noFill/>
              </a:ln>
            </p:spPr>
          </p:pic>
          <p:sp>
            <p:nvSpPr>
              <p:cNvPr id="163" name="Rectangle 162"/>
              <p:cNvSpPr/>
              <p:nvPr/>
            </p:nvSpPr>
            <p:spPr>
              <a:xfrm>
                <a:off x="5910259" y="4058084"/>
                <a:ext cx="612948"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RHEL</a:t>
                </a:r>
              </a:p>
            </p:txBody>
          </p:sp>
        </p:grpSp>
        <p:grpSp>
          <p:nvGrpSpPr>
            <p:cNvPr id="170" name="Group 169"/>
            <p:cNvGrpSpPr/>
            <p:nvPr/>
          </p:nvGrpSpPr>
          <p:grpSpPr>
            <a:xfrm>
              <a:off x="1453761" y="3735018"/>
              <a:ext cx="752447" cy="228600"/>
              <a:chOff x="5795959" y="2420964"/>
              <a:chExt cx="752447" cy="228600"/>
            </a:xfrm>
          </p:grpSpPr>
          <p:pic>
            <p:nvPicPr>
              <p:cNvPr id="160" name="Picture 15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795959" y="2420964"/>
                <a:ext cx="228600" cy="228600"/>
              </a:xfrm>
              <a:prstGeom prst="rect">
                <a:avLst/>
              </a:prstGeom>
              <a:solidFill>
                <a:srgbClr val="FFFFFF">
                  <a:alpha val="60000"/>
                </a:srgbClr>
              </a:solidFill>
              <a:ln>
                <a:noFill/>
              </a:ln>
            </p:spPr>
          </p:pic>
          <p:sp>
            <p:nvSpPr>
              <p:cNvPr id="164" name="Rectangle 163"/>
              <p:cNvSpPr/>
              <p:nvPr/>
            </p:nvSpPr>
            <p:spPr>
              <a:xfrm>
                <a:off x="5795959" y="2454450"/>
                <a:ext cx="752447"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CentOS</a:t>
                </a:r>
              </a:p>
            </p:txBody>
          </p:sp>
        </p:grpSp>
        <p:grpSp>
          <p:nvGrpSpPr>
            <p:cNvPr id="172" name="Group 171"/>
            <p:cNvGrpSpPr/>
            <p:nvPr/>
          </p:nvGrpSpPr>
          <p:grpSpPr>
            <a:xfrm>
              <a:off x="3143672" y="3740460"/>
              <a:ext cx="755655" cy="228600"/>
              <a:chOff x="5886573" y="2859070"/>
              <a:chExt cx="755655" cy="228600"/>
            </a:xfrm>
          </p:grpSpPr>
          <p:pic>
            <p:nvPicPr>
              <p:cNvPr id="159" name="Picture 158"/>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886573" y="2859070"/>
                <a:ext cx="228600" cy="228600"/>
              </a:xfrm>
              <a:prstGeom prst="rect">
                <a:avLst/>
              </a:prstGeom>
              <a:solidFill>
                <a:srgbClr val="FFFFFF">
                  <a:alpha val="60000"/>
                </a:srgbClr>
              </a:solidFill>
              <a:ln>
                <a:noFill/>
              </a:ln>
            </p:spPr>
          </p:pic>
          <p:sp>
            <p:nvSpPr>
              <p:cNvPr id="165" name="Rectangle 164"/>
              <p:cNvSpPr/>
              <p:nvPr/>
            </p:nvSpPr>
            <p:spPr>
              <a:xfrm>
                <a:off x="5886573" y="2892556"/>
                <a:ext cx="75565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Ubuntu</a:t>
                </a:r>
              </a:p>
            </p:txBody>
          </p:sp>
        </p:grpSp>
        <p:grpSp>
          <p:nvGrpSpPr>
            <p:cNvPr id="171" name="Group 170"/>
            <p:cNvGrpSpPr/>
            <p:nvPr/>
          </p:nvGrpSpPr>
          <p:grpSpPr>
            <a:xfrm>
              <a:off x="2351584" y="3740460"/>
              <a:ext cx="686705" cy="228600"/>
              <a:chOff x="7129354" y="2939645"/>
              <a:chExt cx="686705" cy="228600"/>
            </a:xfrm>
          </p:grpSpPr>
          <p:pic>
            <p:nvPicPr>
              <p:cNvPr id="154" name="Picture 15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7129354" y="2939645"/>
                <a:ext cx="228600" cy="228600"/>
              </a:xfrm>
              <a:prstGeom prst="rect">
                <a:avLst/>
              </a:prstGeom>
              <a:solidFill>
                <a:srgbClr val="FFFFFF">
                  <a:alpha val="60000"/>
                </a:srgbClr>
              </a:solidFill>
              <a:ln>
                <a:noFill/>
              </a:ln>
            </p:spPr>
          </p:pic>
          <p:sp>
            <p:nvSpPr>
              <p:cNvPr id="166" name="Rectangle 165"/>
              <p:cNvSpPr/>
              <p:nvPr/>
            </p:nvSpPr>
            <p:spPr>
              <a:xfrm>
                <a:off x="7129354" y="2973131"/>
                <a:ext cx="686705"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Oracle</a:t>
                </a:r>
              </a:p>
            </p:txBody>
          </p:sp>
        </p:grpSp>
        <p:grpSp>
          <p:nvGrpSpPr>
            <p:cNvPr id="173" name="Group 172"/>
            <p:cNvGrpSpPr/>
            <p:nvPr/>
          </p:nvGrpSpPr>
          <p:grpSpPr>
            <a:xfrm>
              <a:off x="1453761" y="4009708"/>
              <a:ext cx="729999" cy="228600"/>
              <a:chOff x="5892782" y="3238704"/>
              <a:chExt cx="729999" cy="228600"/>
            </a:xfrm>
          </p:grpSpPr>
          <p:pic>
            <p:nvPicPr>
              <p:cNvPr id="153" name="Picture 152"/>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892782" y="3238704"/>
                <a:ext cx="228600" cy="228600"/>
              </a:xfrm>
              <a:prstGeom prst="rect">
                <a:avLst/>
              </a:prstGeom>
              <a:solidFill>
                <a:srgbClr val="FFFFFF">
                  <a:alpha val="60000"/>
                </a:srgbClr>
              </a:solidFill>
              <a:ln>
                <a:noFill/>
              </a:ln>
            </p:spPr>
          </p:pic>
          <p:sp>
            <p:nvSpPr>
              <p:cNvPr id="167" name="Rectangle 166"/>
              <p:cNvSpPr/>
              <p:nvPr/>
            </p:nvSpPr>
            <p:spPr>
              <a:xfrm>
                <a:off x="5892782" y="3272190"/>
                <a:ext cx="729999" cy="161628"/>
              </a:xfrm>
              <a:prstGeom prst="rect">
                <a:avLst/>
              </a:prstGeom>
              <a:ln>
                <a:noFill/>
              </a:ln>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Debian</a:t>
                </a:r>
              </a:p>
            </p:txBody>
          </p:sp>
        </p:grpSp>
      </p:grpSp>
      <p:grpSp>
        <p:nvGrpSpPr>
          <p:cNvPr id="395" name="Group 394"/>
          <p:cNvGrpSpPr/>
          <p:nvPr/>
        </p:nvGrpSpPr>
        <p:grpSpPr>
          <a:xfrm>
            <a:off x="5494425" y="1582232"/>
            <a:ext cx="1269157" cy="771777"/>
            <a:chOff x="5051884" y="152636"/>
            <a:chExt cx="1269505" cy="771989"/>
          </a:xfrm>
        </p:grpSpPr>
        <p:sp>
          <p:nvSpPr>
            <p:cNvPr id="151" name="Freeform 162"/>
            <p:cNvSpPr>
              <a:spLocks/>
            </p:cNvSpPr>
            <p:nvPr/>
          </p:nvSpPr>
          <p:spPr bwMode="auto">
            <a:xfrm>
              <a:off x="5051884" y="152636"/>
              <a:ext cx="1269505" cy="771989"/>
            </a:xfrm>
            <a:custGeom>
              <a:avLst/>
              <a:gdLst>
                <a:gd name="T0" fmla="*/ 3780 w 3790"/>
                <a:gd name="T1" fmla="*/ 1582 h 2332"/>
                <a:gd name="T2" fmla="*/ 3710 w 3790"/>
                <a:gd name="T3" fmla="*/ 1358 h 2332"/>
                <a:gd name="T4" fmla="*/ 3580 w 3790"/>
                <a:gd name="T5" fmla="*/ 1158 h 2332"/>
                <a:gd name="T6" fmla="*/ 3400 w 3790"/>
                <a:gd name="T7" fmla="*/ 1004 h 2332"/>
                <a:gd name="T8" fmla="*/ 3286 w 3790"/>
                <a:gd name="T9" fmla="*/ 944 h 2332"/>
                <a:gd name="T10" fmla="*/ 3280 w 3790"/>
                <a:gd name="T11" fmla="*/ 908 h 2332"/>
                <a:gd name="T12" fmla="*/ 3260 w 3790"/>
                <a:gd name="T13" fmla="*/ 796 h 2332"/>
                <a:gd name="T14" fmla="*/ 3220 w 3790"/>
                <a:gd name="T15" fmla="*/ 690 h 2332"/>
                <a:gd name="T16" fmla="*/ 3162 w 3790"/>
                <a:gd name="T17" fmla="*/ 596 h 2332"/>
                <a:gd name="T18" fmla="*/ 3088 w 3790"/>
                <a:gd name="T19" fmla="*/ 516 h 2332"/>
                <a:gd name="T20" fmla="*/ 2998 w 3790"/>
                <a:gd name="T21" fmla="*/ 450 h 2332"/>
                <a:gd name="T22" fmla="*/ 2898 w 3790"/>
                <a:gd name="T23" fmla="*/ 402 h 2332"/>
                <a:gd name="T24" fmla="*/ 2788 w 3790"/>
                <a:gd name="T25" fmla="*/ 374 h 2332"/>
                <a:gd name="T26" fmla="*/ 2700 w 3790"/>
                <a:gd name="T27" fmla="*/ 368 h 2332"/>
                <a:gd name="T28" fmla="*/ 2522 w 3790"/>
                <a:gd name="T29" fmla="*/ 396 h 2332"/>
                <a:gd name="T30" fmla="*/ 2366 w 3790"/>
                <a:gd name="T31" fmla="*/ 472 h 2332"/>
                <a:gd name="T32" fmla="*/ 2256 w 3790"/>
                <a:gd name="T33" fmla="*/ 324 h 2332"/>
                <a:gd name="T34" fmla="*/ 2070 w 3790"/>
                <a:gd name="T35" fmla="*/ 164 h 2332"/>
                <a:gd name="T36" fmla="*/ 1848 w 3790"/>
                <a:gd name="T37" fmla="*/ 54 h 2332"/>
                <a:gd name="T38" fmla="*/ 1596 w 3790"/>
                <a:gd name="T39" fmla="*/ 2 h 2332"/>
                <a:gd name="T40" fmla="*/ 1430 w 3790"/>
                <a:gd name="T41" fmla="*/ 6 h 2332"/>
                <a:gd name="T42" fmla="*/ 1240 w 3790"/>
                <a:gd name="T43" fmla="*/ 44 h 2332"/>
                <a:gd name="T44" fmla="*/ 1064 w 3790"/>
                <a:gd name="T45" fmla="*/ 118 h 2332"/>
                <a:gd name="T46" fmla="*/ 908 w 3790"/>
                <a:gd name="T47" fmla="*/ 224 h 2332"/>
                <a:gd name="T48" fmla="*/ 776 w 3790"/>
                <a:gd name="T49" fmla="*/ 356 h 2332"/>
                <a:gd name="T50" fmla="*/ 672 w 3790"/>
                <a:gd name="T51" fmla="*/ 512 h 2332"/>
                <a:gd name="T52" fmla="*/ 598 w 3790"/>
                <a:gd name="T53" fmla="*/ 688 h 2332"/>
                <a:gd name="T54" fmla="*/ 558 w 3790"/>
                <a:gd name="T55" fmla="*/ 878 h 2332"/>
                <a:gd name="T56" fmla="*/ 554 w 3790"/>
                <a:gd name="T57" fmla="*/ 1012 h 2332"/>
                <a:gd name="T58" fmla="*/ 560 w 3790"/>
                <a:gd name="T59" fmla="*/ 1056 h 2332"/>
                <a:gd name="T60" fmla="*/ 388 w 3790"/>
                <a:gd name="T61" fmla="*/ 1120 h 2332"/>
                <a:gd name="T62" fmla="*/ 198 w 3790"/>
                <a:gd name="T63" fmla="*/ 1252 h 2332"/>
                <a:gd name="T64" fmla="*/ 92 w 3790"/>
                <a:gd name="T65" fmla="*/ 1384 h 2332"/>
                <a:gd name="T66" fmla="*/ 42 w 3790"/>
                <a:gd name="T67" fmla="*/ 1484 h 2332"/>
                <a:gd name="T68" fmla="*/ 10 w 3790"/>
                <a:gd name="T69" fmla="*/ 1594 h 2332"/>
                <a:gd name="T70" fmla="*/ 0 w 3790"/>
                <a:gd name="T71" fmla="*/ 1712 h 2332"/>
                <a:gd name="T72" fmla="*/ 8 w 3790"/>
                <a:gd name="T73" fmla="*/ 1816 h 2332"/>
                <a:gd name="T74" fmla="*/ 44 w 3790"/>
                <a:gd name="T75" fmla="*/ 1942 h 2332"/>
                <a:gd name="T76" fmla="*/ 106 w 3790"/>
                <a:gd name="T77" fmla="*/ 2052 h 2332"/>
                <a:gd name="T78" fmla="*/ 192 w 3790"/>
                <a:gd name="T79" fmla="*/ 2146 h 2332"/>
                <a:gd name="T80" fmla="*/ 298 w 3790"/>
                <a:gd name="T81" fmla="*/ 2222 h 2332"/>
                <a:gd name="T82" fmla="*/ 420 w 3790"/>
                <a:gd name="T83" fmla="*/ 2278 h 2332"/>
                <a:gd name="T84" fmla="*/ 558 w 3790"/>
                <a:gd name="T85" fmla="*/ 2316 h 2332"/>
                <a:gd name="T86" fmla="*/ 706 w 3790"/>
                <a:gd name="T87" fmla="*/ 2332 h 2332"/>
                <a:gd name="T88" fmla="*/ 3106 w 3790"/>
                <a:gd name="T89" fmla="*/ 2322 h 2332"/>
                <a:gd name="T90" fmla="*/ 3360 w 3790"/>
                <a:gd name="T91" fmla="*/ 2260 h 2332"/>
                <a:gd name="T92" fmla="*/ 3486 w 3790"/>
                <a:gd name="T93" fmla="*/ 2204 h 2332"/>
                <a:gd name="T94" fmla="*/ 3594 w 3790"/>
                <a:gd name="T95" fmla="*/ 2132 h 2332"/>
                <a:gd name="T96" fmla="*/ 3682 w 3790"/>
                <a:gd name="T97" fmla="*/ 2044 h 2332"/>
                <a:gd name="T98" fmla="*/ 3744 w 3790"/>
                <a:gd name="T99" fmla="*/ 1936 h 2332"/>
                <a:gd name="T100" fmla="*/ 3782 w 3790"/>
                <a:gd name="T101" fmla="*/ 1810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90" h="2332">
                  <a:moveTo>
                    <a:pt x="3790" y="1700"/>
                  </a:moveTo>
                  <a:lnTo>
                    <a:pt x="3790" y="1700"/>
                  </a:lnTo>
                  <a:lnTo>
                    <a:pt x="3788" y="1642"/>
                  </a:lnTo>
                  <a:lnTo>
                    <a:pt x="3780" y="1582"/>
                  </a:lnTo>
                  <a:lnTo>
                    <a:pt x="3770" y="1524"/>
                  </a:lnTo>
                  <a:lnTo>
                    <a:pt x="3754" y="1468"/>
                  </a:lnTo>
                  <a:lnTo>
                    <a:pt x="3734" y="1412"/>
                  </a:lnTo>
                  <a:lnTo>
                    <a:pt x="3710" y="1358"/>
                  </a:lnTo>
                  <a:lnTo>
                    <a:pt x="3684" y="1304"/>
                  </a:lnTo>
                  <a:lnTo>
                    <a:pt x="3652" y="1254"/>
                  </a:lnTo>
                  <a:lnTo>
                    <a:pt x="3618" y="1206"/>
                  </a:lnTo>
                  <a:lnTo>
                    <a:pt x="3580" y="1158"/>
                  </a:lnTo>
                  <a:lnTo>
                    <a:pt x="3540" y="1116"/>
                  </a:lnTo>
                  <a:lnTo>
                    <a:pt x="3496" y="1076"/>
                  </a:lnTo>
                  <a:lnTo>
                    <a:pt x="3448" y="1038"/>
                  </a:lnTo>
                  <a:lnTo>
                    <a:pt x="3400" y="1004"/>
                  </a:lnTo>
                  <a:lnTo>
                    <a:pt x="3348" y="974"/>
                  </a:lnTo>
                  <a:lnTo>
                    <a:pt x="3294" y="948"/>
                  </a:lnTo>
                  <a:lnTo>
                    <a:pt x="3294" y="948"/>
                  </a:lnTo>
                  <a:lnTo>
                    <a:pt x="3286" y="944"/>
                  </a:lnTo>
                  <a:lnTo>
                    <a:pt x="3280" y="938"/>
                  </a:lnTo>
                  <a:lnTo>
                    <a:pt x="3280" y="938"/>
                  </a:lnTo>
                  <a:lnTo>
                    <a:pt x="3280" y="938"/>
                  </a:lnTo>
                  <a:lnTo>
                    <a:pt x="3280" y="908"/>
                  </a:lnTo>
                  <a:lnTo>
                    <a:pt x="3278" y="880"/>
                  </a:lnTo>
                  <a:lnTo>
                    <a:pt x="3272" y="852"/>
                  </a:lnTo>
                  <a:lnTo>
                    <a:pt x="3268" y="822"/>
                  </a:lnTo>
                  <a:lnTo>
                    <a:pt x="3260" y="796"/>
                  </a:lnTo>
                  <a:lnTo>
                    <a:pt x="3252" y="768"/>
                  </a:lnTo>
                  <a:lnTo>
                    <a:pt x="3244" y="742"/>
                  </a:lnTo>
                  <a:lnTo>
                    <a:pt x="3232" y="716"/>
                  </a:lnTo>
                  <a:lnTo>
                    <a:pt x="3220" y="690"/>
                  </a:lnTo>
                  <a:lnTo>
                    <a:pt x="3208" y="666"/>
                  </a:lnTo>
                  <a:lnTo>
                    <a:pt x="3194" y="642"/>
                  </a:lnTo>
                  <a:lnTo>
                    <a:pt x="3178" y="618"/>
                  </a:lnTo>
                  <a:lnTo>
                    <a:pt x="3162" y="596"/>
                  </a:lnTo>
                  <a:lnTo>
                    <a:pt x="3144" y="574"/>
                  </a:lnTo>
                  <a:lnTo>
                    <a:pt x="3126" y="554"/>
                  </a:lnTo>
                  <a:lnTo>
                    <a:pt x="3108" y="534"/>
                  </a:lnTo>
                  <a:lnTo>
                    <a:pt x="3088" y="516"/>
                  </a:lnTo>
                  <a:lnTo>
                    <a:pt x="3066" y="498"/>
                  </a:lnTo>
                  <a:lnTo>
                    <a:pt x="3044" y="480"/>
                  </a:lnTo>
                  <a:lnTo>
                    <a:pt x="3022" y="464"/>
                  </a:lnTo>
                  <a:lnTo>
                    <a:pt x="2998" y="450"/>
                  </a:lnTo>
                  <a:lnTo>
                    <a:pt x="2974" y="436"/>
                  </a:lnTo>
                  <a:lnTo>
                    <a:pt x="2950" y="424"/>
                  </a:lnTo>
                  <a:lnTo>
                    <a:pt x="2924" y="412"/>
                  </a:lnTo>
                  <a:lnTo>
                    <a:pt x="2898" y="402"/>
                  </a:lnTo>
                  <a:lnTo>
                    <a:pt x="2870" y="394"/>
                  </a:lnTo>
                  <a:lnTo>
                    <a:pt x="2844" y="386"/>
                  </a:lnTo>
                  <a:lnTo>
                    <a:pt x="2816" y="380"/>
                  </a:lnTo>
                  <a:lnTo>
                    <a:pt x="2788" y="374"/>
                  </a:lnTo>
                  <a:lnTo>
                    <a:pt x="2758" y="370"/>
                  </a:lnTo>
                  <a:lnTo>
                    <a:pt x="2730" y="368"/>
                  </a:lnTo>
                  <a:lnTo>
                    <a:pt x="2700" y="368"/>
                  </a:lnTo>
                  <a:lnTo>
                    <a:pt x="2700" y="368"/>
                  </a:lnTo>
                  <a:lnTo>
                    <a:pt x="2654" y="370"/>
                  </a:lnTo>
                  <a:lnTo>
                    <a:pt x="2608" y="374"/>
                  </a:lnTo>
                  <a:lnTo>
                    <a:pt x="2564" y="384"/>
                  </a:lnTo>
                  <a:lnTo>
                    <a:pt x="2522" y="396"/>
                  </a:lnTo>
                  <a:lnTo>
                    <a:pt x="2482" y="410"/>
                  </a:lnTo>
                  <a:lnTo>
                    <a:pt x="2442" y="428"/>
                  </a:lnTo>
                  <a:lnTo>
                    <a:pt x="2404" y="450"/>
                  </a:lnTo>
                  <a:lnTo>
                    <a:pt x="2366" y="472"/>
                  </a:lnTo>
                  <a:lnTo>
                    <a:pt x="2366" y="472"/>
                  </a:lnTo>
                  <a:lnTo>
                    <a:pt x="2334" y="420"/>
                  </a:lnTo>
                  <a:lnTo>
                    <a:pt x="2296" y="372"/>
                  </a:lnTo>
                  <a:lnTo>
                    <a:pt x="2256" y="324"/>
                  </a:lnTo>
                  <a:lnTo>
                    <a:pt x="2214" y="280"/>
                  </a:lnTo>
                  <a:lnTo>
                    <a:pt x="2168" y="238"/>
                  </a:lnTo>
                  <a:lnTo>
                    <a:pt x="2120" y="198"/>
                  </a:lnTo>
                  <a:lnTo>
                    <a:pt x="2070" y="164"/>
                  </a:lnTo>
                  <a:lnTo>
                    <a:pt x="2018" y="130"/>
                  </a:lnTo>
                  <a:lnTo>
                    <a:pt x="1962" y="102"/>
                  </a:lnTo>
                  <a:lnTo>
                    <a:pt x="1906" y="76"/>
                  </a:lnTo>
                  <a:lnTo>
                    <a:pt x="1848" y="54"/>
                  </a:lnTo>
                  <a:lnTo>
                    <a:pt x="1786" y="34"/>
                  </a:lnTo>
                  <a:lnTo>
                    <a:pt x="1724" y="20"/>
                  </a:lnTo>
                  <a:lnTo>
                    <a:pt x="1662" y="10"/>
                  </a:lnTo>
                  <a:lnTo>
                    <a:pt x="1596" y="2"/>
                  </a:lnTo>
                  <a:lnTo>
                    <a:pt x="1530" y="0"/>
                  </a:lnTo>
                  <a:lnTo>
                    <a:pt x="1530" y="0"/>
                  </a:lnTo>
                  <a:lnTo>
                    <a:pt x="1480" y="2"/>
                  </a:lnTo>
                  <a:lnTo>
                    <a:pt x="1430" y="6"/>
                  </a:lnTo>
                  <a:lnTo>
                    <a:pt x="1382" y="12"/>
                  </a:lnTo>
                  <a:lnTo>
                    <a:pt x="1334" y="20"/>
                  </a:lnTo>
                  <a:lnTo>
                    <a:pt x="1286" y="32"/>
                  </a:lnTo>
                  <a:lnTo>
                    <a:pt x="1240" y="44"/>
                  </a:lnTo>
                  <a:lnTo>
                    <a:pt x="1194" y="60"/>
                  </a:lnTo>
                  <a:lnTo>
                    <a:pt x="1150" y="78"/>
                  </a:lnTo>
                  <a:lnTo>
                    <a:pt x="1106" y="96"/>
                  </a:lnTo>
                  <a:lnTo>
                    <a:pt x="1064" y="118"/>
                  </a:lnTo>
                  <a:lnTo>
                    <a:pt x="1024" y="142"/>
                  </a:lnTo>
                  <a:lnTo>
                    <a:pt x="984" y="168"/>
                  </a:lnTo>
                  <a:lnTo>
                    <a:pt x="946" y="194"/>
                  </a:lnTo>
                  <a:lnTo>
                    <a:pt x="908" y="224"/>
                  </a:lnTo>
                  <a:lnTo>
                    <a:pt x="874" y="254"/>
                  </a:lnTo>
                  <a:lnTo>
                    <a:pt x="840" y="286"/>
                  </a:lnTo>
                  <a:lnTo>
                    <a:pt x="808" y="320"/>
                  </a:lnTo>
                  <a:lnTo>
                    <a:pt x="776" y="356"/>
                  </a:lnTo>
                  <a:lnTo>
                    <a:pt x="748" y="394"/>
                  </a:lnTo>
                  <a:lnTo>
                    <a:pt x="720" y="432"/>
                  </a:lnTo>
                  <a:lnTo>
                    <a:pt x="694" y="470"/>
                  </a:lnTo>
                  <a:lnTo>
                    <a:pt x="672" y="512"/>
                  </a:lnTo>
                  <a:lnTo>
                    <a:pt x="650" y="554"/>
                  </a:lnTo>
                  <a:lnTo>
                    <a:pt x="630" y="598"/>
                  </a:lnTo>
                  <a:lnTo>
                    <a:pt x="612" y="642"/>
                  </a:lnTo>
                  <a:lnTo>
                    <a:pt x="598" y="688"/>
                  </a:lnTo>
                  <a:lnTo>
                    <a:pt x="584" y="734"/>
                  </a:lnTo>
                  <a:lnTo>
                    <a:pt x="574" y="780"/>
                  </a:lnTo>
                  <a:lnTo>
                    <a:pt x="564" y="828"/>
                  </a:lnTo>
                  <a:lnTo>
                    <a:pt x="558" y="878"/>
                  </a:lnTo>
                  <a:lnTo>
                    <a:pt x="554" y="928"/>
                  </a:lnTo>
                  <a:lnTo>
                    <a:pt x="554" y="978"/>
                  </a:lnTo>
                  <a:lnTo>
                    <a:pt x="554" y="978"/>
                  </a:lnTo>
                  <a:lnTo>
                    <a:pt x="554" y="1012"/>
                  </a:lnTo>
                  <a:lnTo>
                    <a:pt x="556" y="1046"/>
                  </a:lnTo>
                  <a:lnTo>
                    <a:pt x="556" y="1046"/>
                  </a:lnTo>
                  <a:lnTo>
                    <a:pt x="556" y="1054"/>
                  </a:lnTo>
                  <a:lnTo>
                    <a:pt x="560" y="1056"/>
                  </a:lnTo>
                  <a:lnTo>
                    <a:pt x="560" y="1056"/>
                  </a:lnTo>
                  <a:lnTo>
                    <a:pt x="502" y="1074"/>
                  </a:lnTo>
                  <a:lnTo>
                    <a:pt x="444" y="1094"/>
                  </a:lnTo>
                  <a:lnTo>
                    <a:pt x="388" y="1120"/>
                  </a:lnTo>
                  <a:lnTo>
                    <a:pt x="336" y="1148"/>
                  </a:lnTo>
                  <a:lnTo>
                    <a:pt x="288" y="1180"/>
                  </a:lnTo>
                  <a:lnTo>
                    <a:pt x="242" y="1214"/>
                  </a:lnTo>
                  <a:lnTo>
                    <a:pt x="198" y="1252"/>
                  </a:lnTo>
                  <a:lnTo>
                    <a:pt x="158" y="1292"/>
                  </a:lnTo>
                  <a:lnTo>
                    <a:pt x="124" y="1336"/>
                  </a:lnTo>
                  <a:lnTo>
                    <a:pt x="106" y="1360"/>
                  </a:lnTo>
                  <a:lnTo>
                    <a:pt x="92" y="1384"/>
                  </a:lnTo>
                  <a:lnTo>
                    <a:pt x="78" y="1408"/>
                  </a:lnTo>
                  <a:lnTo>
                    <a:pt x="64" y="1432"/>
                  </a:lnTo>
                  <a:lnTo>
                    <a:pt x="52" y="1458"/>
                  </a:lnTo>
                  <a:lnTo>
                    <a:pt x="42" y="1484"/>
                  </a:lnTo>
                  <a:lnTo>
                    <a:pt x="32" y="1510"/>
                  </a:lnTo>
                  <a:lnTo>
                    <a:pt x="24" y="1538"/>
                  </a:lnTo>
                  <a:lnTo>
                    <a:pt x="16" y="1566"/>
                  </a:lnTo>
                  <a:lnTo>
                    <a:pt x="10" y="1594"/>
                  </a:lnTo>
                  <a:lnTo>
                    <a:pt x="6" y="1622"/>
                  </a:lnTo>
                  <a:lnTo>
                    <a:pt x="2" y="1652"/>
                  </a:lnTo>
                  <a:lnTo>
                    <a:pt x="0" y="1682"/>
                  </a:lnTo>
                  <a:lnTo>
                    <a:pt x="0" y="1712"/>
                  </a:lnTo>
                  <a:lnTo>
                    <a:pt x="0" y="1712"/>
                  </a:lnTo>
                  <a:lnTo>
                    <a:pt x="0" y="1748"/>
                  </a:lnTo>
                  <a:lnTo>
                    <a:pt x="2" y="1782"/>
                  </a:lnTo>
                  <a:lnTo>
                    <a:pt x="8" y="1816"/>
                  </a:lnTo>
                  <a:lnTo>
                    <a:pt x="14" y="1848"/>
                  </a:lnTo>
                  <a:lnTo>
                    <a:pt x="22" y="1880"/>
                  </a:lnTo>
                  <a:lnTo>
                    <a:pt x="32" y="1912"/>
                  </a:lnTo>
                  <a:lnTo>
                    <a:pt x="44" y="1942"/>
                  </a:lnTo>
                  <a:lnTo>
                    <a:pt x="58" y="1970"/>
                  </a:lnTo>
                  <a:lnTo>
                    <a:pt x="72" y="1998"/>
                  </a:lnTo>
                  <a:lnTo>
                    <a:pt x="88" y="2026"/>
                  </a:lnTo>
                  <a:lnTo>
                    <a:pt x="106" y="2052"/>
                  </a:lnTo>
                  <a:lnTo>
                    <a:pt x="126" y="2076"/>
                  </a:lnTo>
                  <a:lnTo>
                    <a:pt x="146" y="2100"/>
                  </a:lnTo>
                  <a:lnTo>
                    <a:pt x="170" y="2124"/>
                  </a:lnTo>
                  <a:lnTo>
                    <a:pt x="192" y="2146"/>
                  </a:lnTo>
                  <a:lnTo>
                    <a:pt x="218" y="2166"/>
                  </a:lnTo>
                  <a:lnTo>
                    <a:pt x="244" y="2186"/>
                  </a:lnTo>
                  <a:lnTo>
                    <a:pt x="270" y="2204"/>
                  </a:lnTo>
                  <a:lnTo>
                    <a:pt x="298" y="2222"/>
                  </a:lnTo>
                  <a:lnTo>
                    <a:pt x="328" y="2238"/>
                  </a:lnTo>
                  <a:lnTo>
                    <a:pt x="358" y="2252"/>
                  </a:lnTo>
                  <a:lnTo>
                    <a:pt x="388" y="2266"/>
                  </a:lnTo>
                  <a:lnTo>
                    <a:pt x="420" y="2278"/>
                  </a:lnTo>
                  <a:lnTo>
                    <a:pt x="454" y="2290"/>
                  </a:lnTo>
                  <a:lnTo>
                    <a:pt x="488" y="2300"/>
                  </a:lnTo>
                  <a:lnTo>
                    <a:pt x="522" y="2308"/>
                  </a:lnTo>
                  <a:lnTo>
                    <a:pt x="558" y="2316"/>
                  </a:lnTo>
                  <a:lnTo>
                    <a:pt x="594" y="2322"/>
                  </a:lnTo>
                  <a:lnTo>
                    <a:pt x="630" y="2326"/>
                  </a:lnTo>
                  <a:lnTo>
                    <a:pt x="668" y="2330"/>
                  </a:lnTo>
                  <a:lnTo>
                    <a:pt x="706" y="2332"/>
                  </a:lnTo>
                  <a:lnTo>
                    <a:pt x="744" y="2332"/>
                  </a:lnTo>
                  <a:lnTo>
                    <a:pt x="3026" y="2332"/>
                  </a:lnTo>
                  <a:lnTo>
                    <a:pt x="3026" y="2332"/>
                  </a:lnTo>
                  <a:lnTo>
                    <a:pt x="3106" y="2322"/>
                  </a:lnTo>
                  <a:lnTo>
                    <a:pt x="3182" y="2308"/>
                  </a:lnTo>
                  <a:lnTo>
                    <a:pt x="3256" y="2292"/>
                  </a:lnTo>
                  <a:lnTo>
                    <a:pt x="3326" y="2272"/>
                  </a:lnTo>
                  <a:lnTo>
                    <a:pt x="3360" y="2260"/>
                  </a:lnTo>
                  <a:lnTo>
                    <a:pt x="3394" y="2248"/>
                  </a:lnTo>
                  <a:lnTo>
                    <a:pt x="3426" y="2234"/>
                  </a:lnTo>
                  <a:lnTo>
                    <a:pt x="3456" y="2220"/>
                  </a:lnTo>
                  <a:lnTo>
                    <a:pt x="3486" y="2204"/>
                  </a:lnTo>
                  <a:lnTo>
                    <a:pt x="3516" y="2188"/>
                  </a:lnTo>
                  <a:lnTo>
                    <a:pt x="3544" y="2170"/>
                  </a:lnTo>
                  <a:lnTo>
                    <a:pt x="3570" y="2152"/>
                  </a:lnTo>
                  <a:lnTo>
                    <a:pt x="3594" y="2132"/>
                  </a:lnTo>
                  <a:lnTo>
                    <a:pt x="3618" y="2112"/>
                  </a:lnTo>
                  <a:lnTo>
                    <a:pt x="3640" y="2090"/>
                  </a:lnTo>
                  <a:lnTo>
                    <a:pt x="3662" y="2068"/>
                  </a:lnTo>
                  <a:lnTo>
                    <a:pt x="3682" y="2044"/>
                  </a:lnTo>
                  <a:lnTo>
                    <a:pt x="3700" y="2018"/>
                  </a:lnTo>
                  <a:lnTo>
                    <a:pt x="3716" y="1992"/>
                  </a:lnTo>
                  <a:lnTo>
                    <a:pt x="3732" y="1964"/>
                  </a:lnTo>
                  <a:lnTo>
                    <a:pt x="3744" y="1936"/>
                  </a:lnTo>
                  <a:lnTo>
                    <a:pt x="3756" y="1906"/>
                  </a:lnTo>
                  <a:lnTo>
                    <a:pt x="3766" y="1876"/>
                  </a:lnTo>
                  <a:lnTo>
                    <a:pt x="3774" y="1844"/>
                  </a:lnTo>
                  <a:lnTo>
                    <a:pt x="3782" y="1810"/>
                  </a:lnTo>
                  <a:lnTo>
                    <a:pt x="3786" y="1774"/>
                  </a:lnTo>
                  <a:lnTo>
                    <a:pt x="3790" y="1738"/>
                  </a:lnTo>
                  <a:lnTo>
                    <a:pt x="3790" y="1700"/>
                  </a:lnTo>
                  <a:close/>
                </a:path>
              </a:pathLst>
            </a:custGeom>
            <a:solidFill>
              <a:srgbClr val="FFFFFF">
                <a:alpha val="6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800" dirty="0">
                <a:solidFill>
                  <a:srgbClr val="FFFFFF"/>
                </a:solidFill>
                <a:latin typeface="Segoe UI Semilight"/>
              </a:endParaRPr>
            </a:p>
          </p:txBody>
        </p:sp>
        <p:grpSp>
          <p:nvGrpSpPr>
            <p:cNvPr id="109" name="Group 108"/>
            <p:cNvGrpSpPr/>
            <p:nvPr/>
          </p:nvGrpSpPr>
          <p:grpSpPr>
            <a:xfrm>
              <a:off x="5236492" y="600714"/>
              <a:ext cx="922411" cy="228600"/>
              <a:chOff x="5472700" y="3844613"/>
              <a:chExt cx="922411" cy="228600"/>
            </a:xfrm>
          </p:grpSpPr>
          <p:pic>
            <p:nvPicPr>
              <p:cNvPr id="107" name="Picture 106"/>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472700" y="3844613"/>
                <a:ext cx="228600" cy="228600"/>
              </a:xfrm>
              <a:prstGeom prst="rect">
                <a:avLst/>
              </a:prstGeom>
              <a:solidFill>
                <a:srgbClr val="FFFFFF">
                  <a:alpha val="60000"/>
                </a:srgbClr>
              </a:solidFill>
              <a:ln>
                <a:noFill/>
              </a:ln>
            </p:spPr>
          </p:pic>
          <p:sp>
            <p:nvSpPr>
              <p:cNvPr id="108" name="Rectangle 107"/>
              <p:cNvSpPr/>
              <p:nvPr/>
            </p:nvSpPr>
            <p:spPr>
              <a:xfrm>
                <a:off x="5472700" y="3878098"/>
                <a:ext cx="922411" cy="161628"/>
              </a:xfrm>
              <a:prstGeom prst="rect">
                <a:avLst/>
              </a:prstGeom>
            </p:spPr>
            <p:txBody>
              <a:bodyPr wrap="none" lIns="292528"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Office 365</a:t>
                </a:r>
              </a:p>
            </p:txBody>
          </p:sp>
        </p:grpSp>
      </p:grpSp>
      <p:sp>
        <p:nvSpPr>
          <p:cNvPr id="278" name="TextBox 277"/>
          <p:cNvSpPr txBox="1"/>
          <p:nvPr/>
        </p:nvSpPr>
        <p:spPr>
          <a:xfrm>
            <a:off x="8583871" y="4159632"/>
            <a:ext cx="872115" cy="257052"/>
          </a:xfrm>
          <a:prstGeom prst="rect">
            <a:avLst/>
          </a:prstGeom>
          <a:noFill/>
        </p:spPr>
        <p:txBody>
          <a:bodyPr wrap="none" rtlCol="0">
            <a:spAutoFit/>
          </a:bodyPr>
          <a:lstStyle/>
          <a:p>
            <a:pPr algn="ctr" defTabSz="914274"/>
            <a:r>
              <a:rPr lang="en-US" sz="1050" b="1" dirty="0">
                <a:solidFill>
                  <a:srgbClr val="353535"/>
                </a:solidFill>
                <a:latin typeface="Segoe UI Semibold" panose="020B0702040204020203" pitchFamily="34" charset="0"/>
                <a:cs typeface="Segoe UI Semibold" panose="020B0702040204020203" pitchFamily="34" charset="0"/>
              </a:rPr>
              <a:t>Log Search</a:t>
            </a:r>
          </a:p>
        </p:txBody>
      </p:sp>
      <p:sp>
        <p:nvSpPr>
          <p:cNvPr id="280" name="Rectangle 279"/>
          <p:cNvSpPr/>
          <p:nvPr/>
        </p:nvSpPr>
        <p:spPr>
          <a:xfrm>
            <a:off x="9939281" y="3126275"/>
            <a:ext cx="352661"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Alerts</a:t>
            </a:r>
          </a:p>
        </p:txBody>
      </p:sp>
      <p:sp>
        <p:nvSpPr>
          <p:cNvPr id="281" name="Rectangle 280"/>
          <p:cNvSpPr/>
          <p:nvPr/>
        </p:nvSpPr>
        <p:spPr>
          <a:xfrm>
            <a:off x="9909790" y="3683748"/>
            <a:ext cx="724557"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Dashboards</a:t>
            </a:r>
          </a:p>
        </p:txBody>
      </p:sp>
      <p:sp>
        <p:nvSpPr>
          <p:cNvPr id="282" name="Rectangle 281"/>
          <p:cNvSpPr/>
          <p:nvPr/>
        </p:nvSpPr>
        <p:spPr>
          <a:xfrm>
            <a:off x="9981626" y="4314080"/>
            <a:ext cx="540212"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Power BI</a:t>
            </a:r>
          </a:p>
        </p:txBody>
      </p:sp>
      <p:sp>
        <p:nvSpPr>
          <p:cNvPr id="283" name="Rectangle 282"/>
          <p:cNvSpPr/>
          <p:nvPr/>
        </p:nvSpPr>
        <p:spPr>
          <a:xfrm>
            <a:off x="9712821" y="4845752"/>
            <a:ext cx="306174"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Excel</a:t>
            </a:r>
          </a:p>
        </p:txBody>
      </p:sp>
      <p:sp>
        <p:nvSpPr>
          <p:cNvPr id="284" name="Rectangle 283"/>
          <p:cNvSpPr/>
          <p:nvPr/>
        </p:nvSpPr>
        <p:spPr>
          <a:xfrm>
            <a:off x="8725424" y="5200260"/>
            <a:ext cx="650819"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Search API</a:t>
            </a:r>
          </a:p>
        </p:txBody>
      </p:sp>
      <p:sp>
        <p:nvSpPr>
          <p:cNvPr id="285" name="Rectangle 284"/>
          <p:cNvSpPr/>
          <p:nvPr/>
        </p:nvSpPr>
        <p:spPr>
          <a:xfrm>
            <a:off x="9955369" y="1977134"/>
            <a:ext cx="328616"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Email</a:t>
            </a:r>
          </a:p>
        </p:txBody>
      </p:sp>
      <p:sp>
        <p:nvSpPr>
          <p:cNvPr id="286" name="Rectangle 285"/>
          <p:cNvSpPr/>
          <p:nvPr/>
        </p:nvSpPr>
        <p:spPr>
          <a:xfrm>
            <a:off x="10576635" y="2120176"/>
            <a:ext cx="593111"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Webhook</a:t>
            </a:r>
          </a:p>
        </p:txBody>
      </p:sp>
      <p:sp>
        <p:nvSpPr>
          <p:cNvPr id="287" name="Rectangle 286"/>
          <p:cNvSpPr/>
          <p:nvPr/>
        </p:nvSpPr>
        <p:spPr>
          <a:xfrm>
            <a:off x="10981931" y="2823433"/>
            <a:ext cx="727763"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Automation</a:t>
            </a:r>
          </a:p>
        </p:txBody>
      </p:sp>
      <p:sp>
        <p:nvSpPr>
          <p:cNvPr id="288" name="Rectangle 287"/>
          <p:cNvSpPr/>
          <p:nvPr/>
        </p:nvSpPr>
        <p:spPr>
          <a:xfrm>
            <a:off x="11218626" y="3496041"/>
            <a:ext cx="310983"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ITSM</a:t>
            </a:r>
          </a:p>
        </p:txBody>
      </p:sp>
      <p:sp>
        <p:nvSpPr>
          <p:cNvPr id="227" name="TextBox 226"/>
          <p:cNvSpPr txBox="1"/>
          <p:nvPr/>
        </p:nvSpPr>
        <p:spPr>
          <a:xfrm>
            <a:off x="6246638" y="4160503"/>
            <a:ext cx="963726" cy="577081"/>
          </a:xfrm>
          <a:prstGeom prst="rect">
            <a:avLst/>
          </a:prstGeom>
          <a:noFill/>
        </p:spPr>
        <p:txBody>
          <a:bodyPr wrap="none" rtlCol="0">
            <a:spAutoFit/>
          </a:bodyPr>
          <a:lstStyle/>
          <a:p>
            <a:pPr algn="ctr" defTabSz="914274"/>
            <a:r>
              <a:rPr lang="en-US" sz="1050" dirty="0">
                <a:solidFill>
                  <a:srgbClr val="353535"/>
                </a:solidFill>
                <a:latin typeface="Segoe UI Semibold" panose="020B0702040204020203" pitchFamily="34" charset="0"/>
                <a:cs typeface="Segoe UI Semibold" panose="020B0702040204020203" pitchFamily="34" charset="0"/>
              </a:rPr>
              <a:t>Events,</a:t>
            </a:r>
            <a:br>
              <a:rPr lang="en-US" sz="1050" dirty="0">
                <a:solidFill>
                  <a:srgbClr val="353535"/>
                </a:solidFill>
                <a:latin typeface="Segoe UI Semibold" panose="020B0702040204020203" pitchFamily="34" charset="0"/>
                <a:cs typeface="Segoe UI Semibold" panose="020B0702040204020203" pitchFamily="34" charset="0"/>
              </a:rPr>
            </a:br>
            <a:r>
              <a:rPr lang="en-US" sz="1050" dirty="0">
                <a:solidFill>
                  <a:srgbClr val="353535"/>
                </a:solidFill>
                <a:latin typeface="Segoe UI Semibold" panose="020B0702040204020203" pitchFamily="34" charset="0"/>
                <a:cs typeface="Segoe UI Semibold" panose="020B0702040204020203" pitchFamily="34" charset="0"/>
              </a:rPr>
              <a:t>Properties,</a:t>
            </a:r>
          </a:p>
          <a:p>
            <a:pPr algn="ctr" defTabSz="914274"/>
            <a:r>
              <a:rPr lang="en-US" sz="1050" dirty="0">
                <a:solidFill>
                  <a:srgbClr val="353535"/>
                </a:solidFill>
                <a:latin typeface="Segoe UI Semibold" panose="020B0702040204020203" pitchFamily="34" charset="0"/>
                <a:cs typeface="Segoe UI Semibold" panose="020B0702040204020203" pitchFamily="34" charset="0"/>
              </a:rPr>
              <a:t>Performance</a:t>
            </a:r>
          </a:p>
        </p:txBody>
      </p:sp>
      <p:sp>
        <p:nvSpPr>
          <p:cNvPr id="299" name="Rectangle 298"/>
          <p:cNvSpPr/>
          <p:nvPr/>
        </p:nvSpPr>
        <p:spPr>
          <a:xfrm>
            <a:off x="7454124" y="5202854"/>
            <a:ext cx="790281"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Collector API</a:t>
            </a:r>
          </a:p>
        </p:txBody>
      </p:sp>
      <p:cxnSp>
        <p:nvCxnSpPr>
          <p:cNvPr id="319" name="Straight Arrow Connector 318"/>
          <p:cNvCxnSpPr/>
          <p:nvPr/>
        </p:nvCxnSpPr>
        <p:spPr>
          <a:xfrm>
            <a:off x="9014463" y="4420488"/>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p:nvPr/>
        </p:nvCxnSpPr>
        <p:spPr>
          <a:xfrm flipV="1">
            <a:off x="7862652" y="4420488"/>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2" name="Straight Arrow Connector 321"/>
          <p:cNvCxnSpPr/>
          <p:nvPr/>
        </p:nvCxnSpPr>
        <p:spPr>
          <a:xfrm flipV="1">
            <a:off x="9428483" y="3110436"/>
            <a:ext cx="471374" cy="346942"/>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p:nvPr/>
        </p:nvCxnSpPr>
        <p:spPr>
          <a:xfrm flipV="1">
            <a:off x="9477859" y="3532203"/>
            <a:ext cx="536950" cy="1155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p:nvPr/>
        </p:nvCxnSpPr>
        <p:spPr>
          <a:xfrm>
            <a:off x="9474999" y="3827747"/>
            <a:ext cx="506777" cy="22734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p:nvPr/>
        </p:nvCxnSpPr>
        <p:spPr>
          <a:xfrm>
            <a:off x="9369878" y="3971724"/>
            <a:ext cx="368286" cy="483362"/>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0" name="Straight Arrow Connector 359"/>
          <p:cNvCxnSpPr/>
          <p:nvPr/>
        </p:nvCxnSpPr>
        <p:spPr>
          <a:xfrm flipV="1">
            <a:off x="10115561" y="2174749"/>
            <a:ext cx="0" cy="46789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2" name="Straight Arrow Connector 361"/>
          <p:cNvCxnSpPr/>
          <p:nvPr/>
        </p:nvCxnSpPr>
        <p:spPr>
          <a:xfrm flipV="1">
            <a:off x="10278457" y="2330953"/>
            <a:ext cx="421526" cy="416971"/>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flipV="1">
            <a:off x="10377581" y="2743812"/>
            <a:ext cx="640103" cy="134351"/>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69" name="Straight Arrow Connector 368"/>
          <p:cNvCxnSpPr/>
          <p:nvPr/>
        </p:nvCxnSpPr>
        <p:spPr>
          <a:xfrm>
            <a:off x="10382329" y="3068180"/>
            <a:ext cx="734199" cy="145882"/>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3" name="Straight Arrow Connector 392"/>
          <p:cNvCxnSpPr/>
          <p:nvPr/>
        </p:nvCxnSpPr>
        <p:spPr>
          <a:xfrm rot="5400000">
            <a:off x="8485185" y="3622240"/>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94" name="Straight Arrow Connector 393"/>
          <p:cNvCxnSpPr/>
          <p:nvPr/>
        </p:nvCxnSpPr>
        <p:spPr>
          <a:xfrm rot="16200000" flipH="1">
            <a:off x="7274491" y="3622242"/>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2" name="Straight Arrow Connector 401"/>
          <p:cNvCxnSpPr/>
          <p:nvPr/>
        </p:nvCxnSpPr>
        <p:spPr>
          <a:xfrm flipV="1">
            <a:off x="5187094" y="4185193"/>
            <a:ext cx="1194181" cy="822119"/>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08" name="Straight Arrow Connector 407"/>
          <p:cNvCxnSpPr>
            <a:stCxn id="302" idx="3"/>
          </p:cNvCxnSpPr>
          <p:nvPr/>
        </p:nvCxnSpPr>
        <p:spPr>
          <a:xfrm flipV="1">
            <a:off x="5194561" y="3889250"/>
            <a:ext cx="1101912" cy="321347"/>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1" name="Straight Arrow Connector 410"/>
          <p:cNvCxnSpPr/>
          <p:nvPr/>
        </p:nvCxnSpPr>
        <p:spPr>
          <a:xfrm>
            <a:off x="5194560" y="2862605"/>
            <a:ext cx="1073716" cy="727385"/>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20" name="Straight Arrow Connector 419"/>
          <p:cNvCxnSpPr/>
          <p:nvPr/>
        </p:nvCxnSpPr>
        <p:spPr>
          <a:xfrm>
            <a:off x="6128647" y="2351709"/>
            <a:ext cx="335653" cy="1055185"/>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40" name="Picture 439"/>
          <p:cNvPicPr>
            <a:picLocks noChangeAspect="1"/>
          </p:cNvPicPr>
          <p:nvPr/>
        </p:nvPicPr>
        <p:blipFill>
          <a:blip r:embed="rId44">
            <a:extLst>
              <a:ext uri="{BEBA8EAE-BF5A-486C-A8C5-ECC9F3942E4B}">
                <a14:imgProps xmlns:a14="http://schemas.microsoft.com/office/drawing/2010/main">
                  <a14:imgLayer r:embed="rId4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916668" y="2736487"/>
            <a:ext cx="405930" cy="405930"/>
          </a:xfrm>
          <a:prstGeom prst="rect">
            <a:avLst/>
          </a:prstGeom>
        </p:spPr>
      </p:pic>
      <p:pic>
        <p:nvPicPr>
          <p:cNvPr id="441" name="Picture 440"/>
          <p:cNvPicPr>
            <a:picLocks noChangeAspect="1"/>
          </p:cNvPicPr>
          <p:nvPr/>
        </p:nvPicPr>
        <p:blipFill>
          <a:blip r:embed="rId46">
            <a:extLst>
              <a:ext uri="{BEBA8EAE-BF5A-486C-A8C5-ECC9F3942E4B}">
                <a14:imgProps xmlns:a14="http://schemas.microsoft.com/office/drawing/2010/main">
                  <a14:imgLayer r:embed="rId4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067334" y="3323831"/>
            <a:ext cx="405930" cy="405930"/>
          </a:xfrm>
          <a:prstGeom prst="rect">
            <a:avLst/>
          </a:prstGeom>
        </p:spPr>
      </p:pic>
      <p:pic>
        <p:nvPicPr>
          <p:cNvPr id="442" name="Picture 441"/>
          <p:cNvPicPr>
            <a:picLocks noChangeAspect="1"/>
          </p:cNvPicPr>
          <p:nvPr/>
        </p:nvPicPr>
        <p:blipFill>
          <a:blip r:embed="rId48">
            <a:duotone>
              <a:prstClr val="black"/>
              <a:schemeClr val="accent3">
                <a:tint val="45000"/>
                <a:satMod val="400000"/>
              </a:schemeClr>
            </a:duotone>
            <a:extLst>
              <a:ext uri="{BEBA8EAE-BF5A-486C-A8C5-ECC9F3942E4B}">
                <a14:imgProps xmlns:a14="http://schemas.microsoft.com/office/drawing/2010/main">
                  <a14:imgLayer r:embed="rId4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490348" y="3755759"/>
            <a:ext cx="468684" cy="468684"/>
          </a:xfrm>
          <a:prstGeom prst="rect">
            <a:avLst/>
          </a:prstGeom>
        </p:spPr>
      </p:pic>
      <p:pic>
        <p:nvPicPr>
          <p:cNvPr id="444" name="Picture 443"/>
          <p:cNvPicPr>
            <a:picLocks noChangeAspect="1"/>
          </p:cNvPicPr>
          <p:nvPr/>
        </p:nvPicPr>
        <p:blipFill>
          <a:blip r:embed="rId50">
            <a:extLst>
              <a:ext uri="{BEBA8EAE-BF5A-486C-A8C5-ECC9F3942E4B}">
                <a14:imgProps xmlns:a14="http://schemas.microsoft.com/office/drawing/2010/main">
                  <a14:imgLayer r:embed="rId5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625795" y="3407612"/>
            <a:ext cx="780076" cy="780076"/>
          </a:xfrm>
          <a:prstGeom prst="rect">
            <a:avLst/>
          </a:prstGeom>
        </p:spPr>
      </p:pic>
      <p:pic>
        <p:nvPicPr>
          <p:cNvPr id="447" name="Picture 446"/>
          <p:cNvPicPr>
            <a:picLocks noChangeAspect="1"/>
          </p:cNvPicPr>
          <p:nvPr/>
        </p:nvPicPr>
        <p:blipFill>
          <a:blip r:embed="rId52">
            <a:duotone>
              <a:prstClr val="black"/>
              <a:schemeClr val="accent3">
                <a:tint val="45000"/>
                <a:satMod val="400000"/>
              </a:schemeClr>
            </a:duotone>
            <a:extLst>
              <a:ext uri="{BEBA8EAE-BF5A-486C-A8C5-ECC9F3942E4B}">
                <a14:imgProps xmlns:a14="http://schemas.microsoft.com/office/drawing/2010/main">
                  <a14:imgLayer r:embed="rId5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657831" y="4475642"/>
            <a:ext cx="405930" cy="405930"/>
          </a:xfrm>
          <a:prstGeom prst="rect">
            <a:avLst/>
          </a:prstGeom>
        </p:spPr>
      </p:pic>
      <p:pic>
        <p:nvPicPr>
          <p:cNvPr id="448" name="Picture 447"/>
          <p:cNvPicPr>
            <a:picLocks noChangeAspect="1"/>
          </p:cNvPicPr>
          <p:nvPr/>
        </p:nvPicPr>
        <p:blipFill>
          <a:blip r:embed="rId5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044998" y="3920292"/>
            <a:ext cx="405930" cy="405930"/>
          </a:xfrm>
          <a:prstGeom prst="rect">
            <a:avLst/>
          </a:prstGeom>
        </p:spPr>
      </p:pic>
      <p:pic>
        <p:nvPicPr>
          <p:cNvPr id="454" name="Picture 453"/>
          <p:cNvPicPr>
            <a:picLocks noChangeAspect="1"/>
          </p:cNvPicPr>
          <p:nvPr/>
        </p:nvPicPr>
        <p:blipFill>
          <a:blip r:embed="rId5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498182" y="3407612"/>
            <a:ext cx="780076" cy="780076"/>
          </a:xfrm>
          <a:prstGeom prst="rect">
            <a:avLst/>
          </a:prstGeom>
        </p:spPr>
      </p:pic>
      <p:pic>
        <p:nvPicPr>
          <p:cNvPr id="456" name="Picture 455"/>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9945784" y="1668101"/>
            <a:ext cx="346343" cy="346343"/>
          </a:xfrm>
          <a:prstGeom prst="rect">
            <a:avLst/>
          </a:prstGeom>
        </p:spPr>
      </p:pic>
      <p:pic>
        <p:nvPicPr>
          <p:cNvPr id="462" name="Picture 461"/>
          <p:cNvPicPr>
            <a:picLocks noChangeAspect="1"/>
          </p:cNvPicPr>
          <p:nvPr/>
        </p:nvPicPr>
        <p:blipFill>
          <a:blip r:embed="rId57">
            <a:duotone>
              <a:prstClr val="black"/>
              <a:schemeClr val="accent3">
                <a:tint val="45000"/>
                <a:satMod val="400000"/>
              </a:schemeClr>
            </a:duotone>
            <a:extLst>
              <a:ext uri="{BEBA8EAE-BF5A-486C-A8C5-ECC9F3942E4B}">
                <a14:imgProps xmlns:a14="http://schemas.microsoft.com/office/drawing/2010/main">
                  <a14:imgLayer r:embed="rId5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865959" y="4890413"/>
            <a:ext cx="314934" cy="314934"/>
          </a:xfrm>
          <a:prstGeom prst="rect">
            <a:avLst/>
          </a:prstGeom>
        </p:spPr>
      </p:pic>
      <p:pic>
        <p:nvPicPr>
          <p:cNvPr id="463" name="Picture 462"/>
          <p:cNvPicPr>
            <a:picLocks noChangeAspect="1"/>
          </p:cNvPicPr>
          <p:nvPr/>
        </p:nvPicPr>
        <p:blipFill>
          <a:blip r:embed="rId59">
            <a:duotone>
              <a:prstClr val="black"/>
              <a:schemeClr val="accent3">
                <a:tint val="45000"/>
                <a:satMod val="400000"/>
              </a:schemeClr>
            </a:duotone>
            <a:extLst>
              <a:ext uri="{BEBA8EAE-BF5A-486C-A8C5-ECC9F3942E4B}">
                <a14:imgProps xmlns:a14="http://schemas.microsoft.com/office/drawing/2010/main">
                  <a14:imgLayer r:embed="rId60">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678155" y="4842405"/>
            <a:ext cx="389114" cy="389114"/>
          </a:xfrm>
          <a:prstGeom prst="rect">
            <a:avLst/>
          </a:prstGeom>
        </p:spPr>
      </p:pic>
      <p:sp>
        <p:nvSpPr>
          <p:cNvPr id="464" name="TextBox 463"/>
          <p:cNvSpPr txBox="1"/>
          <p:nvPr/>
        </p:nvSpPr>
        <p:spPr>
          <a:xfrm>
            <a:off x="7306996" y="4159632"/>
            <a:ext cx="1200641" cy="257052"/>
          </a:xfrm>
          <a:prstGeom prst="rect">
            <a:avLst/>
          </a:prstGeom>
          <a:noFill/>
        </p:spPr>
        <p:txBody>
          <a:bodyPr wrap="none" rtlCol="0">
            <a:spAutoFit/>
          </a:bodyPr>
          <a:lstStyle/>
          <a:p>
            <a:pPr algn="ctr" defTabSz="914274"/>
            <a:r>
              <a:rPr lang="en-US" sz="1050" b="1" dirty="0">
                <a:solidFill>
                  <a:srgbClr val="353535"/>
                </a:solidFill>
                <a:latin typeface="Segoe UI Semibold" panose="020B0702040204020203" pitchFamily="34" charset="0"/>
                <a:cs typeface="Segoe UI Semibold" panose="020B0702040204020203" pitchFamily="34" charset="0"/>
              </a:rPr>
              <a:t>OMS Repository</a:t>
            </a:r>
          </a:p>
        </p:txBody>
      </p:sp>
      <p:pic>
        <p:nvPicPr>
          <p:cNvPr id="465" name="Picture 464"/>
          <p:cNvPicPr>
            <a:picLocks noChangeAspect="1"/>
          </p:cNvPicPr>
          <p:nvPr/>
        </p:nvPicPr>
        <p:blipFill>
          <a:blip r:embed="rId61">
            <a:duotone>
              <a:prstClr val="black"/>
              <a:schemeClr val="accent3">
                <a:tint val="45000"/>
                <a:satMod val="400000"/>
              </a:schemeClr>
            </a:duotone>
            <a:extLst>
              <a:ext uri="{BEBA8EAE-BF5A-486C-A8C5-ECC9F3942E4B}">
                <a14:imgProps xmlns:a14="http://schemas.microsoft.com/office/drawing/2010/main">
                  <a14:imgLayer r:embed="rId6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681356" y="1776083"/>
            <a:ext cx="346343" cy="346343"/>
          </a:xfrm>
          <a:prstGeom prst="rect">
            <a:avLst/>
          </a:prstGeom>
        </p:spPr>
      </p:pic>
      <p:pic>
        <p:nvPicPr>
          <p:cNvPr id="466" name="Picture 465"/>
          <p:cNvPicPr>
            <a:picLocks noChangeAspect="1"/>
          </p:cNvPicPr>
          <p:nvPr/>
        </p:nvPicPr>
        <p:blipFill>
          <a:blip r:embed="rId63">
            <a:duotone>
              <a:prstClr val="black"/>
              <a:schemeClr val="accent3">
                <a:tint val="45000"/>
                <a:satMod val="400000"/>
              </a:schemeClr>
            </a:duotone>
            <a:extLst>
              <a:ext uri="{BEBA8EAE-BF5A-486C-A8C5-ECC9F3942E4B}">
                <a14:imgProps xmlns:a14="http://schemas.microsoft.com/office/drawing/2010/main">
                  <a14:imgLayer r:embed="rId6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132392" y="2419252"/>
            <a:ext cx="413917" cy="413917"/>
          </a:xfrm>
          <a:prstGeom prst="rect">
            <a:avLst/>
          </a:prstGeom>
        </p:spPr>
      </p:pic>
      <p:pic>
        <p:nvPicPr>
          <p:cNvPr id="474" name="Picture 473"/>
          <p:cNvPicPr>
            <a:picLocks noChangeAspect="1"/>
          </p:cNvPicPr>
          <p:nvPr/>
        </p:nvPicPr>
        <p:blipFill>
          <a:blip r:embed="rId65">
            <a:extLst>
              <a:ext uri="{BEBA8EAE-BF5A-486C-A8C5-ECC9F3942E4B}">
                <a14:imgProps xmlns:a14="http://schemas.microsoft.com/office/drawing/2010/main">
                  <a14:imgLayer r:embed="rId6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127976" y="3081694"/>
            <a:ext cx="401548" cy="401548"/>
          </a:xfrm>
          <a:prstGeom prst="rect">
            <a:avLst/>
          </a:prstGeom>
        </p:spPr>
      </p:pic>
      <p:sp>
        <p:nvSpPr>
          <p:cNvPr id="185" name="TextBox 184"/>
          <p:cNvSpPr txBox="1"/>
          <p:nvPr/>
        </p:nvSpPr>
        <p:spPr>
          <a:xfrm>
            <a:off x="335355" y="2748457"/>
            <a:ext cx="833471" cy="374743"/>
          </a:xfrm>
          <a:prstGeom prst="rect">
            <a:avLst/>
          </a:prstGeom>
          <a:noFill/>
        </p:spPr>
        <p:txBody>
          <a:bodyPr wrap="square" rtlCol="0">
            <a:spAutoFit/>
          </a:bodyPr>
          <a:lstStyle/>
          <a:p>
            <a:pPr algn="ctr" defTabSz="914274"/>
            <a:r>
              <a:rPr lang="en-US" sz="1800" dirty="0">
                <a:solidFill>
                  <a:srgbClr val="0070C0"/>
                </a:solidFill>
                <a:latin typeface="Segoe UI Semibold" panose="020B0702040204020203" pitchFamily="34" charset="0"/>
                <a:cs typeface="Segoe UI Semibold" panose="020B0702040204020203" pitchFamily="34" charset="0"/>
              </a:rPr>
              <a:t>Azure</a:t>
            </a:r>
          </a:p>
        </p:txBody>
      </p:sp>
      <p:sp>
        <p:nvSpPr>
          <p:cNvPr id="186" name="TextBox 185"/>
          <p:cNvSpPr txBox="1"/>
          <p:nvPr/>
        </p:nvSpPr>
        <p:spPr>
          <a:xfrm>
            <a:off x="119389" y="4269501"/>
            <a:ext cx="1273478" cy="921275"/>
          </a:xfrm>
          <a:prstGeom prst="rect">
            <a:avLst/>
          </a:prstGeom>
          <a:noFill/>
        </p:spPr>
        <p:txBody>
          <a:bodyPr wrap="square" rtlCol="0">
            <a:spAutoFit/>
          </a:bodyPr>
          <a:lstStyle/>
          <a:p>
            <a:pPr algn="ctr" defTabSz="914274"/>
            <a:r>
              <a:rPr lang="en-US" sz="1800" dirty="0">
                <a:solidFill>
                  <a:srgbClr val="0070C0"/>
                </a:solidFill>
                <a:latin typeface="Segoe UI Semibold" panose="020B0702040204020203" pitchFamily="34" charset="0"/>
                <a:cs typeface="Segoe UI Semibold" panose="020B0702040204020203" pitchFamily="34" charset="0"/>
              </a:rPr>
              <a:t>Hybrid,</a:t>
            </a:r>
          </a:p>
          <a:p>
            <a:pPr algn="ctr" defTabSz="914274"/>
            <a:r>
              <a:rPr lang="en-US" sz="1800" dirty="0">
                <a:solidFill>
                  <a:srgbClr val="0070C0"/>
                </a:solidFill>
                <a:latin typeface="Segoe UI Semibold" panose="020B0702040204020203" pitchFamily="34" charset="0"/>
                <a:cs typeface="Segoe UI Semibold" panose="020B0702040204020203" pitchFamily="34" charset="0"/>
              </a:rPr>
              <a:t>On-</a:t>
            </a:r>
            <a:r>
              <a:rPr lang="en-US" sz="1800" dirty="0" err="1">
                <a:solidFill>
                  <a:srgbClr val="0070C0"/>
                </a:solidFill>
                <a:latin typeface="Segoe UI Semibold" panose="020B0702040204020203" pitchFamily="34" charset="0"/>
                <a:cs typeface="Segoe UI Semibold" panose="020B0702040204020203" pitchFamily="34" charset="0"/>
              </a:rPr>
              <a:t>Prem</a:t>
            </a:r>
            <a:r>
              <a:rPr lang="en-US" sz="1800" dirty="0">
                <a:solidFill>
                  <a:srgbClr val="0070C0"/>
                </a:solidFill>
                <a:latin typeface="Segoe UI Semibold" panose="020B0702040204020203" pitchFamily="34" charset="0"/>
                <a:cs typeface="Segoe UI Semibold" panose="020B0702040204020203" pitchFamily="34" charset="0"/>
              </a:rPr>
              <a:t>,</a:t>
            </a:r>
          </a:p>
          <a:p>
            <a:pPr algn="ctr" defTabSz="914274"/>
            <a:r>
              <a:rPr lang="en-US" sz="1800" dirty="0">
                <a:solidFill>
                  <a:srgbClr val="0070C0"/>
                </a:solidFill>
                <a:latin typeface="Segoe UI Semibold" panose="020B0702040204020203" pitchFamily="34" charset="0"/>
                <a:cs typeface="Segoe UI Semibold" panose="020B0702040204020203" pitchFamily="34" charset="0"/>
              </a:rPr>
              <a:t>Any Cloud</a:t>
            </a:r>
          </a:p>
        </p:txBody>
      </p:sp>
      <p:pic>
        <p:nvPicPr>
          <p:cNvPr id="187" name="Picture 186"/>
          <p:cNvPicPr>
            <a:picLocks noChangeAspect="1"/>
          </p:cNvPicPr>
          <p:nvPr/>
        </p:nvPicPr>
        <p:blipFill>
          <a:blip r:embed="rId67">
            <a:extLst>
              <a:ext uri="{BEBA8EAE-BF5A-486C-A8C5-ECC9F3942E4B}">
                <a14:imgProps xmlns:a14="http://schemas.microsoft.com/office/drawing/2010/main">
                  <a14:imgLayer r:embed="rId6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310379" y="3512636"/>
            <a:ext cx="468913" cy="468913"/>
          </a:xfrm>
          <a:prstGeom prst="rect">
            <a:avLst/>
          </a:prstGeom>
        </p:spPr>
      </p:pic>
      <p:pic>
        <p:nvPicPr>
          <p:cNvPr id="6" name="Picture 5"/>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7367906" y="5917260"/>
            <a:ext cx="301427" cy="301427"/>
          </a:xfrm>
          <a:prstGeom prst="rect">
            <a:avLst/>
          </a:prstGeom>
        </p:spPr>
      </p:pic>
      <p:sp>
        <p:nvSpPr>
          <p:cNvPr id="195" name="TextBox 194"/>
          <p:cNvSpPr txBox="1"/>
          <p:nvPr/>
        </p:nvSpPr>
        <p:spPr>
          <a:xfrm>
            <a:off x="7222378" y="6193735"/>
            <a:ext cx="1293589" cy="421794"/>
          </a:xfrm>
          <a:prstGeom prst="rect">
            <a:avLst/>
          </a:prstGeom>
          <a:noFill/>
        </p:spPr>
        <p:txBody>
          <a:bodyPr wrap="none" rtlCol="0">
            <a:spAutoFit/>
          </a:bodyPr>
          <a:lstStyle/>
          <a:p>
            <a:pPr algn="ctr" defTabSz="914274"/>
            <a:r>
              <a:rPr lang="en-US" sz="1050" dirty="0">
                <a:solidFill>
                  <a:srgbClr val="353535"/>
                </a:solidFill>
                <a:latin typeface="Segoe UI Semibold" panose="020B0702040204020203" pitchFamily="34" charset="0"/>
                <a:cs typeface="Segoe UI Semibold" panose="020B0702040204020203" pitchFamily="34" charset="0"/>
              </a:rPr>
              <a:t>Ingest logs from</a:t>
            </a:r>
            <a:br>
              <a:rPr lang="en-US" sz="1050" dirty="0">
                <a:solidFill>
                  <a:srgbClr val="353535"/>
                </a:solidFill>
                <a:latin typeface="Segoe UI Semibold" panose="020B0702040204020203" pitchFamily="34" charset="0"/>
                <a:cs typeface="Segoe UI Semibold" panose="020B0702040204020203" pitchFamily="34" charset="0"/>
              </a:rPr>
            </a:br>
            <a:r>
              <a:rPr lang="en-US" sz="1050" dirty="0">
                <a:solidFill>
                  <a:srgbClr val="353535"/>
                </a:solidFill>
                <a:latin typeface="Segoe UI Semibold" panose="020B0702040204020203" pitchFamily="34" charset="0"/>
                <a:cs typeface="Segoe UI Semibold" panose="020B0702040204020203" pitchFamily="34" charset="0"/>
              </a:rPr>
              <a:t>any device or app</a:t>
            </a:r>
          </a:p>
        </p:txBody>
      </p:sp>
      <p:pic>
        <p:nvPicPr>
          <p:cNvPr id="199" name="Picture 198"/>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7714147" y="5917260"/>
            <a:ext cx="301427" cy="301427"/>
          </a:xfrm>
          <a:prstGeom prst="rect">
            <a:avLst/>
          </a:prstGeom>
        </p:spPr>
      </p:pic>
      <p:pic>
        <p:nvPicPr>
          <p:cNvPr id="200" name="Picture 199"/>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8060614" y="5917260"/>
            <a:ext cx="301427" cy="301427"/>
          </a:xfrm>
          <a:prstGeom prst="rect">
            <a:avLst/>
          </a:prstGeom>
        </p:spPr>
      </p:pic>
      <p:cxnSp>
        <p:nvCxnSpPr>
          <p:cNvPr id="201" name="Straight Arrow Connector 200"/>
          <p:cNvCxnSpPr/>
          <p:nvPr/>
        </p:nvCxnSpPr>
        <p:spPr>
          <a:xfrm flipV="1">
            <a:off x="7534178" y="5426818"/>
            <a:ext cx="170579" cy="431930"/>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p:nvPr/>
        </p:nvCxnSpPr>
        <p:spPr>
          <a:xfrm flipV="1">
            <a:off x="7858124" y="5426818"/>
            <a:ext cx="0" cy="43043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p:nvPr/>
        </p:nvCxnSpPr>
        <p:spPr>
          <a:xfrm flipH="1" flipV="1">
            <a:off x="8015576" y="5426818"/>
            <a:ext cx="166496" cy="43043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pic>
        <p:nvPicPr>
          <p:cNvPr id="208" name="Picture 207"/>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8865959" y="5917260"/>
            <a:ext cx="301427" cy="301427"/>
          </a:xfrm>
          <a:prstGeom prst="rect">
            <a:avLst/>
          </a:prstGeom>
        </p:spPr>
      </p:pic>
      <p:cxnSp>
        <p:nvCxnSpPr>
          <p:cNvPr id="211" name="Straight Arrow Connector 210"/>
          <p:cNvCxnSpPr/>
          <p:nvPr/>
        </p:nvCxnSpPr>
        <p:spPr>
          <a:xfrm flipV="1">
            <a:off x="9009935" y="5426818"/>
            <a:ext cx="0" cy="430434"/>
          </a:xfrm>
          <a:prstGeom prst="straightConnector1">
            <a:avLst/>
          </a:prstGeom>
          <a:ln w="19050">
            <a:solidFill>
              <a:srgbClr val="0070C0"/>
            </a:solidFill>
            <a:headEnd type="triangle" w="med" len="lg"/>
            <a:tailEnd type="none" w="med" len="med"/>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8596183" y="6192189"/>
            <a:ext cx="854486" cy="421794"/>
          </a:xfrm>
          <a:prstGeom prst="rect">
            <a:avLst/>
          </a:prstGeom>
          <a:noFill/>
        </p:spPr>
        <p:txBody>
          <a:bodyPr wrap="none" rtlCol="0">
            <a:spAutoFit/>
          </a:bodyPr>
          <a:lstStyle/>
          <a:p>
            <a:pPr algn="ctr" defTabSz="914274"/>
            <a:r>
              <a:rPr lang="en-US" sz="1050" dirty="0">
                <a:solidFill>
                  <a:srgbClr val="353535"/>
                </a:solidFill>
                <a:latin typeface="Segoe UI Semibold" panose="020B0702040204020203" pitchFamily="34" charset="0"/>
                <a:cs typeface="Segoe UI Semibold" panose="020B0702040204020203" pitchFamily="34" charset="0"/>
              </a:rPr>
              <a:t>Export</a:t>
            </a:r>
            <a:br>
              <a:rPr lang="en-US" sz="1050" dirty="0">
                <a:solidFill>
                  <a:srgbClr val="353535"/>
                </a:solidFill>
                <a:latin typeface="Segoe UI Semibold" panose="020B0702040204020203" pitchFamily="34" charset="0"/>
                <a:cs typeface="Segoe UI Semibold" panose="020B0702040204020203" pitchFamily="34" charset="0"/>
              </a:rPr>
            </a:br>
            <a:r>
              <a:rPr lang="en-US" sz="1050" dirty="0">
                <a:solidFill>
                  <a:srgbClr val="353535"/>
                </a:solidFill>
                <a:latin typeface="Segoe UI Semibold" panose="020B0702040204020203" pitchFamily="34" charset="0"/>
                <a:cs typeface="Segoe UI Semibold" panose="020B0702040204020203" pitchFamily="34" charset="0"/>
              </a:rPr>
              <a:t>to any app</a:t>
            </a:r>
          </a:p>
        </p:txBody>
      </p:sp>
      <p:grpSp>
        <p:nvGrpSpPr>
          <p:cNvPr id="214" name="Group 213"/>
          <p:cNvGrpSpPr/>
          <p:nvPr/>
        </p:nvGrpSpPr>
        <p:grpSpPr>
          <a:xfrm>
            <a:off x="7249624" y="2289824"/>
            <a:ext cx="2336218" cy="895307"/>
            <a:chOff x="7401033" y="1254703"/>
            <a:chExt cx="2336860" cy="895553"/>
          </a:xfrm>
        </p:grpSpPr>
        <p:pic>
          <p:nvPicPr>
            <p:cNvPr id="215" name="Picture 214"/>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7401033" y="1254703"/>
              <a:ext cx="780290" cy="780290"/>
            </a:xfrm>
            <a:prstGeom prst="rect">
              <a:avLst/>
            </a:prstGeom>
          </p:spPr>
        </p:pic>
        <p:sp>
          <p:nvSpPr>
            <p:cNvPr id="216" name="TextBox 215"/>
            <p:cNvSpPr txBox="1"/>
            <p:nvPr/>
          </p:nvSpPr>
          <p:spPr>
            <a:xfrm>
              <a:off x="8153254" y="1505728"/>
              <a:ext cx="1584639" cy="644528"/>
            </a:xfrm>
            <a:prstGeom prst="rect">
              <a:avLst/>
            </a:prstGeom>
            <a:noFill/>
          </p:spPr>
          <p:txBody>
            <a:bodyPr wrap="square" rtlCol="0">
              <a:spAutoFit/>
            </a:bodyPr>
            <a:lstStyle/>
            <a:p>
              <a:pPr defTabSz="914274"/>
              <a:r>
                <a:rPr lang="en-US" sz="1800" dirty="0">
                  <a:solidFill>
                    <a:srgbClr val="0070C0"/>
                  </a:solidFill>
                  <a:latin typeface="Segoe UI Semibold" panose="020B0702040204020203" pitchFamily="34" charset="0"/>
                  <a:cs typeface="Segoe UI Semibold" panose="020B0702040204020203" pitchFamily="34" charset="0"/>
                </a:rPr>
                <a:t>OMS</a:t>
              </a:r>
              <a:br>
                <a:rPr lang="en-US" sz="1800" dirty="0">
                  <a:solidFill>
                    <a:srgbClr val="0070C0"/>
                  </a:solidFill>
                  <a:latin typeface="Segoe UI Semibold" panose="020B0702040204020203" pitchFamily="34" charset="0"/>
                  <a:cs typeface="Segoe UI Semibold" panose="020B0702040204020203" pitchFamily="34" charset="0"/>
                </a:rPr>
              </a:br>
              <a:r>
                <a:rPr lang="en-US" sz="1800" dirty="0">
                  <a:solidFill>
                    <a:srgbClr val="0070C0"/>
                  </a:solidFill>
                  <a:latin typeface="Segoe UI Semibold" panose="020B0702040204020203" pitchFamily="34" charset="0"/>
                  <a:cs typeface="Segoe UI Semibold" panose="020B0702040204020203" pitchFamily="34" charset="0"/>
                </a:rPr>
                <a:t>Log Analytics</a:t>
              </a:r>
            </a:p>
          </p:txBody>
        </p:sp>
      </p:grpSp>
      <p:cxnSp>
        <p:nvCxnSpPr>
          <p:cNvPr id="217" name="Straight Arrow Connector 216"/>
          <p:cNvCxnSpPr/>
          <p:nvPr/>
        </p:nvCxnSpPr>
        <p:spPr>
          <a:xfrm flipV="1">
            <a:off x="11391156" y="3743162"/>
            <a:ext cx="0" cy="2542010"/>
          </a:xfrm>
          <a:prstGeom prst="straightConnector1">
            <a:avLst/>
          </a:prstGeom>
          <a:ln w="19050">
            <a:solidFill>
              <a:srgbClr val="0070C0"/>
            </a:solidFill>
            <a:headEnd type="none" w="med" len="lg"/>
            <a:tailEnd type="none" w="med" len="med"/>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7050105" y="3594936"/>
            <a:ext cx="399148" cy="161583"/>
          </a:xfrm>
          <a:prstGeom prst="rect">
            <a:avLst/>
          </a:prstGeom>
        </p:spPr>
        <p:txBody>
          <a:bodyPr wrap="none" lIns="0" tIns="0" rIns="0" bIns="0" anchor="ctr">
            <a:spAutoFit/>
          </a:bodyPr>
          <a:lstStyle/>
          <a:p>
            <a:pPr defTabSz="914274"/>
            <a:r>
              <a:rPr lang="en-US" sz="1050" dirty="0">
                <a:solidFill>
                  <a:srgbClr val="353535"/>
                </a:solidFill>
                <a:latin typeface="Segoe UI Semibold" panose="020B0702040204020203" pitchFamily="34" charset="0"/>
                <a:cs typeface="Segoe UI Semibold" panose="020B0702040204020203" pitchFamily="34" charset="0"/>
              </a:rPr>
              <a:t>HTTPS</a:t>
            </a:r>
          </a:p>
        </p:txBody>
      </p:sp>
      <p:pic>
        <p:nvPicPr>
          <p:cNvPr id="1026" name="Picture 2" descr="Cherwell Software"/>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0264553" y="5429726"/>
            <a:ext cx="631020" cy="2222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10051525" y="5868968"/>
            <a:ext cx="844048" cy="127219"/>
          </a:xfrm>
          <a:prstGeom prst="rect">
            <a:avLst/>
          </a:prstGeom>
        </p:spPr>
      </p:pic>
      <p:pic>
        <p:nvPicPr>
          <p:cNvPr id="33" name="Picture 32"/>
          <p:cNvPicPr>
            <a:picLocks noChangeAspect="1"/>
          </p:cNvPicPr>
          <p:nvPr/>
        </p:nvPicPr>
        <p:blipFill rotWithShape="1">
          <a:blip r:embed="rId73">
            <a:extLst>
              <a:ext uri="{28A0092B-C50C-407E-A947-70E740481C1C}">
                <a14:useLocalDpi xmlns:a14="http://schemas.microsoft.com/office/drawing/2010/main" val="0"/>
              </a:ext>
            </a:extLst>
          </a:blip>
          <a:srcRect t="34012" b="46552"/>
          <a:stretch/>
        </p:blipFill>
        <p:spPr>
          <a:xfrm>
            <a:off x="9895847" y="6213184"/>
            <a:ext cx="1021778" cy="143976"/>
          </a:xfrm>
          <a:prstGeom prst="rect">
            <a:avLst/>
          </a:prstGeom>
        </p:spPr>
      </p:pic>
      <p:cxnSp>
        <p:nvCxnSpPr>
          <p:cNvPr id="229" name="Straight Arrow Connector 228"/>
          <p:cNvCxnSpPr/>
          <p:nvPr/>
        </p:nvCxnSpPr>
        <p:spPr>
          <a:xfrm rot="5400000">
            <a:off x="11172597" y="5388943"/>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rot="5400000">
            <a:off x="11177309" y="5730184"/>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rot="5400000">
            <a:off x="11177308" y="6079325"/>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10281003" y="1022056"/>
            <a:ext cx="1680451" cy="257052"/>
          </a:xfrm>
          <a:prstGeom prst="rect">
            <a:avLst/>
          </a:prstGeom>
          <a:noFill/>
        </p:spPr>
        <p:txBody>
          <a:bodyPr wrap="square" rtlCol="0">
            <a:spAutoFit/>
          </a:bodyPr>
          <a:lstStyle/>
          <a:p>
            <a:pPr algn="ctr" defTabSz="914274"/>
            <a:r>
              <a:rPr lang="en-US" sz="1050" dirty="0">
                <a:solidFill>
                  <a:srgbClr val="353535"/>
                </a:solidFill>
                <a:latin typeface="Segoe UI Semibold" panose="020B0702040204020203" pitchFamily="34" charset="0"/>
                <a:cs typeface="Segoe UI Semibold" panose="020B0702040204020203" pitchFamily="34" charset="0"/>
              </a:rPr>
              <a:t>Integrate with any app</a:t>
            </a:r>
          </a:p>
        </p:txBody>
      </p:sp>
      <p:cxnSp>
        <p:nvCxnSpPr>
          <p:cNvPr id="235" name="Straight Arrow Connector 234"/>
          <p:cNvCxnSpPr/>
          <p:nvPr/>
        </p:nvCxnSpPr>
        <p:spPr>
          <a:xfrm flipV="1">
            <a:off x="11391156" y="1291796"/>
            <a:ext cx="0" cy="1055136"/>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flipV="1">
            <a:off x="10847482" y="1291796"/>
            <a:ext cx="0" cy="416474"/>
          </a:xfrm>
          <a:prstGeom prst="straightConnector1">
            <a:avLst/>
          </a:prstGeom>
          <a:ln w="19050">
            <a:solidFill>
              <a:srgbClr val="0070C0"/>
            </a:solidFill>
            <a:tailEnd type="triangle" w="med" len="lg"/>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7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535573" y="757389"/>
            <a:ext cx="283590" cy="283590"/>
          </a:xfrm>
          <a:prstGeom prst="rect">
            <a:avLst/>
          </a:prstGeom>
        </p:spPr>
      </p:pic>
      <p:pic>
        <p:nvPicPr>
          <p:cNvPr id="47" name="Picture 46"/>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0989613" y="706085"/>
            <a:ext cx="366639" cy="366639"/>
          </a:xfrm>
          <a:prstGeom prst="rect">
            <a:avLst/>
          </a:prstGeom>
        </p:spPr>
      </p:pic>
      <p:pic>
        <p:nvPicPr>
          <p:cNvPr id="2" name="Picture 1"/>
          <p:cNvPicPr>
            <a:picLocks noChangeAspect="1"/>
          </p:cNvPicPr>
          <p:nvPr/>
        </p:nvPicPr>
        <p:blipFill>
          <a:blip r:embed="rId76">
            <a:clrChange>
              <a:clrFrom>
                <a:srgbClr val="000000"/>
              </a:clrFrom>
              <a:clrTo>
                <a:srgbClr val="000000">
                  <a:alpha val="0"/>
                </a:srgbClr>
              </a:clrTo>
            </a:clrChange>
            <a:duotone>
              <a:prstClr val="black"/>
              <a:schemeClr val="accent3">
                <a:tint val="45000"/>
                <a:satMod val="400000"/>
              </a:schemeClr>
            </a:duotone>
            <a:extLst>
              <a:ext uri="{BEBA8EAE-BF5A-486C-A8C5-ECC9F3942E4B}">
                <a14:imgProps xmlns:a14="http://schemas.microsoft.com/office/drawing/2010/main">
                  <a14:imgLayer r:embed="rId7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1457536" y="757387"/>
            <a:ext cx="283591" cy="283591"/>
          </a:xfrm>
          <a:prstGeom prst="rect">
            <a:avLst/>
          </a:prstGeom>
        </p:spPr>
      </p:pic>
      <p:pic>
        <p:nvPicPr>
          <p:cNvPr id="10" name="Picture 9"/>
          <p:cNvPicPr>
            <a:picLocks noChangeAspect="1"/>
          </p:cNvPicPr>
          <p:nvPr/>
        </p:nvPicPr>
        <p:blipFill>
          <a:blip r:embed="rId78">
            <a:extLst>
              <a:ext uri="{BEBA8EAE-BF5A-486C-A8C5-ECC9F3942E4B}">
                <a14:imgProps xmlns:a14="http://schemas.microsoft.com/office/drawing/2010/main">
                  <a14:imgLayer r:embed="rId7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670318" y="3657600"/>
            <a:ext cx="224914" cy="224914"/>
          </a:xfrm>
          <a:prstGeom prst="rect">
            <a:avLst/>
          </a:prstGeom>
        </p:spPr>
      </p:pic>
    </p:spTree>
    <p:extLst>
      <p:ext uri="{BB962C8B-B14F-4D97-AF65-F5344CB8AC3E}">
        <p14:creationId xmlns:p14="http://schemas.microsoft.com/office/powerpoint/2010/main" val="267699200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Data Sources for OMS</a:t>
            </a:r>
          </a:p>
        </p:txBody>
      </p:sp>
      <p:grpSp>
        <p:nvGrpSpPr>
          <p:cNvPr id="64" name="Group 63"/>
          <p:cNvGrpSpPr/>
          <p:nvPr/>
        </p:nvGrpSpPr>
        <p:grpSpPr>
          <a:xfrm>
            <a:off x="5545476" y="3249454"/>
            <a:ext cx="1649031" cy="1191109"/>
            <a:chOff x="5123694" y="3164411"/>
            <a:chExt cx="1682321" cy="1215155"/>
          </a:xfrm>
        </p:grpSpPr>
        <p:pic>
          <p:nvPicPr>
            <p:cNvPr id="4" name="Picture 3"/>
            <p:cNvPicPr>
              <a:picLocks noChangeAspect="1"/>
            </p:cNvPicPr>
            <p:nvPr/>
          </p:nvPicPr>
          <p:blipFill>
            <a:blip r:embed="rId3"/>
            <a:stretch>
              <a:fillRect/>
            </a:stretch>
          </p:blipFill>
          <p:spPr>
            <a:xfrm>
              <a:off x="5123694" y="3164411"/>
              <a:ext cx="923545" cy="923545"/>
            </a:xfrm>
            <a:prstGeom prst="rect">
              <a:avLst/>
            </a:prstGeom>
          </p:spPr>
        </p:pic>
        <p:sp>
          <p:nvSpPr>
            <p:cNvPr id="9" name="TextBox 8"/>
            <p:cNvSpPr txBox="1"/>
            <p:nvPr/>
          </p:nvSpPr>
          <p:spPr>
            <a:xfrm>
              <a:off x="5510615" y="3751702"/>
              <a:ext cx="1295400"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OMS</a:t>
              </a:r>
            </a:p>
          </p:txBody>
        </p:sp>
      </p:grpSp>
      <p:grpSp>
        <p:nvGrpSpPr>
          <p:cNvPr id="36" name="Group 35"/>
          <p:cNvGrpSpPr/>
          <p:nvPr/>
        </p:nvGrpSpPr>
        <p:grpSpPr>
          <a:xfrm>
            <a:off x="7932017" y="1447856"/>
            <a:ext cx="2618654" cy="692586"/>
            <a:chOff x="8569165" y="1242971"/>
            <a:chExt cx="2671518" cy="706568"/>
          </a:xfrm>
        </p:grpSpPr>
        <p:pic>
          <p:nvPicPr>
            <p:cNvPr id="8" name="Picture 7"/>
            <p:cNvPicPr>
              <a:picLocks noChangeAspect="1"/>
            </p:cNvPicPr>
            <p:nvPr/>
          </p:nvPicPr>
          <p:blipFill>
            <a:blip r:embed="rId4"/>
            <a:stretch>
              <a:fillRect/>
            </a:stretch>
          </p:blipFill>
          <p:spPr>
            <a:xfrm>
              <a:off x="10642604" y="1351460"/>
              <a:ext cx="598079" cy="598079"/>
            </a:xfrm>
            <a:prstGeom prst="rect">
              <a:avLst/>
            </a:prstGeom>
          </p:spPr>
        </p:pic>
        <p:sp>
          <p:nvSpPr>
            <p:cNvPr id="11" name="TextBox 10"/>
            <p:cNvSpPr txBox="1"/>
            <p:nvPr/>
          </p:nvSpPr>
          <p:spPr>
            <a:xfrm>
              <a:off x="8569165" y="1242971"/>
              <a:ext cx="2297271"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Azure Storage</a:t>
              </a:r>
            </a:p>
          </p:txBody>
        </p:sp>
      </p:grpSp>
      <p:grpSp>
        <p:nvGrpSpPr>
          <p:cNvPr id="53" name="Group 52"/>
          <p:cNvGrpSpPr/>
          <p:nvPr/>
        </p:nvGrpSpPr>
        <p:grpSpPr>
          <a:xfrm>
            <a:off x="8608001" y="2572396"/>
            <a:ext cx="2157255" cy="1016683"/>
            <a:chOff x="1492983" y="1865252"/>
            <a:chExt cx="2200805" cy="1037207"/>
          </a:xfrm>
        </p:grpSpPr>
        <p:pic>
          <p:nvPicPr>
            <p:cNvPr id="6" name="Picture 5"/>
            <p:cNvPicPr>
              <a:picLocks noChangeAspect="1"/>
            </p:cNvPicPr>
            <p:nvPr/>
          </p:nvPicPr>
          <p:blipFill>
            <a:blip r:embed="rId5"/>
            <a:stretch>
              <a:fillRect/>
            </a:stretch>
          </p:blipFill>
          <p:spPr>
            <a:xfrm>
              <a:off x="3094037" y="2107372"/>
              <a:ext cx="599751" cy="599751"/>
            </a:xfrm>
            <a:prstGeom prst="rect">
              <a:avLst/>
            </a:prstGeom>
          </p:spPr>
        </p:pic>
        <p:sp>
          <p:nvSpPr>
            <p:cNvPr id="17" name="TextBox 16"/>
            <p:cNvSpPr txBox="1"/>
            <p:nvPr/>
          </p:nvSpPr>
          <p:spPr>
            <a:xfrm>
              <a:off x="1492983" y="1865252"/>
              <a:ext cx="1850948" cy="1037207"/>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Application</a:t>
              </a:r>
            </a:p>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Insights</a:t>
              </a:r>
            </a:p>
          </p:txBody>
        </p:sp>
      </p:grpSp>
      <p:grpSp>
        <p:nvGrpSpPr>
          <p:cNvPr id="34" name="Group 33"/>
          <p:cNvGrpSpPr/>
          <p:nvPr/>
        </p:nvGrpSpPr>
        <p:grpSpPr>
          <a:xfrm>
            <a:off x="2437140" y="5738520"/>
            <a:ext cx="2819766" cy="941262"/>
            <a:chOff x="960437" y="5341859"/>
            <a:chExt cx="2876690" cy="960264"/>
          </a:xfrm>
        </p:grpSpPr>
        <p:sp>
          <p:nvSpPr>
            <p:cNvPr id="20" name="TextBox 19"/>
            <p:cNvSpPr txBox="1"/>
            <p:nvPr/>
          </p:nvSpPr>
          <p:spPr>
            <a:xfrm>
              <a:off x="960437" y="5341859"/>
              <a:ext cx="2876690" cy="960263"/>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Linux Performance Counters</a:t>
              </a:r>
            </a:p>
          </p:txBody>
        </p:sp>
        <p:pic>
          <p:nvPicPr>
            <p:cNvPr id="5" name="Picture 4"/>
            <p:cNvPicPr>
              <a:picLocks noChangeAspect="1"/>
            </p:cNvPicPr>
            <p:nvPr/>
          </p:nvPicPr>
          <p:blipFill>
            <a:blip r:embed="rId6"/>
            <a:stretch>
              <a:fillRect/>
            </a:stretch>
          </p:blipFill>
          <p:spPr>
            <a:xfrm>
              <a:off x="2255838" y="5748453"/>
              <a:ext cx="553670" cy="553670"/>
            </a:xfrm>
            <a:prstGeom prst="rect">
              <a:avLst/>
            </a:prstGeom>
          </p:spPr>
        </p:pic>
      </p:grpSp>
      <p:grpSp>
        <p:nvGrpSpPr>
          <p:cNvPr id="32" name="Group 31"/>
          <p:cNvGrpSpPr/>
          <p:nvPr/>
        </p:nvGrpSpPr>
        <p:grpSpPr>
          <a:xfrm>
            <a:off x="2054195" y="4840473"/>
            <a:ext cx="1478088" cy="615440"/>
            <a:chOff x="1189412" y="4024439"/>
            <a:chExt cx="1507927" cy="627864"/>
          </a:xfrm>
        </p:grpSpPr>
        <p:sp>
          <p:nvSpPr>
            <p:cNvPr id="15" name="TextBox 14"/>
            <p:cNvSpPr txBox="1"/>
            <p:nvPr/>
          </p:nvSpPr>
          <p:spPr>
            <a:xfrm>
              <a:off x="1189412" y="4024439"/>
              <a:ext cx="1234236"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Syslog</a:t>
              </a:r>
            </a:p>
          </p:txBody>
        </p:sp>
        <p:pic>
          <p:nvPicPr>
            <p:cNvPr id="21" name="Picture 20"/>
            <p:cNvPicPr>
              <a:picLocks noChangeAspect="1"/>
            </p:cNvPicPr>
            <p:nvPr/>
          </p:nvPicPr>
          <p:blipFill>
            <a:blip r:embed="rId6"/>
            <a:stretch>
              <a:fillRect/>
            </a:stretch>
          </p:blipFill>
          <p:spPr>
            <a:xfrm>
              <a:off x="2111173" y="4066137"/>
              <a:ext cx="586166" cy="586166"/>
            </a:xfrm>
            <a:prstGeom prst="rect">
              <a:avLst/>
            </a:prstGeom>
          </p:spPr>
        </p:pic>
      </p:grpSp>
      <p:grpSp>
        <p:nvGrpSpPr>
          <p:cNvPr id="3" name="Group 2"/>
          <p:cNvGrpSpPr/>
          <p:nvPr/>
        </p:nvGrpSpPr>
        <p:grpSpPr>
          <a:xfrm>
            <a:off x="1113436" y="1619400"/>
            <a:ext cx="2646673" cy="615440"/>
            <a:chOff x="908106" y="1417916"/>
            <a:chExt cx="2700103" cy="627864"/>
          </a:xfrm>
        </p:grpSpPr>
        <p:sp>
          <p:nvSpPr>
            <p:cNvPr id="14" name="TextBox 13"/>
            <p:cNvSpPr txBox="1"/>
            <p:nvPr/>
          </p:nvSpPr>
          <p:spPr>
            <a:xfrm>
              <a:off x="908106" y="1417916"/>
              <a:ext cx="2503322"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Windows Events</a:t>
              </a:r>
            </a:p>
          </p:txBody>
        </p:sp>
        <p:pic>
          <p:nvPicPr>
            <p:cNvPr id="25" name="Picture 24"/>
            <p:cNvPicPr>
              <a:picLocks noChangeAspect="1"/>
            </p:cNvPicPr>
            <p:nvPr/>
          </p:nvPicPr>
          <p:blipFill>
            <a:blip r:embed="rId7"/>
            <a:stretch>
              <a:fillRect/>
            </a:stretch>
          </p:blipFill>
          <p:spPr>
            <a:xfrm>
              <a:off x="3218064" y="1543655"/>
              <a:ext cx="390145" cy="390145"/>
            </a:xfrm>
            <a:prstGeom prst="rect">
              <a:avLst/>
            </a:prstGeom>
          </p:spPr>
        </p:pic>
      </p:grpSp>
      <p:grpSp>
        <p:nvGrpSpPr>
          <p:cNvPr id="24" name="Group 23"/>
          <p:cNvGrpSpPr/>
          <p:nvPr/>
        </p:nvGrpSpPr>
        <p:grpSpPr>
          <a:xfrm>
            <a:off x="367776" y="2387835"/>
            <a:ext cx="3311410" cy="941261"/>
            <a:chOff x="147393" y="2462787"/>
            <a:chExt cx="3378259" cy="960263"/>
          </a:xfrm>
        </p:grpSpPr>
        <p:sp>
          <p:nvSpPr>
            <p:cNvPr id="16" name="TextBox 15"/>
            <p:cNvSpPr txBox="1"/>
            <p:nvPr/>
          </p:nvSpPr>
          <p:spPr>
            <a:xfrm>
              <a:off x="147393" y="2462787"/>
              <a:ext cx="3378259" cy="960263"/>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Windows Performance Counters</a:t>
              </a:r>
            </a:p>
          </p:txBody>
        </p:sp>
        <p:pic>
          <p:nvPicPr>
            <p:cNvPr id="27" name="Picture 26"/>
            <p:cNvPicPr>
              <a:picLocks noChangeAspect="1"/>
            </p:cNvPicPr>
            <p:nvPr/>
          </p:nvPicPr>
          <p:blipFill>
            <a:blip r:embed="rId7"/>
            <a:stretch>
              <a:fillRect/>
            </a:stretch>
          </p:blipFill>
          <p:spPr>
            <a:xfrm>
              <a:off x="1554059" y="2879788"/>
              <a:ext cx="390145" cy="390145"/>
            </a:xfrm>
            <a:prstGeom prst="rect">
              <a:avLst/>
            </a:prstGeom>
          </p:spPr>
        </p:pic>
      </p:grpSp>
      <p:grpSp>
        <p:nvGrpSpPr>
          <p:cNvPr id="61" name="Group 60"/>
          <p:cNvGrpSpPr/>
          <p:nvPr/>
        </p:nvGrpSpPr>
        <p:grpSpPr>
          <a:xfrm>
            <a:off x="8156575" y="4966800"/>
            <a:ext cx="2498732" cy="615440"/>
            <a:chOff x="7765364" y="2688457"/>
            <a:chExt cx="2549175" cy="627864"/>
          </a:xfrm>
        </p:grpSpPr>
        <p:sp>
          <p:nvSpPr>
            <p:cNvPr id="19" name="TextBox 18"/>
            <p:cNvSpPr txBox="1"/>
            <p:nvPr/>
          </p:nvSpPr>
          <p:spPr>
            <a:xfrm>
              <a:off x="7765364" y="2688457"/>
              <a:ext cx="2447545"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Custom Fields</a:t>
              </a:r>
            </a:p>
          </p:txBody>
        </p:sp>
        <p:pic>
          <p:nvPicPr>
            <p:cNvPr id="31" name="Picture 30"/>
            <p:cNvPicPr>
              <a:picLocks noChangeAspect="1"/>
            </p:cNvPicPr>
            <p:nvPr/>
          </p:nvPicPr>
          <p:blipFill>
            <a:blip r:embed="rId8"/>
            <a:stretch>
              <a:fillRect/>
            </a:stretch>
          </p:blipFill>
          <p:spPr>
            <a:xfrm>
              <a:off x="9757099" y="2758881"/>
              <a:ext cx="557440" cy="557440"/>
            </a:xfrm>
            <a:prstGeom prst="rect">
              <a:avLst/>
            </a:prstGeom>
          </p:spPr>
        </p:pic>
      </p:grpSp>
      <p:grpSp>
        <p:nvGrpSpPr>
          <p:cNvPr id="35" name="Group 34"/>
          <p:cNvGrpSpPr/>
          <p:nvPr/>
        </p:nvGrpSpPr>
        <p:grpSpPr>
          <a:xfrm>
            <a:off x="8907636" y="3718499"/>
            <a:ext cx="2639304" cy="941261"/>
            <a:chOff x="8859652" y="3559389"/>
            <a:chExt cx="2692585" cy="960263"/>
          </a:xfrm>
        </p:grpSpPr>
        <p:sp>
          <p:nvSpPr>
            <p:cNvPr id="13" name="TextBox 12"/>
            <p:cNvSpPr txBox="1"/>
            <p:nvPr/>
          </p:nvSpPr>
          <p:spPr>
            <a:xfrm>
              <a:off x="8859652" y="3559389"/>
              <a:ext cx="2692585" cy="960263"/>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Azure Activity Logs</a:t>
              </a:r>
            </a:p>
          </p:txBody>
        </p:sp>
        <p:pic>
          <p:nvPicPr>
            <p:cNvPr id="37" name="Graphic 3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66437" y="3768321"/>
              <a:ext cx="439828" cy="476250"/>
            </a:xfrm>
            <a:prstGeom prst="rect">
              <a:avLst/>
            </a:prstGeom>
          </p:spPr>
        </p:pic>
      </p:grpSp>
      <p:grpSp>
        <p:nvGrpSpPr>
          <p:cNvPr id="106" name="Group 105"/>
          <p:cNvGrpSpPr/>
          <p:nvPr/>
        </p:nvGrpSpPr>
        <p:grpSpPr>
          <a:xfrm>
            <a:off x="3760109" y="1231942"/>
            <a:ext cx="2928906" cy="625844"/>
            <a:chOff x="3608209" y="1022636"/>
            <a:chExt cx="2988033" cy="638478"/>
          </a:xfrm>
        </p:grpSpPr>
        <p:sp>
          <p:nvSpPr>
            <p:cNvPr id="12" name="TextBox 11"/>
            <p:cNvSpPr txBox="1"/>
            <p:nvPr/>
          </p:nvSpPr>
          <p:spPr>
            <a:xfrm>
              <a:off x="3608209" y="1022636"/>
              <a:ext cx="2856347"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Azure Diagnostics</a:t>
              </a:r>
            </a:p>
          </p:txBody>
        </p:sp>
        <p:pic>
          <p:nvPicPr>
            <p:cNvPr id="39" name="Graphic 3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19992" y="1184864"/>
              <a:ext cx="476250" cy="476250"/>
            </a:xfrm>
            <a:prstGeom prst="rect">
              <a:avLst/>
            </a:prstGeom>
          </p:spPr>
        </p:pic>
      </p:grpSp>
      <p:grpSp>
        <p:nvGrpSpPr>
          <p:cNvPr id="60" name="Group 59"/>
          <p:cNvGrpSpPr/>
          <p:nvPr/>
        </p:nvGrpSpPr>
        <p:grpSpPr>
          <a:xfrm>
            <a:off x="7194507" y="5932522"/>
            <a:ext cx="2399113" cy="626957"/>
            <a:chOff x="8462800" y="3496810"/>
            <a:chExt cx="2447545" cy="639614"/>
          </a:xfrm>
        </p:grpSpPr>
        <p:sp>
          <p:nvSpPr>
            <p:cNvPr id="18" name="TextBox 17"/>
            <p:cNvSpPr txBox="1"/>
            <p:nvPr/>
          </p:nvSpPr>
          <p:spPr>
            <a:xfrm>
              <a:off x="8462800" y="3496810"/>
              <a:ext cx="2447545"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Custom Logs</a:t>
              </a:r>
            </a:p>
          </p:txBody>
        </p:sp>
        <p:pic>
          <p:nvPicPr>
            <p:cNvPr id="49" name="Graphic 48"/>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82252" y="3660174"/>
              <a:ext cx="476250" cy="476250"/>
            </a:xfrm>
            <a:prstGeom prst="rect">
              <a:avLst/>
            </a:prstGeom>
          </p:spPr>
        </p:pic>
      </p:grpSp>
      <p:grpSp>
        <p:nvGrpSpPr>
          <p:cNvPr id="59" name="Group 58"/>
          <p:cNvGrpSpPr/>
          <p:nvPr/>
        </p:nvGrpSpPr>
        <p:grpSpPr>
          <a:xfrm>
            <a:off x="5135624" y="5932522"/>
            <a:ext cx="2399113" cy="615440"/>
            <a:chOff x="8524667" y="4431604"/>
            <a:chExt cx="2447545" cy="627864"/>
          </a:xfrm>
        </p:grpSpPr>
        <p:sp>
          <p:nvSpPr>
            <p:cNvPr id="10" name="TextBox 9"/>
            <p:cNvSpPr txBox="1"/>
            <p:nvPr/>
          </p:nvSpPr>
          <p:spPr>
            <a:xfrm>
              <a:off x="8524667" y="4431604"/>
              <a:ext cx="2447545" cy="627864"/>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IIS Logs</a:t>
              </a:r>
            </a:p>
          </p:txBody>
        </p:sp>
        <p:pic>
          <p:nvPicPr>
            <p:cNvPr id="52" name="Picture 51"/>
            <p:cNvPicPr>
              <a:picLocks noChangeAspect="1"/>
            </p:cNvPicPr>
            <p:nvPr/>
          </p:nvPicPr>
          <p:blipFill>
            <a:blip r:embed="rId7"/>
            <a:stretch>
              <a:fillRect/>
            </a:stretch>
          </p:blipFill>
          <p:spPr>
            <a:xfrm>
              <a:off x="9822764" y="4556093"/>
              <a:ext cx="390145" cy="390145"/>
            </a:xfrm>
            <a:prstGeom prst="rect">
              <a:avLst/>
            </a:prstGeom>
          </p:spPr>
        </p:pic>
      </p:grpSp>
      <p:cxnSp>
        <p:nvCxnSpPr>
          <p:cNvPr id="68" name="Straight Arrow Connector 67"/>
          <p:cNvCxnSpPr>
            <a:cxnSpLocks/>
          </p:cNvCxnSpPr>
          <p:nvPr/>
        </p:nvCxnSpPr>
        <p:spPr>
          <a:xfrm>
            <a:off x="3856161" y="2171642"/>
            <a:ext cx="1201856" cy="813501"/>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70" name="Straight Arrow Connector 69"/>
          <p:cNvCxnSpPr>
            <a:cxnSpLocks/>
          </p:cNvCxnSpPr>
          <p:nvPr/>
        </p:nvCxnSpPr>
        <p:spPr>
          <a:xfrm>
            <a:off x="3532283" y="3079150"/>
            <a:ext cx="1429005" cy="313113"/>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73" name="Straight Arrow Connector 72"/>
          <p:cNvCxnSpPr>
            <a:cxnSpLocks/>
          </p:cNvCxnSpPr>
          <p:nvPr/>
        </p:nvCxnSpPr>
        <p:spPr>
          <a:xfrm flipV="1">
            <a:off x="3603120" y="4154727"/>
            <a:ext cx="1197050" cy="881106"/>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76" name="Straight Arrow Connector 75"/>
          <p:cNvCxnSpPr>
            <a:cxnSpLocks/>
          </p:cNvCxnSpPr>
          <p:nvPr/>
        </p:nvCxnSpPr>
        <p:spPr>
          <a:xfrm flipV="1">
            <a:off x="4562853" y="4476296"/>
            <a:ext cx="836915" cy="1321998"/>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79" name="Straight Arrow Connector 78"/>
          <p:cNvCxnSpPr>
            <a:cxnSpLocks/>
          </p:cNvCxnSpPr>
          <p:nvPr/>
        </p:nvCxnSpPr>
        <p:spPr>
          <a:xfrm flipV="1">
            <a:off x="5924739" y="4523717"/>
            <a:ext cx="0" cy="1374647"/>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82" name="Straight Arrow Connector 81"/>
          <p:cNvCxnSpPr>
            <a:cxnSpLocks/>
          </p:cNvCxnSpPr>
          <p:nvPr/>
        </p:nvCxnSpPr>
        <p:spPr>
          <a:xfrm flipH="1" flipV="1">
            <a:off x="6935932" y="4476296"/>
            <a:ext cx="941132" cy="1232289"/>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84" name="Straight Arrow Connector 83"/>
          <p:cNvCxnSpPr>
            <a:cxnSpLocks/>
          </p:cNvCxnSpPr>
          <p:nvPr/>
        </p:nvCxnSpPr>
        <p:spPr>
          <a:xfrm flipH="1" flipV="1">
            <a:off x="7439038" y="4114252"/>
            <a:ext cx="1589151" cy="907011"/>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88" name="Straight Arrow Connector 87"/>
          <p:cNvCxnSpPr>
            <a:cxnSpLocks/>
          </p:cNvCxnSpPr>
          <p:nvPr/>
        </p:nvCxnSpPr>
        <p:spPr>
          <a:xfrm flipH="1" flipV="1">
            <a:off x="7447957" y="3697752"/>
            <a:ext cx="1580236" cy="199155"/>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4" name="Straight Arrow Connector 93"/>
          <p:cNvCxnSpPr>
            <a:cxnSpLocks/>
          </p:cNvCxnSpPr>
          <p:nvPr/>
        </p:nvCxnSpPr>
        <p:spPr>
          <a:xfrm flipH="1">
            <a:off x="7325898" y="2887399"/>
            <a:ext cx="1282102" cy="356751"/>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8" name="Straight Arrow Connector 97"/>
          <p:cNvCxnSpPr>
            <a:cxnSpLocks/>
          </p:cNvCxnSpPr>
          <p:nvPr/>
        </p:nvCxnSpPr>
        <p:spPr>
          <a:xfrm flipH="1">
            <a:off x="6935932" y="2032810"/>
            <a:ext cx="941131" cy="854589"/>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101" name="Straight Arrow Connector 100"/>
          <p:cNvCxnSpPr>
            <a:cxnSpLocks/>
          </p:cNvCxnSpPr>
          <p:nvPr/>
        </p:nvCxnSpPr>
        <p:spPr>
          <a:xfrm>
            <a:off x="5913331" y="1730100"/>
            <a:ext cx="7739" cy="1090363"/>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110" name="Straight Arrow Connector 109"/>
          <p:cNvCxnSpPr>
            <a:cxnSpLocks/>
            <a:endCxn id="11" idx="1"/>
          </p:cNvCxnSpPr>
          <p:nvPr/>
        </p:nvCxnSpPr>
        <p:spPr>
          <a:xfrm>
            <a:off x="6867689" y="1556242"/>
            <a:ext cx="1064328" cy="199335"/>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grpSp>
        <p:nvGrpSpPr>
          <p:cNvPr id="80" name="Group 79"/>
          <p:cNvGrpSpPr/>
          <p:nvPr/>
        </p:nvGrpSpPr>
        <p:grpSpPr>
          <a:xfrm>
            <a:off x="347591" y="3582727"/>
            <a:ext cx="2963434" cy="941261"/>
            <a:chOff x="682941" y="3497536"/>
            <a:chExt cx="3023258" cy="960263"/>
          </a:xfrm>
        </p:grpSpPr>
        <p:pic>
          <p:nvPicPr>
            <p:cNvPr id="71" name="Picture 70"/>
            <p:cNvPicPr>
              <a:picLocks noChangeAspect="1"/>
            </p:cNvPicPr>
            <p:nvPr/>
          </p:nvPicPr>
          <p:blipFill>
            <a:blip r:embed="rId15"/>
            <a:stretch>
              <a:fillRect/>
            </a:stretch>
          </p:blipFill>
          <p:spPr>
            <a:xfrm>
              <a:off x="1352186" y="3940535"/>
              <a:ext cx="491278" cy="516990"/>
            </a:xfrm>
            <a:prstGeom prst="rect">
              <a:avLst/>
            </a:prstGeom>
          </p:spPr>
        </p:pic>
        <p:sp>
          <p:nvSpPr>
            <p:cNvPr id="72" name="TextBox 71"/>
            <p:cNvSpPr txBox="1"/>
            <p:nvPr/>
          </p:nvSpPr>
          <p:spPr>
            <a:xfrm>
              <a:off x="682941" y="3497536"/>
              <a:ext cx="3023258" cy="960263"/>
            </a:xfrm>
            <a:prstGeom prst="rect">
              <a:avLst/>
            </a:prstGeom>
            <a:noFill/>
          </p:spPr>
          <p:txBody>
            <a:bodyPr wrap="square" lIns="179261" tIns="143409" rIns="179261" bIns="143409" rtlCol="0">
              <a:spAutoFit/>
            </a:bodyPr>
            <a:lstStyle/>
            <a:p>
              <a:pPr defTabSz="914274">
                <a:lnSpc>
                  <a:spcPct val="90000"/>
                </a:lnSpc>
                <a:spcAft>
                  <a:spcPts val="588"/>
                </a:spcAft>
              </a:pPr>
              <a:r>
                <a:rPr lang="en-US" sz="2352" dirty="0">
                  <a:gradFill>
                    <a:gsLst>
                      <a:gs pos="2917">
                        <a:srgbClr val="353535"/>
                      </a:gs>
                      <a:gs pos="30000">
                        <a:srgbClr val="353535"/>
                      </a:gs>
                    </a:gsLst>
                    <a:lin ang="5400000" scaled="0"/>
                  </a:gradFill>
                  <a:latin typeface="Segoe UI Semilight"/>
                </a:rPr>
                <a:t>HTTP Data Collector API</a:t>
              </a:r>
            </a:p>
          </p:txBody>
        </p:sp>
      </p:grpSp>
      <p:cxnSp>
        <p:nvCxnSpPr>
          <p:cNvPr id="89" name="Straight Arrow Connector 88"/>
          <p:cNvCxnSpPr>
            <a:cxnSpLocks/>
          </p:cNvCxnSpPr>
          <p:nvPr/>
        </p:nvCxnSpPr>
        <p:spPr>
          <a:xfrm flipV="1">
            <a:off x="3311025" y="3825124"/>
            <a:ext cx="1575706" cy="98173"/>
          </a:xfrm>
          <a:prstGeom prst="straightConnector1">
            <a:avLst/>
          </a:prstGeom>
          <a:ln w="889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87065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23" y="4094273"/>
            <a:ext cx="2458208" cy="1324685"/>
          </a:xfrm>
        </p:spPr>
        <p:txBody>
          <a:bodyPr>
            <a:noAutofit/>
          </a:bodyPr>
          <a:lstStyle/>
          <a:p>
            <a:r>
              <a:rPr lang="en-US" sz="3999" dirty="0">
                <a:solidFill>
                  <a:schemeClr val="tx1"/>
                </a:solidFill>
              </a:rPr>
              <a:t>Oh my…</a:t>
            </a:r>
            <a:br>
              <a:rPr lang="en-US" sz="3999" dirty="0">
                <a:solidFill>
                  <a:schemeClr val="tx1"/>
                </a:solidFill>
              </a:rPr>
            </a:br>
            <a:r>
              <a:rPr lang="en-US" sz="3999" dirty="0">
                <a:solidFill>
                  <a:schemeClr val="tx1"/>
                </a:solidFill>
              </a:rPr>
              <a:t>1 of 4 </a:t>
            </a:r>
            <a:br>
              <a:rPr lang="en-US" sz="3999" dirty="0">
                <a:solidFill>
                  <a:schemeClr val="tx1"/>
                </a:solidFill>
              </a:rPr>
            </a:br>
            <a:r>
              <a:rPr lang="en-US" sz="3999" dirty="0">
                <a:solidFill>
                  <a:schemeClr val="tx1"/>
                </a:solidFill>
              </a:rPr>
              <a:t>identical</a:t>
            </a:r>
            <a:br>
              <a:rPr lang="en-US" sz="3999" dirty="0">
                <a:solidFill>
                  <a:schemeClr val="tx1"/>
                </a:solidFill>
              </a:rPr>
            </a:br>
            <a:r>
              <a:rPr lang="en-US" sz="3999" dirty="0">
                <a:solidFill>
                  <a:schemeClr val="tx1"/>
                </a:solidFill>
              </a:rPr>
              <a:t>buildings</a:t>
            </a:r>
            <a:br>
              <a:rPr lang="en-US" sz="3999" dirty="0">
                <a:solidFill>
                  <a:schemeClr val="tx1"/>
                </a:solidFill>
              </a:rPr>
            </a:br>
            <a:r>
              <a:rPr lang="en-US" sz="3999" dirty="0">
                <a:solidFill>
                  <a:schemeClr val="tx1"/>
                </a:solidFill>
              </a:rPr>
              <a:t>per data</a:t>
            </a:r>
            <a:br>
              <a:rPr lang="en-US" sz="3999" dirty="0">
                <a:solidFill>
                  <a:schemeClr val="tx1"/>
                </a:solidFill>
              </a:rPr>
            </a:br>
            <a:r>
              <a:rPr lang="en-US" sz="3999" dirty="0">
                <a:solidFill>
                  <a:schemeClr val="tx1"/>
                </a:solidFill>
              </a:rPr>
              <a:t>center</a:t>
            </a:r>
            <a:br>
              <a:rPr lang="en-US" sz="3999" dirty="0">
                <a:solidFill>
                  <a:schemeClr val="tx1"/>
                </a:solidFill>
              </a:rPr>
            </a:br>
            <a:endParaRPr lang="en-US" sz="3999"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822" y="1043756"/>
            <a:ext cx="9115553" cy="6040573"/>
          </a:xfrm>
          <a:prstGeom prst="rect">
            <a:avLst/>
          </a:prstGeom>
        </p:spPr>
      </p:pic>
    </p:spTree>
    <p:extLst>
      <p:ext uri="{BB962C8B-B14F-4D97-AF65-F5344CB8AC3E}">
        <p14:creationId xmlns:p14="http://schemas.microsoft.com/office/powerpoint/2010/main" val="1073201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194319"/>
            <a:ext cx="5814558" cy="2926321"/>
          </a:xfrm>
        </p:spPr>
        <p:txBody>
          <a:bodyPr/>
          <a:lstStyle/>
          <a:p>
            <a:r>
              <a:rPr lang="en-US" dirty="0"/>
              <a:t>Demo </a:t>
            </a:r>
            <a:br>
              <a:rPr lang="en-US" dirty="0"/>
            </a:br>
            <a:r>
              <a:rPr lang="en-US" dirty="0"/>
              <a:t>OMS Log analytics</a:t>
            </a:r>
          </a:p>
        </p:txBody>
      </p:sp>
    </p:spTree>
    <p:extLst>
      <p:ext uri="{BB962C8B-B14F-4D97-AF65-F5344CB8AC3E}">
        <p14:creationId xmlns:p14="http://schemas.microsoft.com/office/powerpoint/2010/main" val="318315527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943225"/>
            <a:ext cx="11887200" cy="1195857"/>
          </a:xfrm>
        </p:spPr>
        <p:txBody>
          <a:bodyPr>
            <a:normAutofit/>
          </a:bodyPr>
          <a:lstStyle/>
          <a:p>
            <a:pPr algn="ctr"/>
            <a:r>
              <a:rPr lang="en-US" sz="5400" dirty="0"/>
              <a:t>Traffic Manager</a:t>
            </a:r>
          </a:p>
        </p:txBody>
      </p:sp>
    </p:spTree>
    <p:extLst>
      <p:ext uri="{BB962C8B-B14F-4D97-AF65-F5344CB8AC3E}">
        <p14:creationId xmlns:p14="http://schemas.microsoft.com/office/powerpoint/2010/main" val="339708101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4930" y="1467733"/>
            <a:ext cx="8757405" cy="4882208"/>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7905">
                <a:defRPr/>
              </a:pPr>
              <a:endParaRPr lang="en-US" sz="2398"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7905">
                <a:defRPr/>
              </a:pPr>
              <a:endParaRPr lang="en-US" sz="2398"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7905">
                <a:defRPr/>
              </a:pPr>
              <a:endParaRPr lang="en-US" sz="2398"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7905">
                <a:defRPr/>
              </a:pPr>
              <a:endParaRPr lang="en-US" sz="2398" kern="0">
                <a:solidFill>
                  <a:srgbClr val="292929"/>
                </a:solidFill>
              </a:endParaRPr>
            </a:p>
          </p:txBody>
        </p:sp>
      </p:grpSp>
      <p:sp>
        <p:nvSpPr>
          <p:cNvPr id="1227" name="Title 1226"/>
          <p:cNvSpPr>
            <a:spLocks noGrp="1"/>
          </p:cNvSpPr>
          <p:nvPr>
            <p:ph type="title"/>
          </p:nvPr>
        </p:nvSpPr>
        <p:spPr>
          <a:xfrm>
            <a:off x="826364" y="74624"/>
            <a:ext cx="8703896" cy="689111"/>
          </a:xfrm>
        </p:spPr>
        <p:txBody>
          <a:bodyPr>
            <a:noAutofit/>
          </a:bodyPr>
          <a:lstStyle/>
          <a:p>
            <a:r>
              <a:rPr lang="en-US" sz="3600" dirty="0"/>
              <a:t>Traffic Manager: DNS-based load balancing</a:t>
            </a:r>
          </a:p>
        </p:txBody>
      </p:sp>
      <p:sp>
        <p:nvSpPr>
          <p:cNvPr id="1228" name="Title 4"/>
          <p:cNvSpPr txBox="1">
            <a:spLocks/>
          </p:cNvSpPr>
          <p:nvPr/>
        </p:nvSpPr>
        <p:spPr>
          <a:xfrm>
            <a:off x="445738" y="5007389"/>
            <a:ext cx="3720338" cy="524031"/>
          </a:xfrm>
          <a:prstGeom prst="rect">
            <a:avLst/>
          </a:prstGeom>
          <a:solidFill>
            <a:srgbClr val="92D050"/>
          </a:solidFill>
        </p:spPr>
        <p:txBody>
          <a:bodyPr vert="horz" lIns="91403" tIns="45701" rIns="91403" bIns="45701"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400" dirty="0">
                <a:solidFill>
                  <a:srgbClr val="505050"/>
                </a:solidFill>
                <a:latin typeface="Segoe UI"/>
              </a:rPr>
              <a:t>www.yourapp.com</a:t>
            </a:r>
          </a:p>
        </p:txBody>
      </p:sp>
      <p:pic>
        <p:nvPicPr>
          <p:cNvPr id="1246" name="Picture 1245"/>
          <p:cNvPicPr>
            <a:picLocks noChangeAspect="1"/>
          </p:cNvPicPr>
          <p:nvPr/>
        </p:nvPicPr>
        <p:blipFill>
          <a:blip r:embed="rId2"/>
          <a:stretch>
            <a:fillRect/>
          </a:stretch>
        </p:blipFill>
        <p:spPr>
          <a:xfrm>
            <a:off x="4333609" y="1750026"/>
            <a:ext cx="1533261" cy="1418743"/>
          </a:xfrm>
          <a:prstGeom prst="rect">
            <a:avLst/>
          </a:prstGeom>
        </p:spPr>
      </p:pic>
      <p:pic>
        <p:nvPicPr>
          <p:cNvPr id="1247" name="Picture 1246"/>
          <p:cNvPicPr>
            <a:picLocks noChangeAspect="1"/>
          </p:cNvPicPr>
          <p:nvPr/>
        </p:nvPicPr>
        <p:blipFill>
          <a:blip r:embed="rId2"/>
          <a:stretch>
            <a:fillRect/>
          </a:stretch>
        </p:blipFill>
        <p:spPr>
          <a:xfrm>
            <a:off x="7434377" y="1437634"/>
            <a:ext cx="1533261" cy="1418743"/>
          </a:xfrm>
          <a:prstGeom prst="rect">
            <a:avLst/>
          </a:prstGeom>
        </p:spPr>
      </p:pic>
      <p:pic>
        <p:nvPicPr>
          <p:cNvPr id="1248" name="Picture 1247"/>
          <p:cNvPicPr>
            <a:picLocks noChangeAspect="1"/>
          </p:cNvPicPr>
          <p:nvPr/>
        </p:nvPicPr>
        <p:blipFill>
          <a:blip r:embed="rId2"/>
          <a:stretch>
            <a:fillRect/>
          </a:stretch>
        </p:blipFill>
        <p:spPr>
          <a:xfrm>
            <a:off x="9968214" y="2259105"/>
            <a:ext cx="1533261" cy="1418743"/>
          </a:xfrm>
          <a:prstGeom prst="rect">
            <a:avLst/>
          </a:prstGeom>
        </p:spPr>
      </p:pic>
      <p:cxnSp>
        <p:nvCxnSpPr>
          <p:cNvPr id="1250" name="Elbow Connector 1249"/>
          <p:cNvCxnSpPr/>
          <p:nvPr/>
        </p:nvCxnSpPr>
        <p:spPr>
          <a:xfrm rot="5400000" flipH="1" flipV="1">
            <a:off x="2582250" y="3010788"/>
            <a:ext cx="1720256" cy="2272940"/>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5"/>
          </p:cNvCxnSpPr>
          <p:nvPr/>
        </p:nvCxnSpPr>
        <p:spPr>
          <a:xfrm rot="5400000" flipH="1" flipV="1">
            <a:off x="5612096" y="417728"/>
            <a:ext cx="1283470" cy="7895851"/>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243" y="1346997"/>
            <a:ext cx="2033053" cy="5287724"/>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3610" y="2851927"/>
            <a:ext cx="329977" cy="316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grpSp>
        <p:nvGrpSpPr>
          <p:cNvPr id="1232" name="Group 1231"/>
          <p:cNvGrpSpPr/>
          <p:nvPr/>
        </p:nvGrpSpPr>
        <p:grpSpPr>
          <a:xfrm>
            <a:off x="4854486" y="5170934"/>
            <a:ext cx="7260071" cy="1719405"/>
            <a:chOff x="4953117" y="5041341"/>
            <a:chExt cx="7407579" cy="1754340"/>
          </a:xfrm>
        </p:grpSpPr>
        <p:sp>
          <p:nvSpPr>
            <p:cNvPr id="1233" name="Content Placeholder 2"/>
            <p:cNvSpPr txBox="1">
              <a:spLocks/>
            </p:cNvSpPr>
            <p:nvPr/>
          </p:nvSpPr>
          <p:spPr>
            <a:xfrm>
              <a:off x="4953118" y="5537963"/>
              <a:ext cx="7407578" cy="1257718"/>
            </a:xfrm>
            <a:prstGeom prst="rect">
              <a:avLst/>
            </a:prstGeom>
            <a:solidFill>
              <a:schemeClr val="accent3">
                <a:lumMod val="20000"/>
                <a:lumOff val="80000"/>
                <a:alpha val="80000"/>
              </a:schemeClr>
            </a:solidFill>
          </p:spPr>
          <p:txBody>
            <a:bodyPr vert="horz" wrap="square" lIns="0" tIns="91403"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197" indent="-287197"/>
              <a:r>
                <a:rPr lang="en-US" sz="1764" b="1" spc="-30" dirty="0">
                  <a:solidFill>
                    <a:srgbClr val="505050"/>
                  </a:solidFill>
                </a:rPr>
                <a:t>Performance – Direct to “closest” service based on network latency</a:t>
              </a:r>
            </a:p>
            <a:p>
              <a:pPr marL="287197" indent="-287197"/>
              <a:r>
                <a:rPr lang="en-US" sz="1764" b="1" spc="-30" dirty="0">
                  <a:solidFill>
                    <a:srgbClr val="505050"/>
                  </a:solidFill>
                </a:rPr>
                <a:t>Round-robin – Distribute equally across all services</a:t>
              </a:r>
            </a:p>
            <a:p>
              <a:pPr marL="287197" indent="-287197"/>
              <a:r>
                <a:rPr lang="en-US" sz="1764" b="1" spc="-30" dirty="0">
                  <a:solidFill>
                    <a:srgbClr val="505050"/>
                  </a:solidFill>
                </a:rPr>
                <a:t>Failover – Direct to “backup” service if primary fails—also </a:t>
              </a:r>
            </a:p>
            <a:p>
              <a:pPr marL="287197" indent="-287197"/>
              <a:r>
                <a:rPr lang="en-US" sz="1764" b="1" spc="-30" dirty="0">
                  <a:solidFill>
                    <a:srgbClr val="505050"/>
                  </a:solidFill>
                </a:rPr>
                <a:t>                 included in other policies</a:t>
              </a:r>
            </a:p>
          </p:txBody>
        </p:sp>
        <p:sp>
          <p:nvSpPr>
            <p:cNvPr id="1234" name="Content Placeholder 5"/>
            <p:cNvSpPr txBox="1">
              <a:spLocks/>
            </p:cNvSpPr>
            <p:nvPr/>
          </p:nvSpPr>
          <p:spPr>
            <a:xfrm>
              <a:off x="4953117" y="5041341"/>
              <a:ext cx="7407577" cy="522712"/>
            </a:xfrm>
            <a:prstGeom prst="rect">
              <a:avLst/>
            </a:prstGeom>
            <a:solidFill>
              <a:srgbClr val="DC3C00">
                <a:alpha val="80000"/>
              </a:srgbClr>
            </a:solidFill>
          </p:spPr>
          <p:txBody>
            <a:bodyPr vert="horz" wrap="square" lIns="91403" tIns="91403" rIns="91403" bIns="91403"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spc="-70" dirty="0">
                  <a:gradFill>
                    <a:gsLst>
                      <a:gs pos="0">
                        <a:srgbClr val="FFFFFF"/>
                      </a:gs>
                      <a:gs pos="86000">
                        <a:srgbClr val="FFFFFF"/>
                      </a:gs>
                    </a:gsLst>
                    <a:lin ang="5400000" scaled="0"/>
                  </a:gradFill>
                  <a:effectLst>
                    <a:outerShdw blurRad="38100" dist="38100" dir="2700000" algn="tl">
                      <a:srgbClr val="000000">
                        <a:alpha val="43137"/>
                      </a:srgbClr>
                    </a:outerShdw>
                  </a:effectLst>
                </a:rPr>
                <a:t>Load-balancing policies</a:t>
              </a:r>
            </a:p>
          </p:txBody>
        </p:sp>
      </p:grpSp>
    </p:spTree>
    <p:extLst>
      <p:ext uri="{BB962C8B-B14F-4D97-AF65-F5344CB8AC3E}">
        <p14:creationId xmlns:p14="http://schemas.microsoft.com/office/powerpoint/2010/main" val="298672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par>
                                <p:cTn id="37" presetID="1" presetClass="entr" presetSubtype="0" fill="hold" nodeType="withEffect">
                                  <p:stCondLst>
                                    <p:cond delay="2000"/>
                                  </p:stCondLst>
                                  <p:childTnLst>
                                    <p:set>
                                      <p:cBhvr>
                                        <p:cTn id="38" dur="1" fill="hold">
                                          <p:stCondLst>
                                            <p:cond delay="0"/>
                                          </p:stCondLst>
                                        </p:cTn>
                                        <p:tgtEl>
                                          <p:spTgt spid="1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79315" y="1617358"/>
            <a:ext cx="11522249" cy="5289010"/>
          </a:xfrm>
          <a:prstGeom prst="rect">
            <a:avLst/>
          </a:prstGeom>
        </p:spPr>
        <p:txBody>
          <a:bodyPr>
            <a:normAutofit/>
          </a:bodyPr>
          <a:lstStyle/>
          <a:p>
            <a:r>
              <a:rPr lang="en-GB" dirty="0"/>
              <a:t>Enable richer profiles with greater flexibility for large/complex deployments</a:t>
            </a:r>
          </a:p>
        </p:txBody>
      </p:sp>
      <p:sp>
        <p:nvSpPr>
          <p:cNvPr id="2" name="Title 1"/>
          <p:cNvSpPr>
            <a:spLocks noGrp="1"/>
          </p:cNvSpPr>
          <p:nvPr>
            <p:ph type="title"/>
          </p:nvPr>
        </p:nvSpPr>
        <p:spPr>
          <a:xfrm>
            <a:off x="733977" y="80987"/>
            <a:ext cx="6582773" cy="689111"/>
          </a:xfrm>
        </p:spPr>
        <p:txBody>
          <a:bodyPr>
            <a:normAutofit fontScale="90000"/>
          </a:bodyPr>
          <a:lstStyle/>
          <a:p>
            <a:r>
              <a:rPr lang="en-US" dirty="0"/>
              <a:t>Traffic Manager nested profiles</a:t>
            </a:r>
          </a:p>
        </p:txBody>
      </p:sp>
      <p:sp>
        <p:nvSpPr>
          <p:cNvPr id="70" name="Oval 69"/>
          <p:cNvSpPr/>
          <p:nvPr/>
        </p:nvSpPr>
        <p:spPr bwMode="auto">
          <a:xfrm>
            <a:off x="3919503"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1" name="Oval 70"/>
          <p:cNvSpPr/>
          <p:nvPr/>
        </p:nvSpPr>
        <p:spPr bwMode="auto">
          <a:xfrm>
            <a:off x="4273534"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2" name="Oval 71"/>
          <p:cNvSpPr/>
          <p:nvPr/>
        </p:nvSpPr>
        <p:spPr bwMode="auto">
          <a:xfrm>
            <a:off x="4627565" y="57897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3" name="Oval 72"/>
          <p:cNvSpPr/>
          <p:nvPr/>
        </p:nvSpPr>
        <p:spPr bwMode="auto">
          <a:xfrm>
            <a:off x="4273534" y="4942839"/>
            <a:ext cx="211722" cy="211722"/>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4" name="Oval 73"/>
          <p:cNvSpPr/>
          <p:nvPr/>
        </p:nvSpPr>
        <p:spPr bwMode="auto">
          <a:xfrm>
            <a:off x="5017318"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5" name="Oval 74"/>
          <p:cNvSpPr/>
          <p:nvPr/>
        </p:nvSpPr>
        <p:spPr bwMode="auto">
          <a:xfrm>
            <a:off x="5371349"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6" name="Oval 75"/>
          <p:cNvSpPr/>
          <p:nvPr/>
        </p:nvSpPr>
        <p:spPr bwMode="auto">
          <a:xfrm>
            <a:off x="5725380" y="57897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7" name="Oval 76"/>
          <p:cNvSpPr/>
          <p:nvPr/>
        </p:nvSpPr>
        <p:spPr bwMode="auto">
          <a:xfrm>
            <a:off x="5371349" y="4942839"/>
            <a:ext cx="211722" cy="211722"/>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8" name="Oval 77"/>
          <p:cNvSpPr/>
          <p:nvPr/>
        </p:nvSpPr>
        <p:spPr bwMode="auto">
          <a:xfrm>
            <a:off x="6431121" y="5795003"/>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79" name="Oval 78"/>
          <p:cNvSpPr/>
          <p:nvPr/>
        </p:nvSpPr>
        <p:spPr bwMode="auto">
          <a:xfrm>
            <a:off x="6785151" y="5795003"/>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0" name="Oval 79"/>
          <p:cNvSpPr/>
          <p:nvPr/>
        </p:nvSpPr>
        <p:spPr bwMode="auto">
          <a:xfrm>
            <a:off x="7139182" y="5795003"/>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1" name="Oval 80"/>
          <p:cNvSpPr/>
          <p:nvPr/>
        </p:nvSpPr>
        <p:spPr bwMode="auto">
          <a:xfrm>
            <a:off x="6785151" y="4948113"/>
            <a:ext cx="211722" cy="211722"/>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2" name="Oval 81"/>
          <p:cNvSpPr/>
          <p:nvPr/>
        </p:nvSpPr>
        <p:spPr bwMode="auto">
          <a:xfrm>
            <a:off x="7560306"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3" name="Oval 82"/>
          <p:cNvSpPr/>
          <p:nvPr/>
        </p:nvSpPr>
        <p:spPr bwMode="auto">
          <a:xfrm>
            <a:off x="7914336" y="5789727"/>
            <a:ext cx="211722" cy="21172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4" name="Oval 83"/>
          <p:cNvSpPr/>
          <p:nvPr/>
        </p:nvSpPr>
        <p:spPr bwMode="auto">
          <a:xfrm>
            <a:off x="8268368" y="5789727"/>
            <a:ext cx="211722" cy="211722"/>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5" name="Oval 84"/>
          <p:cNvSpPr/>
          <p:nvPr/>
        </p:nvSpPr>
        <p:spPr bwMode="auto">
          <a:xfrm>
            <a:off x="7914336" y="4942839"/>
            <a:ext cx="211722" cy="211722"/>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6" name="Oval 85"/>
          <p:cNvSpPr/>
          <p:nvPr/>
        </p:nvSpPr>
        <p:spPr bwMode="auto">
          <a:xfrm>
            <a:off x="4807917" y="4100505"/>
            <a:ext cx="211722" cy="211722"/>
          </a:xfrm>
          <a:prstGeom prst="ellips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7" name="Oval 86"/>
          <p:cNvSpPr/>
          <p:nvPr/>
        </p:nvSpPr>
        <p:spPr bwMode="auto">
          <a:xfrm>
            <a:off x="7348584" y="4117457"/>
            <a:ext cx="211722" cy="211722"/>
          </a:xfrm>
          <a:prstGeom prst="ellipse">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sp>
        <p:nvSpPr>
          <p:cNvPr id="88" name="Oval 87"/>
          <p:cNvSpPr/>
          <p:nvPr/>
        </p:nvSpPr>
        <p:spPr bwMode="auto">
          <a:xfrm>
            <a:off x="6078250" y="3183522"/>
            <a:ext cx="211722" cy="211722"/>
          </a:xfrm>
          <a:prstGeom prst="ellipse">
            <a:avLst/>
          </a:prstGeom>
          <a:solidFill>
            <a:schemeClr val="accent5">
              <a:lumMod val="40000"/>
              <a:lumOff val="6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IE" sz="1960" dirty="0">
              <a:gradFill>
                <a:gsLst>
                  <a:gs pos="0">
                    <a:srgbClr val="FFFFFF"/>
                  </a:gs>
                  <a:gs pos="100000">
                    <a:srgbClr val="FFFFFF"/>
                  </a:gs>
                </a:gsLst>
                <a:lin ang="5400000" scaled="0"/>
              </a:gradFill>
            </a:endParaRPr>
          </a:p>
        </p:txBody>
      </p:sp>
      <p:cxnSp>
        <p:nvCxnSpPr>
          <p:cNvPr id="89" name="Straight Arrow Connector 88"/>
          <p:cNvCxnSpPr>
            <a:stCxn id="88" idx="3"/>
            <a:endCxn id="86" idx="7"/>
          </p:cNvCxnSpPr>
          <p:nvPr/>
        </p:nvCxnSpPr>
        <p:spPr>
          <a:xfrm flipH="1">
            <a:off x="4988634" y="3364239"/>
            <a:ext cx="1120623" cy="7672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5"/>
            <a:endCxn id="87" idx="1"/>
          </p:cNvCxnSpPr>
          <p:nvPr/>
        </p:nvCxnSpPr>
        <p:spPr>
          <a:xfrm>
            <a:off x="6258968" y="3364239"/>
            <a:ext cx="1120623" cy="7842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6" idx="3"/>
            <a:endCxn id="73" idx="0"/>
          </p:cNvCxnSpPr>
          <p:nvPr/>
        </p:nvCxnSpPr>
        <p:spPr>
          <a:xfrm flipH="1">
            <a:off x="4379396" y="4281220"/>
            <a:ext cx="459527" cy="661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6" idx="5"/>
            <a:endCxn id="77" idx="0"/>
          </p:cNvCxnSpPr>
          <p:nvPr/>
        </p:nvCxnSpPr>
        <p:spPr>
          <a:xfrm>
            <a:off x="4988633" y="4281220"/>
            <a:ext cx="488577" cy="661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7" idx="3"/>
            <a:endCxn id="81" idx="0"/>
          </p:cNvCxnSpPr>
          <p:nvPr/>
        </p:nvCxnSpPr>
        <p:spPr>
          <a:xfrm flipH="1">
            <a:off x="6891013" y="4298173"/>
            <a:ext cx="488577" cy="6499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7" idx="5"/>
            <a:endCxn id="85" idx="0"/>
          </p:cNvCxnSpPr>
          <p:nvPr/>
        </p:nvCxnSpPr>
        <p:spPr>
          <a:xfrm>
            <a:off x="7529299" y="4298172"/>
            <a:ext cx="490898" cy="644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3" idx="4"/>
            <a:endCxn id="71" idx="0"/>
          </p:cNvCxnSpPr>
          <p:nvPr/>
        </p:nvCxnSpPr>
        <p:spPr>
          <a:xfrm>
            <a:off x="4379395" y="5154561"/>
            <a:ext cx="0" cy="6351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73" idx="3"/>
            <a:endCxn id="70" idx="0"/>
          </p:cNvCxnSpPr>
          <p:nvPr/>
        </p:nvCxnSpPr>
        <p:spPr>
          <a:xfrm flipH="1">
            <a:off x="4025365" y="5123554"/>
            <a:ext cx="279175" cy="6661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73" idx="5"/>
            <a:endCxn id="72" idx="0"/>
          </p:cNvCxnSpPr>
          <p:nvPr/>
        </p:nvCxnSpPr>
        <p:spPr>
          <a:xfrm>
            <a:off x="4454250" y="5123554"/>
            <a:ext cx="279175" cy="66617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7" idx="4"/>
            <a:endCxn id="75" idx="0"/>
          </p:cNvCxnSpPr>
          <p:nvPr/>
        </p:nvCxnSpPr>
        <p:spPr>
          <a:xfrm>
            <a:off x="5477209" y="5154561"/>
            <a:ext cx="0" cy="6351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77" idx="3"/>
            <a:endCxn id="74" idx="0"/>
          </p:cNvCxnSpPr>
          <p:nvPr/>
        </p:nvCxnSpPr>
        <p:spPr>
          <a:xfrm flipH="1">
            <a:off x="5123180" y="5123554"/>
            <a:ext cx="279175" cy="6661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77" idx="5"/>
            <a:endCxn id="76" idx="0"/>
          </p:cNvCxnSpPr>
          <p:nvPr/>
        </p:nvCxnSpPr>
        <p:spPr>
          <a:xfrm>
            <a:off x="5552065" y="5123554"/>
            <a:ext cx="279175" cy="66617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1" idx="4"/>
            <a:endCxn id="79" idx="0"/>
          </p:cNvCxnSpPr>
          <p:nvPr/>
        </p:nvCxnSpPr>
        <p:spPr>
          <a:xfrm>
            <a:off x="6891011" y="5159835"/>
            <a:ext cx="0" cy="6351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1" idx="3"/>
            <a:endCxn id="78" idx="0"/>
          </p:cNvCxnSpPr>
          <p:nvPr/>
        </p:nvCxnSpPr>
        <p:spPr>
          <a:xfrm flipH="1">
            <a:off x="6536983" y="5128829"/>
            <a:ext cx="279175" cy="6661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1" idx="5"/>
            <a:endCxn id="80" idx="0"/>
          </p:cNvCxnSpPr>
          <p:nvPr/>
        </p:nvCxnSpPr>
        <p:spPr>
          <a:xfrm>
            <a:off x="6965868" y="5128829"/>
            <a:ext cx="279175" cy="66617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85" idx="4"/>
            <a:endCxn id="83" idx="0"/>
          </p:cNvCxnSpPr>
          <p:nvPr/>
        </p:nvCxnSpPr>
        <p:spPr>
          <a:xfrm>
            <a:off x="8020197" y="5154561"/>
            <a:ext cx="0" cy="6351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85" idx="3"/>
            <a:endCxn id="82" idx="0"/>
          </p:cNvCxnSpPr>
          <p:nvPr/>
        </p:nvCxnSpPr>
        <p:spPr>
          <a:xfrm flipH="1">
            <a:off x="7666168" y="5123554"/>
            <a:ext cx="279175" cy="6661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85" idx="5"/>
            <a:endCxn id="84" idx="0"/>
          </p:cNvCxnSpPr>
          <p:nvPr/>
        </p:nvCxnSpPr>
        <p:spPr>
          <a:xfrm>
            <a:off x="8095054" y="5123554"/>
            <a:ext cx="279175" cy="66617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655809" y="2827612"/>
            <a:ext cx="3333516" cy="778251"/>
          </a:xfrm>
          <a:prstGeom prst="rect">
            <a:avLst/>
          </a:prstGeom>
          <a:noFill/>
        </p:spPr>
        <p:txBody>
          <a:bodyPr wrap="square" lIns="179238" tIns="143391" rIns="179238" bIns="143391" rtlCol="0">
            <a:spAutoFit/>
          </a:bodyPr>
          <a:lstStyle/>
          <a:p>
            <a:pPr>
              <a:lnSpc>
                <a:spcPct val="90000"/>
              </a:lnSpc>
              <a:spcAft>
                <a:spcPts val="588"/>
              </a:spcAft>
            </a:pPr>
            <a:r>
              <a:rPr lang="en-GB" sz="1764" dirty="0"/>
              <a:t>Level 1: Route to user’s nearest geo (US, EU, ASIA)</a:t>
            </a:r>
            <a:endParaRPr lang="en-IE" sz="1764" dirty="0" err="1"/>
          </a:p>
        </p:txBody>
      </p:sp>
      <p:sp>
        <p:nvSpPr>
          <p:cNvPr id="108" name="TextBox 107"/>
          <p:cNvSpPr txBox="1"/>
          <p:nvPr/>
        </p:nvSpPr>
        <p:spPr>
          <a:xfrm>
            <a:off x="8655810" y="3680572"/>
            <a:ext cx="3333515" cy="1022587"/>
          </a:xfrm>
          <a:prstGeom prst="rect">
            <a:avLst/>
          </a:prstGeom>
          <a:noFill/>
        </p:spPr>
        <p:txBody>
          <a:bodyPr wrap="square" lIns="179238" tIns="143391" rIns="179238" bIns="143391" rtlCol="0">
            <a:spAutoFit/>
          </a:bodyPr>
          <a:lstStyle/>
          <a:p>
            <a:pPr>
              <a:lnSpc>
                <a:spcPct val="90000"/>
              </a:lnSpc>
              <a:spcAft>
                <a:spcPts val="588"/>
              </a:spcAft>
            </a:pPr>
            <a:r>
              <a:rPr lang="en-GB" sz="1764" dirty="0"/>
              <a:t>Level 2: Route to nearest region, with cross-region failover within the geo</a:t>
            </a:r>
            <a:endParaRPr lang="en-IE" sz="1764" dirty="0" err="1"/>
          </a:p>
        </p:txBody>
      </p:sp>
      <p:sp>
        <p:nvSpPr>
          <p:cNvPr id="109" name="TextBox 108"/>
          <p:cNvSpPr txBox="1"/>
          <p:nvPr/>
        </p:nvSpPr>
        <p:spPr>
          <a:xfrm>
            <a:off x="8655809" y="4628475"/>
            <a:ext cx="3333516" cy="1022477"/>
          </a:xfrm>
          <a:prstGeom prst="rect">
            <a:avLst/>
          </a:prstGeom>
          <a:noFill/>
        </p:spPr>
        <p:txBody>
          <a:bodyPr wrap="square" lIns="179238" tIns="143391" rIns="179238" bIns="143391" rtlCol="0">
            <a:spAutoFit/>
          </a:bodyPr>
          <a:lstStyle/>
          <a:p>
            <a:pPr>
              <a:lnSpc>
                <a:spcPct val="90000"/>
              </a:lnSpc>
              <a:spcAft>
                <a:spcPts val="588"/>
              </a:spcAft>
            </a:pPr>
            <a:r>
              <a:rPr lang="en-GB" sz="1764" dirty="0"/>
              <a:t>Level 3: Load-balance within the region, divert 1% for </a:t>
            </a:r>
            <a:r>
              <a:rPr lang="en-GB" sz="1764" dirty="0" err="1"/>
              <a:t>flighting</a:t>
            </a:r>
            <a:endParaRPr lang="en-IE" sz="1764" dirty="0" err="1"/>
          </a:p>
        </p:txBody>
      </p:sp>
      <p:grpSp>
        <p:nvGrpSpPr>
          <p:cNvPr id="124" name="Group 123"/>
          <p:cNvGrpSpPr/>
          <p:nvPr/>
        </p:nvGrpSpPr>
        <p:grpSpPr>
          <a:xfrm>
            <a:off x="3853934" y="6053668"/>
            <a:ext cx="991494" cy="101404"/>
            <a:chOff x="579437" y="2979936"/>
            <a:chExt cx="932054" cy="108012"/>
          </a:xfrm>
        </p:grpSpPr>
        <p:cxnSp>
          <p:nvCxnSpPr>
            <p:cNvPr id="119" name="Straight Connector 118"/>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4994793" y="6053668"/>
            <a:ext cx="991494" cy="101404"/>
            <a:chOff x="579437" y="2979936"/>
            <a:chExt cx="932054" cy="108012"/>
          </a:xfrm>
        </p:grpSpPr>
        <p:cxnSp>
          <p:nvCxnSpPr>
            <p:cNvPr id="126" name="Straight Connector 125"/>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6383591" y="6053668"/>
            <a:ext cx="991494" cy="101404"/>
            <a:chOff x="579437" y="2979936"/>
            <a:chExt cx="932054" cy="108012"/>
          </a:xfrm>
        </p:grpSpPr>
        <p:cxnSp>
          <p:nvCxnSpPr>
            <p:cNvPr id="130" name="Straight Connector 129"/>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p:cNvGrpSpPr/>
          <p:nvPr/>
        </p:nvGrpSpPr>
        <p:grpSpPr>
          <a:xfrm>
            <a:off x="7524450" y="6053668"/>
            <a:ext cx="991494" cy="101404"/>
            <a:chOff x="579437" y="2979936"/>
            <a:chExt cx="932054" cy="108012"/>
          </a:xfrm>
        </p:grpSpPr>
        <p:cxnSp>
          <p:nvCxnSpPr>
            <p:cNvPr id="134" name="Straight Connector 133"/>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3905548" y="6104061"/>
            <a:ext cx="922883" cy="452404"/>
          </a:xfrm>
          <a:prstGeom prst="rect">
            <a:avLst/>
          </a:prstGeom>
          <a:noFill/>
        </p:spPr>
        <p:txBody>
          <a:bodyPr wrap="none" lIns="179238" tIns="143391" rIns="179238" bIns="143391" rtlCol="0">
            <a:spAutoFit/>
          </a:bodyPr>
          <a:lstStyle/>
          <a:p>
            <a:pPr>
              <a:lnSpc>
                <a:spcPct val="90000"/>
              </a:lnSpc>
              <a:spcAft>
                <a:spcPts val="588"/>
              </a:spcAft>
            </a:pPr>
            <a:r>
              <a:rPr lang="en-GB" sz="1176" dirty="0"/>
              <a:t>US West</a:t>
            </a:r>
            <a:endParaRPr lang="en-IE" sz="1176" dirty="0" err="1"/>
          </a:p>
        </p:txBody>
      </p:sp>
      <p:sp>
        <p:nvSpPr>
          <p:cNvPr id="138" name="TextBox 137"/>
          <p:cNvSpPr txBox="1"/>
          <p:nvPr/>
        </p:nvSpPr>
        <p:spPr>
          <a:xfrm>
            <a:off x="4973922" y="6104061"/>
            <a:ext cx="857177" cy="452404"/>
          </a:xfrm>
          <a:prstGeom prst="rect">
            <a:avLst/>
          </a:prstGeom>
          <a:noFill/>
        </p:spPr>
        <p:txBody>
          <a:bodyPr wrap="none" lIns="179238" tIns="143391" rIns="179238" bIns="143391" rtlCol="0">
            <a:spAutoFit/>
          </a:bodyPr>
          <a:lstStyle/>
          <a:p>
            <a:pPr>
              <a:lnSpc>
                <a:spcPct val="90000"/>
              </a:lnSpc>
              <a:spcAft>
                <a:spcPts val="588"/>
              </a:spcAft>
            </a:pPr>
            <a:r>
              <a:rPr lang="en-GB" sz="1176" dirty="0"/>
              <a:t>US East</a:t>
            </a:r>
            <a:endParaRPr lang="en-IE" sz="1176" dirty="0" err="1"/>
          </a:p>
        </p:txBody>
      </p:sp>
      <p:sp>
        <p:nvSpPr>
          <p:cNvPr id="139" name="TextBox 138"/>
          <p:cNvSpPr txBox="1"/>
          <p:nvPr/>
        </p:nvSpPr>
        <p:spPr>
          <a:xfrm>
            <a:off x="6254800" y="6116007"/>
            <a:ext cx="1262630" cy="452404"/>
          </a:xfrm>
          <a:prstGeom prst="rect">
            <a:avLst/>
          </a:prstGeom>
          <a:noFill/>
        </p:spPr>
        <p:txBody>
          <a:bodyPr wrap="none" lIns="179238" tIns="143391" rIns="179238" bIns="143391" rtlCol="0">
            <a:spAutoFit/>
          </a:bodyPr>
          <a:lstStyle/>
          <a:p>
            <a:pPr>
              <a:lnSpc>
                <a:spcPct val="90000"/>
              </a:lnSpc>
              <a:spcAft>
                <a:spcPts val="588"/>
              </a:spcAft>
            </a:pPr>
            <a:r>
              <a:rPr lang="en-GB" sz="1176" dirty="0"/>
              <a:t>Europe North</a:t>
            </a:r>
            <a:endParaRPr lang="en-IE" sz="1176" dirty="0" err="1"/>
          </a:p>
        </p:txBody>
      </p:sp>
      <p:sp>
        <p:nvSpPr>
          <p:cNvPr id="140" name="TextBox 139"/>
          <p:cNvSpPr txBox="1"/>
          <p:nvPr/>
        </p:nvSpPr>
        <p:spPr>
          <a:xfrm>
            <a:off x="7419385" y="6117751"/>
            <a:ext cx="1208142" cy="452404"/>
          </a:xfrm>
          <a:prstGeom prst="rect">
            <a:avLst/>
          </a:prstGeom>
          <a:noFill/>
        </p:spPr>
        <p:txBody>
          <a:bodyPr wrap="none" lIns="179238" tIns="143391" rIns="179238" bIns="143391" rtlCol="0">
            <a:spAutoFit/>
          </a:bodyPr>
          <a:lstStyle/>
          <a:p>
            <a:pPr>
              <a:lnSpc>
                <a:spcPct val="90000"/>
              </a:lnSpc>
              <a:spcAft>
                <a:spcPts val="588"/>
              </a:spcAft>
            </a:pPr>
            <a:r>
              <a:rPr lang="en-GB" sz="1176" dirty="0"/>
              <a:t>Europe West</a:t>
            </a:r>
            <a:endParaRPr lang="en-IE" sz="1176" dirty="0" err="1"/>
          </a:p>
        </p:txBody>
      </p:sp>
      <p:sp>
        <p:nvSpPr>
          <p:cNvPr id="142" name="TextBox 141"/>
          <p:cNvSpPr txBox="1"/>
          <p:nvPr/>
        </p:nvSpPr>
        <p:spPr>
          <a:xfrm>
            <a:off x="5347272" y="6361367"/>
            <a:ext cx="3333516" cy="533917"/>
          </a:xfrm>
          <a:prstGeom prst="rect">
            <a:avLst/>
          </a:prstGeom>
          <a:noFill/>
        </p:spPr>
        <p:txBody>
          <a:bodyPr wrap="square" lIns="179238" tIns="143391" rIns="179238" bIns="143391" rtlCol="0">
            <a:spAutoFit/>
          </a:bodyPr>
          <a:lstStyle/>
          <a:p>
            <a:pPr>
              <a:lnSpc>
                <a:spcPct val="90000"/>
              </a:lnSpc>
              <a:spcAft>
                <a:spcPts val="588"/>
              </a:spcAft>
            </a:pPr>
            <a:r>
              <a:rPr lang="en-GB" sz="1764" dirty="0"/>
              <a:t>Cloud Services</a:t>
            </a:r>
            <a:endParaRPr lang="en-IE" sz="1764" dirty="0" err="1"/>
          </a:p>
        </p:txBody>
      </p:sp>
      <p:sp>
        <p:nvSpPr>
          <p:cNvPr id="143" name="Text Placeholder 4"/>
          <p:cNvSpPr txBox="1">
            <a:spLocks/>
          </p:cNvSpPr>
          <p:nvPr/>
        </p:nvSpPr>
        <p:spPr>
          <a:xfrm>
            <a:off x="623304" y="2973600"/>
            <a:ext cx="3905437" cy="117818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GB" sz="2400" dirty="0">
                <a:solidFill>
                  <a:schemeClr val="tx1"/>
                </a:solidFill>
              </a:rPr>
              <a:t>Example: Cross-region failover within a geo, plus in-region </a:t>
            </a:r>
            <a:r>
              <a:rPr lang="en-GB" sz="2400" dirty="0" err="1">
                <a:solidFill>
                  <a:schemeClr val="tx1"/>
                </a:solidFill>
              </a:rPr>
              <a:t>flighting</a:t>
            </a:r>
            <a:endParaRPr lang="en-GB" sz="2400" dirty="0">
              <a:solidFill>
                <a:schemeClr val="tx1"/>
              </a:solidFill>
            </a:endParaRPr>
          </a:p>
        </p:txBody>
      </p:sp>
    </p:spTree>
    <p:extLst>
      <p:ext uri="{BB962C8B-B14F-4D97-AF65-F5344CB8AC3E}">
        <p14:creationId xmlns:p14="http://schemas.microsoft.com/office/powerpoint/2010/main" val="68369541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937511"/>
            <a:ext cx="11887200" cy="1944521"/>
          </a:xfrm>
        </p:spPr>
        <p:txBody>
          <a:bodyPr>
            <a:normAutofit/>
          </a:bodyPr>
          <a:lstStyle/>
          <a:p>
            <a:pPr algn="ctr"/>
            <a:r>
              <a:rPr lang="en-US" sz="5400" dirty="0"/>
              <a:t>Azure recovery services</a:t>
            </a:r>
          </a:p>
        </p:txBody>
      </p:sp>
    </p:spTree>
    <p:extLst>
      <p:ext uri="{BB962C8B-B14F-4D97-AF65-F5344CB8AC3E}">
        <p14:creationId xmlns:p14="http://schemas.microsoft.com/office/powerpoint/2010/main" val="57796824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65" y="21113"/>
            <a:ext cx="9973762" cy="979755"/>
          </a:xfrm>
        </p:spPr>
        <p:txBody>
          <a:bodyPr vert="horz" lIns="320040" tIns="152357" rIns="53325" bIns="53325" rtlCol="0" anchor="ctr">
            <a:normAutofit/>
          </a:bodyPr>
          <a:lstStyle/>
          <a:p>
            <a:pPr>
              <a:lnSpc>
                <a:spcPct val="90000"/>
              </a:lnSpc>
            </a:pPr>
            <a:r>
              <a:rPr lang="en-US" sz="4000" dirty="0">
                <a:solidFill>
                  <a:schemeClr val="bg2"/>
                </a:solidFill>
              </a:rPr>
              <a:t>Why business continuity/DR?</a:t>
            </a:r>
          </a:p>
        </p:txBody>
      </p:sp>
      <p:sp>
        <p:nvSpPr>
          <p:cNvPr id="72" name="TextBox 71"/>
          <p:cNvSpPr txBox="1"/>
          <p:nvPr/>
        </p:nvSpPr>
        <p:spPr>
          <a:xfrm>
            <a:off x="1010060" y="5971095"/>
            <a:ext cx="8661505" cy="512801"/>
          </a:xfrm>
          <a:prstGeom prst="rect">
            <a:avLst/>
          </a:prstGeom>
          <a:noFill/>
        </p:spPr>
        <p:txBody>
          <a:bodyPr wrap="square">
            <a:spAutoFit/>
          </a:bodyPr>
          <a:lstStyle/>
          <a:p>
            <a:pPr algn="ctr">
              <a:defRPr/>
            </a:pPr>
            <a:r>
              <a:rPr lang="en-US" sz="2744" b="1" i="1" kern="0" dirty="0">
                <a:solidFill>
                  <a:srgbClr val="EB3C00"/>
                </a:solidFill>
                <a:latin typeface="Segoe UI Light"/>
              </a:rPr>
              <a:t>Downtime = Loss of business to competition or closure</a:t>
            </a:r>
          </a:p>
        </p:txBody>
      </p:sp>
      <p:sp>
        <p:nvSpPr>
          <p:cNvPr id="26" name="AutoShape 257"/>
          <p:cNvSpPr>
            <a:spLocks noChangeAspect="1" noChangeArrowheads="1" noTextEdit="1"/>
          </p:cNvSpPr>
          <p:nvPr/>
        </p:nvSpPr>
        <p:spPr bwMode="auto">
          <a:xfrm>
            <a:off x="10258433" y="4379447"/>
            <a:ext cx="998433" cy="34568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nvGrpSpPr>
          <p:cNvPr id="25" name="Group 24"/>
          <p:cNvGrpSpPr/>
          <p:nvPr/>
        </p:nvGrpSpPr>
        <p:grpSpPr>
          <a:xfrm>
            <a:off x="10431194" y="5703997"/>
            <a:ext cx="1420398" cy="1119666"/>
            <a:chOff x="10533703" y="5493925"/>
            <a:chExt cx="1559519" cy="1234184"/>
          </a:xfrm>
        </p:grpSpPr>
        <p:sp>
          <p:nvSpPr>
            <p:cNvPr id="27" name="Rectangle 260"/>
            <p:cNvSpPr>
              <a:spLocks noChangeArrowheads="1"/>
            </p:cNvSpPr>
            <p:nvPr/>
          </p:nvSpPr>
          <p:spPr bwMode="auto">
            <a:xfrm>
              <a:off x="11648276" y="5935343"/>
              <a:ext cx="339064" cy="339064"/>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28" name="Rectangle 261"/>
            <p:cNvSpPr>
              <a:spLocks noChangeArrowheads="1"/>
            </p:cNvSpPr>
            <p:nvPr/>
          </p:nvSpPr>
          <p:spPr bwMode="auto">
            <a:xfrm>
              <a:off x="11327037" y="5860363"/>
              <a:ext cx="340735" cy="339064"/>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nvGrpSpPr>
            <p:cNvPr id="3" name="Group 2"/>
            <p:cNvGrpSpPr/>
            <p:nvPr/>
          </p:nvGrpSpPr>
          <p:grpSpPr>
            <a:xfrm>
              <a:off x="11501947" y="5493925"/>
              <a:ext cx="591275" cy="591275"/>
              <a:chOff x="938975" y="5934559"/>
              <a:chExt cx="591359" cy="591359"/>
            </a:xfrm>
          </p:grpSpPr>
          <p:sp>
            <p:nvSpPr>
              <p:cNvPr id="30" name="Rectangle 263"/>
              <p:cNvSpPr>
                <a:spLocks noChangeArrowheads="1"/>
              </p:cNvSpPr>
              <p:nvPr/>
            </p:nvSpPr>
            <p:spPr bwMode="auto">
              <a:xfrm>
                <a:off x="938975" y="5934559"/>
                <a:ext cx="591359" cy="591359"/>
              </a:xfrm>
              <a:prstGeom prst="rect">
                <a:avLst/>
              </a:prstGeom>
              <a:solidFill>
                <a:srgbClr val="FF8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1" name="Freeform 264"/>
              <p:cNvSpPr>
                <a:spLocks/>
              </p:cNvSpPr>
              <p:nvPr/>
            </p:nvSpPr>
            <p:spPr bwMode="auto">
              <a:xfrm>
                <a:off x="1043521" y="6041471"/>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2" name="Freeform 265"/>
              <p:cNvSpPr>
                <a:spLocks noEditPoints="1"/>
              </p:cNvSpPr>
              <p:nvPr/>
            </p:nvSpPr>
            <p:spPr bwMode="auto">
              <a:xfrm>
                <a:off x="1120364" y="6041471"/>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3" name="Freeform 266"/>
              <p:cNvSpPr>
                <a:spLocks/>
              </p:cNvSpPr>
              <p:nvPr/>
            </p:nvSpPr>
            <p:spPr bwMode="auto">
              <a:xfrm>
                <a:off x="1208901" y="6041471"/>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4" name="Freeform 267"/>
              <p:cNvSpPr>
                <a:spLocks noEditPoints="1"/>
              </p:cNvSpPr>
              <p:nvPr/>
            </p:nvSpPr>
            <p:spPr bwMode="auto">
              <a:xfrm>
                <a:off x="1033498" y="6180123"/>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5" name="Freeform 268"/>
              <p:cNvSpPr>
                <a:spLocks/>
              </p:cNvSpPr>
              <p:nvPr/>
            </p:nvSpPr>
            <p:spPr bwMode="auto">
              <a:xfrm>
                <a:off x="1128716" y="6178453"/>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6" name="Freeform 269"/>
              <p:cNvSpPr>
                <a:spLocks noEditPoints="1"/>
              </p:cNvSpPr>
              <p:nvPr/>
            </p:nvSpPr>
            <p:spPr bwMode="auto">
              <a:xfrm>
                <a:off x="1200548" y="6180123"/>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7" name="Freeform 270"/>
              <p:cNvSpPr>
                <a:spLocks noEditPoints="1"/>
              </p:cNvSpPr>
              <p:nvPr/>
            </p:nvSpPr>
            <p:spPr bwMode="auto">
              <a:xfrm>
                <a:off x="1033498" y="6317104"/>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8" name="Freeform 271"/>
              <p:cNvSpPr>
                <a:spLocks noEditPoints="1"/>
              </p:cNvSpPr>
              <p:nvPr/>
            </p:nvSpPr>
            <p:spPr bwMode="auto">
              <a:xfrm>
                <a:off x="1120364" y="6317104"/>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39" name="Freeform 272"/>
              <p:cNvSpPr>
                <a:spLocks/>
              </p:cNvSpPr>
              <p:nvPr/>
            </p:nvSpPr>
            <p:spPr bwMode="auto">
              <a:xfrm>
                <a:off x="1208901" y="6317104"/>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0" name="Freeform 273"/>
              <p:cNvSpPr>
                <a:spLocks/>
              </p:cNvSpPr>
              <p:nvPr/>
            </p:nvSpPr>
            <p:spPr bwMode="auto">
              <a:xfrm>
                <a:off x="1377622" y="6041471"/>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1" name="Freeform 274"/>
              <p:cNvSpPr>
                <a:spLocks noEditPoints="1"/>
              </p:cNvSpPr>
              <p:nvPr/>
            </p:nvSpPr>
            <p:spPr bwMode="auto">
              <a:xfrm>
                <a:off x="1367599" y="6180123"/>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2" name="Freeform 275"/>
              <p:cNvSpPr>
                <a:spLocks noEditPoints="1"/>
              </p:cNvSpPr>
              <p:nvPr/>
            </p:nvSpPr>
            <p:spPr bwMode="auto">
              <a:xfrm>
                <a:off x="1367599" y="6317104"/>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3" name="Freeform 276"/>
              <p:cNvSpPr>
                <a:spLocks noEditPoints="1"/>
              </p:cNvSpPr>
              <p:nvPr/>
            </p:nvSpPr>
            <p:spPr bwMode="auto">
              <a:xfrm>
                <a:off x="1282403" y="6041471"/>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4" name="Freeform 277"/>
              <p:cNvSpPr>
                <a:spLocks/>
              </p:cNvSpPr>
              <p:nvPr/>
            </p:nvSpPr>
            <p:spPr bwMode="auto">
              <a:xfrm>
                <a:off x="1290755" y="6178453"/>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5" name="Freeform 278"/>
              <p:cNvSpPr>
                <a:spLocks noEditPoints="1"/>
              </p:cNvSpPr>
              <p:nvPr/>
            </p:nvSpPr>
            <p:spPr bwMode="auto">
              <a:xfrm>
                <a:off x="1282403" y="6317104"/>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grpSp>
          <p:nvGrpSpPr>
            <p:cNvPr id="7" name="Group 6"/>
            <p:cNvGrpSpPr/>
            <p:nvPr/>
          </p:nvGrpSpPr>
          <p:grpSpPr>
            <a:xfrm>
              <a:off x="10533703" y="5663167"/>
              <a:ext cx="821771" cy="823443"/>
              <a:chOff x="8686931" y="6094301"/>
              <a:chExt cx="821888" cy="823559"/>
            </a:xfrm>
          </p:grpSpPr>
          <p:sp>
            <p:nvSpPr>
              <p:cNvPr id="46" name="Rectangle 279"/>
              <p:cNvSpPr>
                <a:spLocks noChangeArrowheads="1"/>
              </p:cNvSpPr>
              <p:nvPr/>
            </p:nvSpPr>
            <p:spPr bwMode="auto">
              <a:xfrm>
                <a:off x="8686931" y="6094301"/>
                <a:ext cx="821888" cy="823559"/>
              </a:xfrm>
              <a:prstGeom prst="rect">
                <a:avLst/>
              </a:prstGeom>
              <a:solidFill>
                <a:srgbClr val="EB3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7" name="Freeform 280"/>
              <p:cNvSpPr>
                <a:spLocks/>
              </p:cNvSpPr>
              <p:nvPr/>
            </p:nvSpPr>
            <p:spPr bwMode="auto">
              <a:xfrm>
                <a:off x="8833153" y="6262473"/>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48" name="Freeform 281"/>
              <p:cNvSpPr>
                <a:spLocks noEditPoints="1"/>
              </p:cNvSpPr>
              <p:nvPr/>
            </p:nvSpPr>
            <p:spPr bwMode="auto">
              <a:xfrm>
                <a:off x="8941735" y="6262473"/>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0" name="Freeform 282"/>
              <p:cNvSpPr>
                <a:spLocks/>
              </p:cNvSpPr>
              <p:nvPr/>
            </p:nvSpPr>
            <p:spPr bwMode="auto">
              <a:xfrm>
                <a:off x="9063682" y="626247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1" name="Freeform 283"/>
              <p:cNvSpPr>
                <a:spLocks noEditPoints="1"/>
              </p:cNvSpPr>
              <p:nvPr/>
            </p:nvSpPr>
            <p:spPr bwMode="auto">
              <a:xfrm>
                <a:off x="8821459" y="6456251"/>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2" name="Freeform 284"/>
              <p:cNvSpPr>
                <a:spLocks/>
              </p:cNvSpPr>
              <p:nvPr/>
            </p:nvSpPr>
            <p:spPr bwMode="auto">
              <a:xfrm>
                <a:off x="8951758" y="6456251"/>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3" name="Freeform 285"/>
              <p:cNvSpPr>
                <a:spLocks noEditPoints="1"/>
              </p:cNvSpPr>
              <p:nvPr/>
            </p:nvSpPr>
            <p:spPr bwMode="auto">
              <a:xfrm>
                <a:off x="9051989" y="6456251"/>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4" name="Freeform 286"/>
              <p:cNvSpPr>
                <a:spLocks noEditPoints="1"/>
              </p:cNvSpPr>
              <p:nvPr/>
            </p:nvSpPr>
            <p:spPr bwMode="auto">
              <a:xfrm>
                <a:off x="8821459" y="665003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5" name="Freeform 287"/>
              <p:cNvSpPr>
                <a:spLocks noEditPoints="1"/>
              </p:cNvSpPr>
              <p:nvPr/>
            </p:nvSpPr>
            <p:spPr bwMode="auto">
              <a:xfrm>
                <a:off x="8941735" y="665003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6" name="Freeform 288"/>
              <p:cNvSpPr>
                <a:spLocks/>
              </p:cNvSpPr>
              <p:nvPr/>
            </p:nvSpPr>
            <p:spPr bwMode="auto">
              <a:xfrm>
                <a:off x="9063682" y="6650030"/>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7" name="Freeform 289"/>
              <p:cNvSpPr>
                <a:spLocks/>
              </p:cNvSpPr>
              <p:nvPr/>
            </p:nvSpPr>
            <p:spPr bwMode="auto">
              <a:xfrm>
                <a:off x="9297553" y="6262473"/>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8" name="Freeform 290"/>
              <p:cNvSpPr>
                <a:spLocks noEditPoints="1"/>
              </p:cNvSpPr>
              <p:nvPr/>
            </p:nvSpPr>
            <p:spPr bwMode="auto">
              <a:xfrm>
                <a:off x="9285859" y="6456251"/>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59" name="Freeform 291"/>
              <p:cNvSpPr>
                <a:spLocks noEditPoints="1"/>
              </p:cNvSpPr>
              <p:nvPr/>
            </p:nvSpPr>
            <p:spPr bwMode="auto">
              <a:xfrm>
                <a:off x="9285859" y="6650030"/>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60" name="Freeform 292"/>
              <p:cNvSpPr>
                <a:spLocks noEditPoints="1"/>
              </p:cNvSpPr>
              <p:nvPr/>
            </p:nvSpPr>
            <p:spPr bwMode="auto">
              <a:xfrm>
                <a:off x="9167254" y="6262473"/>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61" name="Freeform 293"/>
              <p:cNvSpPr>
                <a:spLocks/>
              </p:cNvSpPr>
              <p:nvPr/>
            </p:nvSpPr>
            <p:spPr bwMode="auto">
              <a:xfrm>
                <a:off x="9177277" y="6456251"/>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65" name="Freeform 294"/>
              <p:cNvSpPr>
                <a:spLocks noEditPoints="1"/>
              </p:cNvSpPr>
              <p:nvPr/>
            </p:nvSpPr>
            <p:spPr bwMode="auto">
              <a:xfrm>
                <a:off x="9167254" y="6650030"/>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grpSp>
          <p:nvGrpSpPr>
            <p:cNvPr id="8" name="Group 7"/>
            <p:cNvGrpSpPr/>
            <p:nvPr/>
          </p:nvGrpSpPr>
          <p:grpSpPr>
            <a:xfrm>
              <a:off x="11539756" y="6362320"/>
              <a:ext cx="364118" cy="365789"/>
              <a:chOff x="11119988" y="4522434"/>
              <a:chExt cx="364170" cy="365841"/>
            </a:xfrm>
          </p:grpSpPr>
          <p:sp>
            <p:nvSpPr>
              <p:cNvPr id="116" name="Rectangle 343"/>
              <p:cNvSpPr>
                <a:spLocks noChangeArrowheads="1"/>
              </p:cNvSpPr>
              <p:nvPr/>
            </p:nvSpPr>
            <p:spPr bwMode="auto">
              <a:xfrm>
                <a:off x="11119988" y="4522434"/>
                <a:ext cx="364170" cy="365841"/>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17" name="Freeform 344"/>
              <p:cNvSpPr>
                <a:spLocks/>
              </p:cNvSpPr>
              <p:nvPr/>
            </p:nvSpPr>
            <p:spPr bwMode="auto">
              <a:xfrm>
                <a:off x="11181370" y="4601496"/>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18" name="Freeform 345"/>
              <p:cNvSpPr>
                <a:spLocks noEditPoints="1"/>
              </p:cNvSpPr>
              <p:nvPr/>
            </p:nvSpPr>
            <p:spPr bwMode="auto">
              <a:xfrm>
                <a:off x="11229814" y="4601496"/>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19" name="Freeform 346"/>
              <p:cNvSpPr>
                <a:spLocks/>
              </p:cNvSpPr>
              <p:nvPr/>
            </p:nvSpPr>
            <p:spPr bwMode="auto">
              <a:xfrm>
                <a:off x="11284941" y="4601496"/>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0" name="Freeform 347"/>
              <p:cNvSpPr>
                <a:spLocks noEditPoints="1"/>
              </p:cNvSpPr>
              <p:nvPr/>
            </p:nvSpPr>
            <p:spPr bwMode="auto">
              <a:xfrm>
                <a:off x="11176358" y="4688362"/>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1" name="Freeform 348"/>
              <p:cNvSpPr>
                <a:spLocks/>
              </p:cNvSpPr>
              <p:nvPr/>
            </p:nvSpPr>
            <p:spPr bwMode="auto">
              <a:xfrm>
                <a:off x="11236496" y="4688362"/>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2" name="Freeform 349"/>
              <p:cNvSpPr>
                <a:spLocks noEditPoints="1"/>
              </p:cNvSpPr>
              <p:nvPr/>
            </p:nvSpPr>
            <p:spPr bwMode="auto">
              <a:xfrm>
                <a:off x="11278259" y="4688362"/>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3" name="Freeform 350"/>
              <p:cNvSpPr>
                <a:spLocks noEditPoints="1"/>
              </p:cNvSpPr>
              <p:nvPr/>
            </p:nvSpPr>
            <p:spPr bwMode="auto">
              <a:xfrm>
                <a:off x="11176358" y="477355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4" name="Freeform 351"/>
              <p:cNvSpPr>
                <a:spLocks noEditPoints="1"/>
              </p:cNvSpPr>
              <p:nvPr/>
            </p:nvSpPr>
            <p:spPr bwMode="auto">
              <a:xfrm>
                <a:off x="11229814" y="4773558"/>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5" name="Freeform 352"/>
              <p:cNvSpPr>
                <a:spLocks/>
              </p:cNvSpPr>
              <p:nvPr/>
            </p:nvSpPr>
            <p:spPr bwMode="auto">
              <a:xfrm>
                <a:off x="11284941" y="4773558"/>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6" name="Freeform 353"/>
              <p:cNvSpPr>
                <a:spLocks/>
              </p:cNvSpPr>
              <p:nvPr/>
            </p:nvSpPr>
            <p:spPr bwMode="auto">
              <a:xfrm>
                <a:off x="11390183" y="4601496"/>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7" name="Freeform 354"/>
              <p:cNvSpPr>
                <a:spLocks noEditPoints="1"/>
              </p:cNvSpPr>
              <p:nvPr/>
            </p:nvSpPr>
            <p:spPr bwMode="auto">
              <a:xfrm>
                <a:off x="11385171" y="468836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8" name="Freeform 355"/>
              <p:cNvSpPr>
                <a:spLocks noEditPoints="1"/>
              </p:cNvSpPr>
              <p:nvPr/>
            </p:nvSpPr>
            <p:spPr bwMode="auto">
              <a:xfrm>
                <a:off x="11385171" y="477355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29" name="Freeform 356"/>
              <p:cNvSpPr>
                <a:spLocks noEditPoints="1"/>
              </p:cNvSpPr>
              <p:nvPr/>
            </p:nvSpPr>
            <p:spPr bwMode="auto">
              <a:xfrm>
                <a:off x="11330045" y="4601496"/>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30" name="Freeform 357"/>
              <p:cNvSpPr>
                <a:spLocks/>
              </p:cNvSpPr>
              <p:nvPr/>
            </p:nvSpPr>
            <p:spPr bwMode="auto">
              <a:xfrm>
                <a:off x="11336727" y="4688362"/>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sp>
            <p:nvSpPr>
              <p:cNvPr id="131" name="Freeform 358"/>
              <p:cNvSpPr>
                <a:spLocks noEditPoints="1"/>
              </p:cNvSpPr>
              <p:nvPr/>
            </p:nvSpPr>
            <p:spPr bwMode="auto">
              <a:xfrm>
                <a:off x="11330045" y="477355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4" tIns="44797" rIns="89594" bIns="44797" numCol="1" anchor="t" anchorCtr="0" compatLnSpc="1">
                <a:prstTxWarp prst="textNoShape">
                  <a:avLst/>
                </a:prstTxWarp>
              </a:bodyPr>
              <a:lstStyle/>
              <a:p>
                <a:pPr defTabSz="913945"/>
                <a:endParaRPr lang="en-US" sz="1297" dirty="0">
                  <a:solidFill>
                    <a:srgbClr val="000000"/>
                  </a:solidFill>
                </a:endParaRPr>
              </a:p>
            </p:txBody>
          </p:sp>
        </p:grpSp>
      </p:grpSp>
      <p:sp>
        <p:nvSpPr>
          <p:cNvPr id="66" name="TextBox 65"/>
          <p:cNvSpPr txBox="1"/>
          <p:nvPr/>
        </p:nvSpPr>
        <p:spPr>
          <a:xfrm>
            <a:off x="209391" y="6463253"/>
            <a:ext cx="4530407" cy="256352"/>
          </a:xfrm>
          <a:prstGeom prst="rect">
            <a:avLst/>
          </a:prstGeom>
          <a:noFill/>
        </p:spPr>
        <p:txBody>
          <a:bodyPr wrap="none" rtlCol="0">
            <a:spAutoFit/>
          </a:bodyPr>
          <a:lstStyle/>
          <a:p>
            <a:pPr defTabSz="913945"/>
            <a:r>
              <a:rPr lang="en-US" sz="1066" dirty="0">
                <a:gradFill>
                  <a:gsLst>
                    <a:gs pos="2655">
                      <a:srgbClr val="505050"/>
                    </a:gs>
                    <a:gs pos="31000">
                      <a:srgbClr val="505050"/>
                    </a:gs>
                  </a:gsLst>
                  <a:lin ang="5400000" scaled="0"/>
                </a:gradFill>
              </a:rPr>
              <a:t> Source: EMC Digital Universe with Research and Analysis by IDC, 2014</a:t>
            </a:r>
          </a:p>
        </p:txBody>
      </p:sp>
      <p:grpSp>
        <p:nvGrpSpPr>
          <p:cNvPr id="21" name="Group 20"/>
          <p:cNvGrpSpPr/>
          <p:nvPr/>
        </p:nvGrpSpPr>
        <p:grpSpPr>
          <a:xfrm>
            <a:off x="478200" y="1244219"/>
            <a:ext cx="2355738" cy="4552479"/>
            <a:chOff x="282567" y="955186"/>
            <a:chExt cx="2403942" cy="4645634"/>
          </a:xfrm>
        </p:grpSpPr>
        <p:sp>
          <p:nvSpPr>
            <p:cNvPr id="9" name="Freeform 8"/>
            <p:cNvSpPr/>
            <p:nvPr/>
          </p:nvSpPr>
          <p:spPr>
            <a:xfrm>
              <a:off x="282567" y="955186"/>
              <a:ext cx="2403942" cy="4645634"/>
            </a:xfrm>
            <a:custGeom>
              <a:avLst/>
              <a:gdLst>
                <a:gd name="connsiteX0" fmla="*/ 0 w 2403942"/>
                <a:gd name="connsiteY0" fmla="*/ 240394 h 4645634"/>
                <a:gd name="connsiteX1" fmla="*/ 240394 w 2403942"/>
                <a:gd name="connsiteY1" fmla="*/ 0 h 4645634"/>
                <a:gd name="connsiteX2" fmla="*/ 2163548 w 2403942"/>
                <a:gd name="connsiteY2" fmla="*/ 0 h 4645634"/>
                <a:gd name="connsiteX3" fmla="*/ 2403942 w 2403942"/>
                <a:gd name="connsiteY3" fmla="*/ 240394 h 4645634"/>
                <a:gd name="connsiteX4" fmla="*/ 2403942 w 2403942"/>
                <a:gd name="connsiteY4" fmla="*/ 4405240 h 4645634"/>
                <a:gd name="connsiteX5" fmla="*/ 2163548 w 2403942"/>
                <a:gd name="connsiteY5" fmla="*/ 4645634 h 4645634"/>
                <a:gd name="connsiteX6" fmla="*/ 240394 w 2403942"/>
                <a:gd name="connsiteY6" fmla="*/ 4645634 h 4645634"/>
                <a:gd name="connsiteX7" fmla="*/ 0 w 2403942"/>
                <a:gd name="connsiteY7" fmla="*/ 4405240 h 4645634"/>
                <a:gd name="connsiteX8" fmla="*/ 0 w 2403942"/>
                <a:gd name="connsiteY8" fmla="*/ 240394 h 464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942" h="4645634">
                  <a:moveTo>
                    <a:pt x="0" y="240394"/>
                  </a:moveTo>
                  <a:cubicBezTo>
                    <a:pt x="0" y="107628"/>
                    <a:pt x="107628" y="0"/>
                    <a:pt x="240394" y="0"/>
                  </a:cubicBezTo>
                  <a:lnTo>
                    <a:pt x="2163548" y="0"/>
                  </a:lnTo>
                  <a:cubicBezTo>
                    <a:pt x="2296314" y="0"/>
                    <a:pt x="2403942" y="107628"/>
                    <a:pt x="2403942" y="240394"/>
                  </a:cubicBezTo>
                  <a:lnTo>
                    <a:pt x="2403942" y="4405240"/>
                  </a:lnTo>
                  <a:cubicBezTo>
                    <a:pt x="2403942" y="4538006"/>
                    <a:pt x="2296314" y="4645634"/>
                    <a:pt x="2163548" y="4645634"/>
                  </a:cubicBezTo>
                  <a:lnTo>
                    <a:pt x="240394" y="4645634"/>
                  </a:lnTo>
                  <a:cubicBezTo>
                    <a:pt x="107628" y="4645634"/>
                    <a:pt x="0" y="4538006"/>
                    <a:pt x="0" y="4405240"/>
                  </a:cubicBezTo>
                  <a:lnTo>
                    <a:pt x="0" y="240394"/>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4673" tIns="74673" rIns="74673" bIns="3261407" numCol="1" spcCol="1270" anchor="ctr" anchorCtr="0">
              <a:noAutofit/>
            </a:bodyPr>
            <a:lstStyle/>
            <a:p>
              <a:pPr algn="ctr" defTabSz="871252">
                <a:lnSpc>
                  <a:spcPct val="90000"/>
                </a:lnSpc>
                <a:spcBef>
                  <a:spcPct val="0"/>
                </a:spcBef>
                <a:spcAft>
                  <a:spcPct val="35000"/>
                </a:spcAft>
              </a:pPr>
              <a:r>
                <a:rPr lang="en-US" sz="1960" dirty="0"/>
                <a:t>Loss of Data &amp; Service</a:t>
              </a:r>
            </a:p>
          </p:txBody>
        </p:sp>
        <p:sp>
          <p:nvSpPr>
            <p:cNvPr id="10" name="Freeform 9"/>
            <p:cNvSpPr/>
            <p:nvPr/>
          </p:nvSpPr>
          <p:spPr>
            <a:xfrm>
              <a:off x="522962" y="2350237"/>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Organizations experience</a:t>
              </a:r>
              <a:r>
                <a:rPr lang="en-US" sz="1862" b="1" dirty="0">
                  <a:latin typeface="Segoe UI" pitchFamily="34" charset="0"/>
                  <a:ea typeface="Segoe UI" pitchFamily="34" charset="0"/>
                  <a:cs typeface="Segoe UI" pitchFamily="34" charset="0"/>
                </a:rPr>
                <a:t> 4+</a:t>
              </a:r>
              <a:r>
                <a:rPr lang="en-US" sz="1862" dirty="0">
                  <a:latin typeface="Segoe UI" pitchFamily="34" charset="0"/>
                  <a:ea typeface="Segoe UI" pitchFamily="34" charset="0"/>
                  <a:cs typeface="Segoe UI" pitchFamily="34" charset="0"/>
                </a:rPr>
                <a:t> disruptions each year </a:t>
              </a:r>
              <a:endParaRPr lang="en-US" sz="1862" dirty="0"/>
            </a:p>
          </p:txBody>
        </p:sp>
        <p:sp>
          <p:nvSpPr>
            <p:cNvPr id="11" name="Freeform 10"/>
            <p:cNvSpPr/>
            <p:nvPr/>
          </p:nvSpPr>
          <p:spPr>
            <a:xfrm>
              <a:off x="522962" y="3966455"/>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Recovery times range from </a:t>
              </a:r>
              <a:r>
                <a:rPr lang="en-US" sz="1862" b="1" dirty="0">
                  <a:latin typeface="Segoe UI" pitchFamily="34" charset="0"/>
                  <a:ea typeface="Segoe UI" pitchFamily="34" charset="0"/>
                  <a:cs typeface="Segoe UI" pitchFamily="34" charset="0"/>
                </a:rPr>
                <a:t>1hr </a:t>
              </a:r>
              <a:r>
                <a:rPr lang="en-US" sz="1862" dirty="0">
                  <a:latin typeface="Segoe UI" pitchFamily="34" charset="0"/>
                  <a:ea typeface="Segoe UI" pitchFamily="34" charset="0"/>
                  <a:cs typeface="Segoe UI" pitchFamily="34" charset="0"/>
                </a:rPr>
                <a:t>to </a:t>
              </a:r>
              <a:r>
                <a:rPr lang="en-US" sz="1862" b="1" dirty="0">
                  <a:latin typeface="Segoe UI" pitchFamily="34" charset="0"/>
                  <a:ea typeface="Segoe UI" pitchFamily="34" charset="0"/>
                  <a:cs typeface="Segoe UI" pitchFamily="34" charset="0"/>
                </a:rPr>
                <a:t>9hrs</a:t>
              </a:r>
              <a:endParaRPr lang="en-US" sz="1862" dirty="0">
                <a:latin typeface="Segoe UI" pitchFamily="34" charset="0"/>
                <a:ea typeface="Segoe UI" pitchFamily="34" charset="0"/>
                <a:cs typeface="Segoe UI" pitchFamily="34" charset="0"/>
              </a:endParaRPr>
            </a:p>
          </p:txBody>
        </p:sp>
      </p:grpSp>
      <p:grpSp>
        <p:nvGrpSpPr>
          <p:cNvPr id="22" name="Group 21"/>
          <p:cNvGrpSpPr/>
          <p:nvPr/>
        </p:nvGrpSpPr>
        <p:grpSpPr>
          <a:xfrm>
            <a:off x="3010618" y="1244219"/>
            <a:ext cx="2355738" cy="4552479"/>
            <a:chOff x="2866805" y="955186"/>
            <a:chExt cx="2403942" cy="4645634"/>
          </a:xfrm>
        </p:grpSpPr>
        <p:sp>
          <p:nvSpPr>
            <p:cNvPr id="12" name="Freeform 11"/>
            <p:cNvSpPr/>
            <p:nvPr/>
          </p:nvSpPr>
          <p:spPr>
            <a:xfrm>
              <a:off x="2866805" y="955186"/>
              <a:ext cx="2403942" cy="4645634"/>
            </a:xfrm>
            <a:custGeom>
              <a:avLst/>
              <a:gdLst>
                <a:gd name="connsiteX0" fmla="*/ 0 w 2403942"/>
                <a:gd name="connsiteY0" fmla="*/ 240394 h 4645634"/>
                <a:gd name="connsiteX1" fmla="*/ 240394 w 2403942"/>
                <a:gd name="connsiteY1" fmla="*/ 0 h 4645634"/>
                <a:gd name="connsiteX2" fmla="*/ 2163548 w 2403942"/>
                <a:gd name="connsiteY2" fmla="*/ 0 h 4645634"/>
                <a:gd name="connsiteX3" fmla="*/ 2403942 w 2403942"/>
                <a:gd name="connsiteY3" fmla="*/ 240394 h 4645634"/>
                <a:gd name="connsiteX4" fmla="*/ 2403942 w 2403942"/>
                <a:gd name="connsiteY4" fmla="*/ 4405240 h 4645634"/>
                <a:gd name="connsiteX5" fmla="*/ 2163548 w 2403942"/>
                <a:gd name="connsiteY5" fmla="*/ 4645634 h 4645634"/>
                <a:gd name="connsiteX6" fmla="*/ 240394 w 2403942"/>
                <a:gd name="connsiteY6" fmla="*/ 4645634 h 4645634"/>
                <a:gd name="connsiteX7" fmla="*/ 0 w 2403942"/>
                <a:gd name="connsiteY7" fmla="*/ 4405240 h 4645634"/>
                <a:gd name="connsiteX8" fmla="*/ 0 w 2403942"/>
                <a:gd name="connsiteY8" fmla="*/ 240394 h 464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942" h="4645634">
                  <a:moveTo>
                    <a:pt x="0" y="240394"/>
                  </a:moveTo>
                  <a:cubicBezTo>
                    <a:pt x="0" y="107628"/>
                    <a:pt x="107628" y="0"/>
                    <a:pt x="240394" y="0"/>
                  </a:cubicBezTo>
                  <a:lnTo>
                    <a:pt x="2163548" y="0"/>
                  </a:lnTo>
                  <a:cubicBezTo>
                    <a:pt x="2296314" y="0"/>
                    <a:pt x="2403942" y="107628"/>
                    <a:pt x="2403942" y="240394"/>
                  </a:cubicBezTo>
                  <a:lnTo>
                    <a:pt x="2403942" y="4405240"/>
                  </a:lnTo>
                  <a:cubicBezTo>
                    <a:pt x="2403942" y="4538006"/>
                    <a:pt x="2296314" y="4645634"/>
                    <a:pt x="2163548" y="4645634"/>
                  </a:cubicBezTo>
                  <a:lnTo>
                    <a:pt x="240394" y="4645634"/>
                  </a:lnTo>
                  <a:cubicBezTo>
                    <a:pt x="107628" y="4645634"/>
                    <a:pt x="0" y="4538006"/>
                    <a:pt x="0" y="4405240"/>
                  </a:cubicBezTo>
                  <a:lnTo>
                    <a:pt x="0" y="240394"/>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4673" tIns="74673" rIns="74673" bIns="3261407" numCol="1" spcCol="1270" anchor="ctr" anchorCtr="0">
              <a:noAutofit/>
            </a:bodyPr>
            <a:lstStyle/>
            <a:p>
              <a:pPr algn="ctr" defTabSz="871252">
                <a:lnSpc>
                  <a:spcPct val="90000"/>
                </a:lnSpc>
                <a:spcBef>
                  <a:spcPct val="0"/>
                </a:spcBef>
                <a:spcAft>
                  <a:spcPct val="35000"/>
                </a:spcAft>
              </a:pPr>
              <a:r>
                <a:rPr lang="en-US" sz="1960" dirty="0"/>
                <a:t>Cost of Disruption</a:t>
              </a:r>
            </a:p>
          </p:txBody>
        </p:sp>
        <p:sp>
          <p:nvSpPr>
            <p:cNvPr id="13" name="Freeform 12"/>
            <p:cNvSpPr/>
            <p:nvPr/>
          </p:nvSpPr>
          <p:spPr>
            <a:xfrm>
              <a:off x="3107199" y="2350237"/>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Average cost of the disruption is </a:t>
              </a:r>
              <a:r>
                <a:rPr lang="en-US" sz="1862" b="1" dirty="0">
                  <a:latin typeface="Segoe UI" pitchFamily="34" charset="0"/>
                  <a:ea typeface="Segoe UI" pitchFamily="34" charset="0"/>
                  <a:cs typeface="Segoe UI" pitchFamily="34" charset="0"/>
                </a:rPr>
                <a:t>$1.5M/hour</a:t>
              </a:r>
              <a:endParaRPr lang="en-US" sz="1862" b="1" dirty="0"/>
            </a:p>
          </p:txBody>
        </p:sp>
        <p:sp>
          <p:nvSpPr>
            <p:cNvPr id="14" name="Freeform 13"/>
            <p:cNvSpPr/>
            <p:nvPr/>
          </p:nvSpPr>
          <p:spPr>
            <a:xfrm>
              <a:off x="3107199" y="3944434"/>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b="1" dirty="0">
                  <a:latin typeface="Segoe UI" pitchFamily="34" charset="0"/>
                  <a:ea typeface="Segoe UI" pitchFamily="34" charset="0"/>
                  <a:cs typeface="Segoe UI" pitchFamily="34" charset="0"/>
                </a:rPr>
                <a:t>4 in 10 </a:t>
              </a:r>
              <a:r>
                <a:rPr lang="en-US" sz="1862" dirty="0">
                  <a:latin typeface="Segoe UI" pitchFamily="34" charset="0"/>
                  <a:ea typeface="Segoe UI" pitchFamily="34" charset="0"/>
                  <a:cs typeface="Segoe UI" pitchFamily="34" charset="0"/>
                </a:rPr>
                <a:t>businesses do not reopen after a major disaster</a:t>
              </a:r>
            </a:p>
          </p:txBody>
        </p:sp>
      </p:grpSp>
      <p:grpSp>
        <p:nvGrpSpPr>
          <p:cNvPr id="23" name="Group 22"/>
          <p:cNvGrpSpPr/>
          <p:nvPr/>
        </p:nvGrpSpPr>
        <p:grpSpPr>
          <a:xfrm>
            <a:off x="5543037" y="1244219"/>
            <a:ext cx="2355738" cy="4552479"/>
            <a:chOff x="5451043" y="955186"/>
            <a:chExt cx="2403942" cy="4645634"/>
          </a:xfrm>
        </p:grpSpPr>
        <p:sp>
          <p:nvSpPr>
            <p:cNvPr id="15" name="Freeform 14"/>
            <p:cNvSpPr/>
            <p:nvPr/>
          </p:nvSpPr>
          <p:spPr>
            <a:xfrm>
              <a:off x="5451043" y="955186"/>
              <a:ext cx="2403942" cy="4645634"/>
            </a:xfrm>
            <a:custGeom>
              <a:avLst/>
              <a:gdLst>
                <a:gd name="connsiteX0" fmla="*/ 0 w 2403942"/>
                <a:gd name="connsiteY0" fmla="*/ 240394 h 4645634"/>
                <a:gd name="connsiteX1" fmla="*/ 240394 w 2403942"/>
                <a:gd name="connsiteY1" fmla="*/ 0 h 4645634"/>
                <a:gd name="connsiteX2" fmla="*/ 2163548 w 2403942"/>
                <a:gd name="connsiteY2" fmla="*/ 0 h 4645634"/>
                <a:gd name="connsiteX3" fmla="*/ 2403942 w 2403942"/>
                <a:gd name="connsiteY3" fmla="*/ 240394 h 4645634"/>
                <a:gd name="connsiteX4" fmla="*/ 2403942 w 2403942"/>
                <a:gd name="connsiteY4" fmla="*/ 4405240 h 4645634"/>
                <a:gd name="connsiteX5" fmla="*/ 2163548 w 2403942"/>
                <a:gd name="connsiteY5" fmla="*/ 4645634 h 4645634"/>
                <a:gd name="connsiteX6" fmla="*/ 240394 w 2403942"/>
                <a:gd name="connsiteY6" fmla="*/ 4645634 h 4645634"/>
                <a:gd name="connsiteX7" fmla="*/ 0 w 2403942"/>
                <a:gd name="connsiteY7" fmla="*/ 4405240 h 4645634"/>
                <a:gd name="connsiteX8" fmla="*/ 0 w 2403942"/>
                <a:gd name="connsiteY8" fmla="*/ 240394 h 464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942" h="4645634">
                  <a:moveTo>
                    <a:pt x="0" y="240394"/>
                  </a:moveTo>
                  <a:cubicBezTo>
                    <a:pt x="0" y="107628"/>
                    <a:pt x="107628" y="0"/>
                    <a:pt x="240394" y="0"/>
                  </a:cubicBezTo>
                  <a:lnTo>
                    <a:pt x="2163548" y="0"/>
                  </a:lnTo>
                  <a:cubicBezTo>
                    <a:pt x="2296314" y="0"/>
                    <a:pt x="2403942" y="107628"/>
                    <a:pt x="2403942" y="240394"/>
                  </a:cubicBezTo>
                  <a:lnTo>
                    <a:pt x="2403942" y="4405240"/>
                  </a:lnTo>
                  <a:cubicBezTo>
                    <a:pt x="2403942" y="4538006"/>
                    <a:pt x="2296314" y="4645634"/>
                    <a:pt x="2163548" y="4645634"/>
                  </a:cubicBezTo>
                  <a:lnTo>
                    <a:pt x="240394" y="4645634"/>
                  </a:lnTo>
                  <a:cubicBezTo>
                    <a:pt x="107628" y="4645634"/>
                    <a:pt x="0" y="4538006"/>
                    <a:pt x="0" y="4405240"/>
                  </a:cubicBezTo>
                  <a:lnTo>
                    <a:pt x="0" y="240394"/>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4673" tIns="74673" rIns="74673" bIns="3261407" numCol="1" spcCol="1270" anchor="ctr" anchorCtr="0">
              <a:noAutofit/>
            </a:bodyPr>
            <a:lstStyle/>
            <a:p>
              <a:pPr algn="ctr" defTabSz="871252">
                <a:lnSpc>
                  <a:spcPct val="90000"/>
                </a:lnSpc>
                <a:spcBef>
                  <a:spcPct val="0"/>
                </a:spcBef>
                <a:spcAft>
                  <a:spcPct val="35000"/>
                </a:spcAft>
              </a:pPr>
              <a:r>
                <a:rPr lang="en-US" sz="1960" dirty="0"/>
                <a:t>Brand &amp; Equity</a:t>
              </a:r>
            </a:p>
          </p:txBody>
        </p:sp>
        <p:sp>
          <p:nvSpPr>
            <p:cNvPr id="16" name="Freeform 15"/>
            <p:cNvSpPr/>
            <p:nvPr/>
          </p:nvSpPr>
          <p:spPr>
            <a:xfrm>
              <a:off x="5691437" y="2350237"/>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Loss of </a:t>
              </a:r>
              <a:r>
                <a:rPr lang="en-US" sz="1862" b="1" dirty="0">
                  <a:latin typeface="Segoe UI" pitchFamily="34" charset="0"/>
                  <a:ea typeface="Segoe UI" pitchFamily="34" charset="0"/>
                  <a:cs typeface="Segoe UI" pitchFamily="34" charset="0"/>
                </a:rPr>
                <a:t>reputation</a:t>
              </a:r>
              <a:r>
                <a:rPr lang="en-US" sz="1862" dirty="0">
                  <a:latin typeface="Segoe UI" pitchFamily="34" charset="0"/>
                  <a:ea typeface="Segoe UI" pitchFamily="34" charset="0"/>
                  <a:cs typeface="Segoe UI" pitchFamily="34" charset="0"/>
                </a:rPr>
                <a:t> is often  irreparable</a:t>
              </a:r>
              <a:endParaRPr lang="en-US" sz="1862" dirty="0"/>
            </a:p>
          </p:txBody>
        </p:sp>
        <p:sp>
          <p:nvSpPr>
            <p:cNvPr id="17" name="Freeform 16"/>
            <p:cNvSpPr/>
            <p:nvPr/>
          </p:nvSpPr>
          <p:spPr>
            <a:xfrm>
              <a:off x="5691437" y="3966455"/>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latin typeface="Segoe UI" pitchFamily="34" charset="0"/>
                  <a:ea typeface="Segoe UI" pitchFamily="34" charset="0"/>
                  <a:cs typeface="Segoe UI" pitchFamily="34" charset="0"/>
                </a:rPr>
                <a:t>Customer trust and brand severely impacted</a:t>
              </a:r>
            </a:p>
          </p:txBody>
        </p:sp>
      </p:grpSp>
      <p:grpSp>
        <p:nvGrpSpPr>
          <p:cNvPr id="24" name="Group 23"/>
          <p:cNvGrpSpPr/>
          <p:nvPr/>
        </p:nvGrpSpPr>
        <p:grpSpPr>
          <a:xfrm>
            <a:off x="8075455" y="1244219"/>
            <a:ext cx="2355738" cy="4552479"/>
            <a:chOff x="8035281" y="955186"/>
            <a:chExt cx="2403942" cy="4645634"/>
          </a:xfrm>
        </p:grpSpPr>
        <p:sp>
          <p:nvSpPr>
            <p:cNvPr id="18" name="Freeform 17"/>
            <p:cNvSpPr/>
            <p:nvPr/>
          </p:nvSpPr>
          <p:spPr>
            <a:xfrm>
              <a:off x="8035281" y="955186"/>
              <a:ext cx="2403942" cy="4645634"/>
            </a:xfrm>
            <a:custGeom>
              <a:avLst/>
              <a:gdLst>
                <a:gd name="connsiteX0" fmla="*/ 0 w 2403942"/>
                <a:gd name="connsiteY0" fmla="*/ 240394 h 4645634"/>
                <a:gd name="connsiteX1" fmla="*/ 240394 w 2403942"/>
                <a:gd name="connsiteY1" fmla="*/ 0 h 4645634"/>
                <a:gd name="connsiteX2" fmla="*/ 2163548 w 2403942"/>
                <a:gd name="connsiteY2" fmla="*/ 0 h 4645634"/>
                <a:gd name="connsiteX3" fmla="*/ 2403942 w 2403942"/>
                <a:gd name="connsiteY3" fmla="*/ 240394 h 4645634"/>
                <a:gd name="connsiteX4" fmla="*/ 2403942 w 2403942"/>
                <a:gd name="connsiteY4" fmla="*/ 4405240 h 4645634"/>
                <a:gd name="connsiteX5" fmla="*/ 2163548 w 2403942"/>
                <a:gd name="connsiteY5" fmla="*/ 4645634 h 4645634"/>
                <a:gd name="connsiteX6" fmla="*/ 240394 w 2403942"/>
                <a:gd name="connsiteY6" fmla="*/ 4645634 h 4645634"/>
                <a:gd name="connsiteX7" fmla="*/ 0 w 2403942"/>
                <a:gd name="connsiteY7" fmla="*/ 4405240 h 4645634"/>
                <a:gd name="connsiteX8" fmla="*/ 0 w 2403942"/>
                <a:gd name="connsiteY8" fmla="*/ 240394 h 464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3942" h="4645634">
                  <a:moveTo>
                    <a:pt x="0" y="240394"/>
                  </a:moveTo>
                  <a:cubicBezTo>
                    <a:pt x="0" y="107628"/>
                    <a:pt x="107628" y="0"/>
                    <a:pt x="240394" y="0"/>
                  </a:cubicBezTo>
                  <a:lnTo>
                    <a:pt x="2163548" y="0"/>
                  </a:lnTo>
                  <a:cubicBezTo>
                    <a:pt x="2296314" y="0"/>
                    <a:pt x="2403942" y="107628"/>
                    <a:pt x="2403942" y="240394"/>
                  </a:cubicBezTo>
                  <a:lnTo>
                    <a:pt x="2403942" y="4405240"/>
                  </a:lnTo>
                  <a:cubicBezTo>
                    <a:pt x="2403942" y="4538006"/>
                    <a:pt x="2296314" y="4645634"/>
                    <a:pt x="2163548" y="4645634"/>
                  </a:cubicBezTo>
                  <a:lnTo>
                    <a:pt x="240394" y="4645634"/>
                  </a:lnTo>
                  <a:cubicBezTo>
                    <a:pt x="107628" y="4645634"/>
                    <a:pt x="0" y="4538006"/>
                    <a:pt x="0" y="4405240"/>
                  </a:cubicBezTo>
                  <a:lnTo>
                    <a:pt x="0" y="240394"/>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4673" tIns="74673" rIns="74673" bIns="3261407" numCol="1" spcCol="1270" anchor="ctr" anchorCtr="0">
              <a:noAutofit/>
            </a:bodyPr>
            <a:lstStyle/>
            <a:p>
              <a:pPr algn="ctr" defTabSz="871252">
                <a:lnSpc>
                  <a:spcPct val="90000"/>
                </a:lnSpc>
                <a:spcBef>
                  <a:spcPct val="0"/>
                </a:spcBef>
                <a:spcAft>
                  <a:spcPct val="35000"/>
                </a:spcAft>
              </a:pPr>
              <a:r>
                <a:rPr lang="en-US" sz="1960" dirty="0"/>
                <a:t>Compliance</a:t>
              </a:r>
            </a:p>
          </p:txBody>
        </p:sp>
        <p:sp>
          <p:nvSpPr>
            <p:cNvPr id="19" name="Freeform 18"/>
            <p:cNvSpPr/>
            <p:nvPr/>
          </p:nvSpPr>
          <p:spPr>
            <a:xfrm>
              <a:off x="8275675" y="2350237"/>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gradFill>
                    <a:gsLst>
                      <a:gs pos="0">
                        <a:srgbClr val="FFFFFF"/>
                      </a:gs>
                      <a:gs pos="100000">
                        <a:srgbClr val="FFFFFF"/>
                      </a:gs>
                    </a:gsLst>
                    <a:lin ang="5400000" scaled="0"/>
                  </a:gradFill>
                  <a:ea typeface="Segoe UI" pitchFamily="34" charset="0"/>
                  <a:cs typeface="Segoe UI" pitchFamily="34" charset="0"/>
                </a:rPr>
                <a:t>Clients want to partner with orgs that have BCDR in place </a:t>
              </a:r>
              <a:endParaRPr lang="en-US" sz="1862" dirty="0"/>
            </a:p>
          </p:txBody>
        </p:sp>
        <p:sp>
          <p:nvSpPr>
            <p:cNvPr id="20" name="Freeform 19"/>
            <p:cNvSpPr/>
            <p:nvPr/>
          </p:nvSpPr>
          <p:spPr>
            <a:xfrm>
              <a:off x="8275675" y="3966455"/>
              <a:ext cx="1923153" cy="1400722"/>
            </a:xfrm>
            <a:custGeom>
              <a:avLst/>
              <a:gdLst>
                <a:gd name="connsiteX0" fmla="*/ 0 w 1923153"/>
                <a:gd name="connsiteY0" fmla="*/ 140072 h 1400722"/>
                <a:gd name="connsiteX1" fmla="*/ 140072 w 1923153"/>
                <a:gd name="connsiteY1" fmla="*/ 0 h 1400722"/>
                <a:gd name="connsiteX2" fmla="*/ 1783081 w 1923153"/>
                <a:gd name="connsiteY2" fmla="*/ 0 h 1400722"/>
                <a:gd name="connsiteX3" fmla="*/ 1923153 w 1923153"/>
                <a:gd name="connsiteY3" fmla="*/ 140072 h 1400722"/>
                <a:gd name="connsiteX4" fmla="*/ 1923153 w 1923153"/>
                <a:gd name="connsiteY4" fmla="*/ 1260650 h 1400722"/>
                <a:gd name="connsiteX5" fmla="*/ 1783081 w 1923153"/>
                <a:gd name="connsiteY5" fmla="*/ 1400722 h 1400722"/>
                <a:gd name="connsiteX6" fmla="*/ 140072 w 1923153"/>
                <a:gd name="connsiteY6" fmla="*/ 1400722 h 1400722"/>
                <a:gd name="connsiteX7" fmla="*/ 0 w 1923153"/>
                <a:gd name="connsiteY7" fmla="*/ 1260650 h 1400722"/>
                <a:gd name="connsiteX8" fmla="*/ 0 w 1923153"/>
                <a:gd name="connsiteY8" fmla="*/ 140072 h 140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3153" h="1400722">
                  <a:moveTo>
                    <a:pt x="0" y="140072"/>
                  </a:moveTo>
                  <a:cubicBezTo>
                    <a:pt x="0" y="62712"/>
                    <a:pt x="62712" y="0"/>
                    <a:pt x="140072" y="0"/>
                  </a:cubicBezTo>
                  <a:lnTo>
                    <a:pt x="1783081" y="0"/>
                  </a:lnTo>
                  <a:cubicBezTo>
                    <a:pt x="1860441" y="0"/>
                    <a:pt x="1923153" y="62712"/>
                    <a:pt x="1923153" y="140072"/>
                  </a:cubicBezTo>
                  <a:lnTo>
                    <a:pt x="1923153" y="1260650"/>
                  </a:lnTo>
                  <a:cubicBezTo>
                    <a:pt x="1923153" y="1338010"/>
                    <a:pt x="1860441" y="1400722"/>
                    <a:pt x="1783081" y="1400722"/>
                  </a:cubicBezTo>
                  <a:lnTo>
                    <a:pt x="140072" y="1400722"/>
                  </a:lnTo>
                  <a:cubicBezTo>
                    <a:pt x="62712" y="1400722"/>
                    <a:pt x="0" y="1338010"/>
                    <a:pt x="0" y="1260650"/>
                  </a:cubicBezTo>
                  <a:lnTo>
                    <a:pt x="0" y="140072"/>
                  </a:ln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87495" tIns="75673" rIns="87495" bIns="75673" numCol="1" spcCol="1270" anchor="ctr" anchorCtr="0">
              <a:noAutofit/>
            </a:bodyPr>
            <a:lstStyle/>
            <a:p>
              <a:pPr algn="ctr" defTabSz="827690">
                <a:lnSpc>
                  <a:spcPct val="90000"/>
                </a:lnSpc>
                <a:spcBef>
                  <a:spcPct val="0"/>
                </a:spcBef>
                <a:spcAft>
                  <a:spcPct val="35000"/>
                </a:spcAft>
              </a:pPr>
              <a:r>
                <a:rPr lang="en-US" sz="1862" dirty="0">
                  <a:gradFill>
                    <a:gsLst>
                      <a:gs pos="0">
                        <a:srgbClr val="FFFFFF"/>
                      </a:gs>
                      <a:gs pos="100000">
                        <a:srgbClr val="FFFFFF"/>
                      </a:gs>
                    </a:gsLst>
                    <a:lin ang="5400000" scaled="0"/>
                  </a:gradFill>
                  <a:ea typeface="Segoe UI" pitchFamily="34" charset="0"/>
                  <a:cs typeface="Segoe UI" pitchFamily="34" charset="0"/>
                </a:rPr>
                <a:t>Protection &amp; recovery key tenet in most compliances</a:t>
              </a:r>
              <a:endParaRPr lang="en-US" sz="1862" dirty="0"/>
            </a:p>
          </p:txBody>
        </p:sp>
      </p:grpSp>
      <p:sp>
        <p:nvSpPr>
          <p:cNvPr id="63" name="Rectangle 62"/>
          <p:cNvSpPr/>
          <p:nvPr/>
        </p:nvSpPr>
        <p:spPr>
          <a:xfrm>
            <a:off x="195020" y="6641480"/>
            <a:ext cx="10438082" cy="254579"/>
          </a:xfrm>
          <a:prstGeom prst="rect">
            <a:avLst/>
          </a:prstGeom>
        </p:spPr>
        <p:txBody>
          <a:bodyPr wrap="square" lIns="143350">
            <a:spAutoFit/>
          </a:bodyPr>
          <a:lstStyle/>
          <a:p>
            <a:pPr defTabSz="913884"/>
            <a:r>
              <a:rPr lang="en-US" sz="1066" dirty="0">
                <a:gradFill>
                  <a:gsLst>
                    <a:gs pos="2655">
                      <a:srgbClr val="505050"/>
                    </a:gs>
                    <a:gs pos="31000">
                      <a:srgbClr val="505050"/>
                    </a:gs>
                  </a:gsLst>
                  <a:lin ang="5400000" scaled="0"/>
                </a:gradFill>
              </a:rPr>
              <a:t>Source: </a:t>
            </a:r>
            <a:r>
              <a:rPr lang="en-US" sz="1066" i="1" dirty="0">
                <a:gradFill>
                  <a:gsLst>
                    <a:gs pos="2655">
                      <a:srgbClr val="505050"/>
                    </a:gs>
                    <a:gs pos="31000">
                      <a:srgbClr val="505050"/>
                    </a:gs>
                  </a:gsLst>
                  <a:lin ang="5400000" scaled="0"/>
                </a:gradFill>
              </a:rPr>
              <a:t>IDC: Measuring Cost of Downtime and Recovery Objectives Among U.S. Firms, IDC QuickPoll Survey July 2013 and Storage User Demand Study 2013</a:t>
            </a:r>
          </a:p>
        </p:txBody>
      </p:sp>
      <p:sp>
        <p:nvSpPr>
          <p:cNvPr id="77" name="Rectangle 76"/>
          <p:cNvSpPr/>
          <p:nvPr/>
        </p:nvSpPr>
        <p:spPr>
          <a:xfrm>
            <a:off x="197669" y="6830951"/>
            <a:ext cx="10438082" cy="254579"/>
          </a:xfrm>
          <a:prstGeom prst="rect">
            <a:avLst/>
          </a:prstGeom>
        </p:spPr>
        <p:txBody>
          <a:bodyPr wrap="square" lIns="143350">
            <a:spAutoFit/>
          </a:bodyPr>
          <a:lstStyle/>
          <a:p>
            <a:pPr defTabSz="913884"/>
            <a:r>
              <a:rPr lang="en-US" sz="1066" dirty="0">
                <a:gradFill>
                  <a:gsLst>
                    <a:gs pos="2655">
                      <a:srgbClr val="505050"/>
                    </a:gs>
                    <a:gs pos="31000">
                      <a:srgbClr val="505050"/>
                    </a:gs>
                  </a:gsLst>
                  <a:lin ang="5400000" scaled="0"/>
                </a:gradFill>
              </a:rPr>
              <a:t>Source: Federal Emergency Management Agency (FEMA)</a:t>
            </a:r>
            <a:endParaRPr lang="en-US" sz="1066" i="1" dirty="0">
              <a:gradFill>
                <a:gsLst>
                  <a:gs pos="2655">
                    <a:srgbClr val="505050"/>
                  </a:gs>
                  <a:gs pos="31000">
                    <a:srgbClr val="505050"/>
                  </a:gs>
                </a:gsLst>
                <a:lin ang="5400000" scaled="0"/>
              </a:gradFill>
            </a:endParaRPr>
          </a:p>
        </p:txBody>
      </p:sp>
    </p:spTree>
    <p:extLst>
      <p:ext uri="{BB962C8B-B14F-4D97-AF65-F5344CB8AC3E}">
        <p14:creationId xmlns:p14="http://schemas.microsoft.com/office/powerpoint/2010/main" val="109156606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Connector 218"/>
          <p:cNvCxnSpPr/>
          <p:nvPr/>
        </p:nvCxnSpPr>
        <p:spPr>
          <a:xfrm flipH="1">
            <a:off x="2487340" y="3508214"/>
            <a:ext cx="4765526" cy="32700"/>
          </a:xfrm>
          <a:prstGeom prst="line">
            <a:avLst/>
          </a:prstGeom>
          <a:ln w="76200">
            <a:solidFill>
              <a:srgbClr val="0079D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99" name="Freeform 126"/>
          <p:cNvSpPr>
            <a:spLocks/>
          </p:cNvSpPr>
          <p:nvPr/>
        </p:nvSpPr>
        <p:spPr bwMode="auto">
          <a:xfrm>
            <a:off x="6768105" y="1825027"/>
            <a:ext cx="4358979" cy="2523291"/>
          </a:xfrm>
          <a:custGeom>
            <a:avLst/>
            <a:gdLst>
              <a:gd name="T0" fmla="*/ 0 w 518"/>
              <a:gd name="T1" fmla="*/ 222 h 299"/>
              <a:gd name="T2" fmla="*/ 78 w 518"/>
              <a:gd name="T3" fmla="*/ 145 h 299"/>
              <a:gd name="T4" fmla="*/ 93 w 518"/>
              <a:gd name="T5" fmla="*/ 147 h 299"/>
              <a:gd name="T6" fmla="*/ 242 w 518"/>
              <a:gd name="T7" fmla="*/ 0 h 299"/>
              <a:gd name="T8" fmla="*/ 373 w 518"/>
              <a:gd name="T9" fmla="*/ 78 h 299"/>
              <a:gd name="T10" fmla="*/ 405 w 518"/>
              <a:gd name="T11" fmla="*/ 73 h 299"/>
              <a:gd name="T12" fmla="*/ 518 w 518"/>
              <a:gd name="T13" fmla="*/ 186 h 299"/>
              <a:gd name="T14" fmla="*/ 416 w 518"/>
              <a:gd name="T15" fmla="*/ 299 h 299"/>
              <a:gd name="T16" fmla="*/ 409 w 518"/>
              <a:gd name="T17" fmla="*/ 299 h 299"/>
              <a:gd name="T18" fmla="*/ 76 w 518"/>
              <a:gd name="T19" fmla="*/ 299 h 299"/>
              <a:gd name="T20" fmla="*/ 71 w 518"/>
              <a:gd name="T21" fmla="*/ 299 h 299"/>
              <a:gd name="T22" fmla="*/ 0 w 518"/>
              <a:gd name="T23" fmla="*/ 22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299">
                <a:moveTo>
                  <a:pt x="0" y="222"/>
                </a:moveTo>
                <a:cubicBezTo>
                  <a:pt x="0" y="180"/>
                  <a:pt x="35" y="145"/>
                  <a:pt x="78" y="145"/>
                </a:cubicBezTo>
                <a:cubicBezTo>
                  <a:pt x="83" y="145"/>
                  <a:pt x="88" y="146"/>
                  <a:pt x="93" y="147"/>
                </a:cubicBezTo>
                <a:cubicBezTo>
                  <a:pt x="94" y="66"/>
                  <a:pt x="160" y="0"/>
                  <a:pt x="242" y="0"/>
                </a:cubicBezTo>
                <a:cubicBezTo>
                  <a:pt x="298" y="0"/>
                  <a:pt x="348" y="32"/>
                  <a:pt x="373" y="78"/>
                </a:cubicBezTo>
                <a:cubicBezTo>
                  <a:pt x="383" y="75"/>
                  <a:pt x="394" y="73"/>
                  <a:pt x="405" y="73"/>
                </a:cubicBezTo>
                <a:cubicBezTo>
                  <a:pt x="468" y="73"/>
                  <a:pt x="518" y="124"/>
                  <a:pt x="518" y="186"/>
                </a:cubicBezTo>
                <a:cubicBezTo>
                  <a:pt x="518" y="245"/>
                  <a:pt x="473" y="293"/>
                  <a:pt x="416" y="299"/>
                </a:cubicBezTo>
                <a:cubicBezTo>
                  <a:pt x="414" y="299"/>
                  <a:pt x="412" y="299"/>
                  <a:pt x="409" y="299"/>
                </a:cubicBezTo>
                <a:cubicBezTo>
                  <a:pt x="76" y="299"/>
                  <a:pt x="76" y="299"/>
                  <a:pt x="76" y="299"/>
                </a:cubicBezTo>
                <a:cubicBezTo>
                  <a:pt x="75" y="299"/>
                  <a:pt x="73" y="299"/>
                  <a:pt x="71" y="299"/>
                </a:cubicBezTo>
                <a:cubicBezTo>
                  <a:pt x="32" y="296"/>
                  <a:pt x="0" y="263"/>
                  <a:pt x="0" y="222"/>
                </a:cubicBezTo>
                <a:close/>
              </a:path>
            </a:pathLst>
          </a:custGeom>
          <a:solidFill>
            <a:schemeClr val="bg1"/>
          </a:solidFill>
          <a:ln w="76200">
            <a:solidFill>
              <a:srgbClr val="0079D6"/>
            </a:solidFill>
            <a:round/>
            <a:headEnd/>
            <a:tailEnd/>
          </a:ln>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cxnSp>
        <p:nvCxnSpPr>
          <p:cNvPr id="220" name="Straight Connector 219"/>
          <p:cNvCxnSpPr/>
          <p:nvPr/>
        </p:nvCxnSpPr>
        <p:spPr>
          <a:xfrm flipH="1">
            <a:off x="3619003" y="5056146"/>
            <a:ext cx="2101996" cy="15572"/>
          </a:xfrm>
          <a:prstGeom prst="line">
            <a:avLst/>
          </a:prstGeom>
          <a:ln w="76200">
            <a:solidFill>
              <a:srgbClr val="0079D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00" name="Freeform 127"/>
          <p:cNvSpPr>
            <a:spLocks/>
          </p:cNvSpPr>
          <p:nvPr/>
        </p:nvSpPr>
        <p:spPr bwMode="auto">
          <a:xfrm>
            <a:off x="8913051" y="3850513"/>
            <a:ext cx="3158276" cy="1821299"/>
          </a:xfrm>
          <a:custGeom>
            <a:avLst/>
            <a:gdLst>
              <a:gd name="T0" fmla="*/ 0 w 287"/>
              <a:gd name="T1" fmla="*/ 123 h 165"/>
              <a:gd name="T2" fmla="*/ 43 w 287"/>
              <a:gd name="T3" fmla="*/ 80 h 165"/>
              <a:gd name="T4" fmla="*/ 51 w 287"/>
              <a:gd name="T5" fmla="*/ 81 h 165"/>
              <a:gd name="T6" fmla="*/ 134 w 287"/>
              <a:gd name="T7" fmla="*/ 0 h 165"/>
              <a:gd name="T8" fmla="*/ 207 w 287"/>
              <a:gd name="T9" fmla="*/ 43 h 165"/>
              <a:gd name="T10" fmla="*/ 225 w 287"/>
              <a:gd name="T11" fmla="*/ 40 h 165"/>
              <a:gd name="T12" fmla="*/ 287 w 287"/>
              <a:gd name="T13" fmla="*/ 103 h 165"/>
              <a:gd name="T14" fmla="*/ 231 w 287"/>
              <a:gd name="T15" fmla="*/ 165 h 165"/>
              <a:gd name="T16" fmla="*/ 227 w 287"/>
              <a:gd name="T17" fmla="*/ 165 h 165"/>
              <a:gd name="T18" fmla="*/ 42 w 287"/>
              <a:gd name="T19" fmla="*/ 165 h 165"/>
              <a:gd name="T20" fmla="*/ 40 w 287"/>
              <a:gd name="T21" fmla="*/ 165 h 165"/>
              <a:gd name="T22" fmla="*/ 0 w 287"/>
              <a:gd name="T23" fmla="*/ 1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7" h="165">
                <a:moveTo>
                  <a:pt x="0" y="123"/>
                </a:moveTo>
                <a:cubicBezTo>
                  <a:pt x="0" y="99"/>
                  <a:pt x="19" y="80"/>
                  <a:pt x="43" y="80"/>
                </a:cubicBezTo>
                <a:cubicBezTo>
                  <a:pt x="46" y="80"/>
                  <a:pt x="49" y="80"/>
                  <a:pt x="51" y="81"/>
                </a:cubicBezTo>
                <a:cubicBezTo>
                  <a:pt x="52" y="36"/>
                  <a:pt x="89" y="0"/>
                  <a:pt x="134" y="0"/>
                </a:cubicBezTo>
                <a:cubicBezTo>
                  <a:pt x="165" y="0"/>
                  <a:pt x="193" y="17"/>
                  <a:pt x="207" y="43"/>
                </a:cubicBezTo>
                <a:cubicBezTo>
                  <a:pt x="212" y="41"/>
                  <a:pt x="218" y="40"/>
                  <a:pt x="225" y="40"/>
                </a:cubicBezTo>
                <a:cubicBezTo>
                  <a:pt x="259" y="40"/>
                  <a:pt x="287" y="68"/>
                  <a:pt x="287" y="103"/>
                </a:cubicBezTo>
                <a:cubicBezTo>
                  <a:pt x="287" y="135"/>
                  <a:pt x="262" y="162"/>
                  <a:pt x="231" y="165"/>
                </a:cubicBezTo>
                <a:cubicBezTo>
                  <a:pt x="229" y="165"/>
                  <a:pt x="228" y="165"/>
                  <a:pt x="227" y="165"/>
                </a:cubicBezTo>
                <a:cubicBezTo>
                  <a:pt x="42" y="165"/>
                  <a:pt x="42" y="165"/>
                  <a:pt x="42" y="165"/>
                </a:cubicBezTo>
                <a:cubicBezTo>
                  <a:pt x="41" y="165"/>
                  <a:pt x="41" y="165"/>
                  <a:pt x="40" y="165"/>
                </a:cubicBezTo>
                <a:cubicBezTo>
                  <a:pt x="18" y="163"/>
                  <a:pt x="0" y="145"/>
                  <a:pt x="0" y="123"/>
                </a:cubicBezTo>
                <a:close/>
              </a:path>
            </a:pathLst>
          </a:custGeom>
          <a:solidFill>
            <a:schemeClr val="bg1"/>
          </a:solidFill>
          <a:ln w="76200">
            <a:solidFill>
              <a:srgbClr val="0079D6"/>
            </a:solidFill>
            <a:round/>
            <a:headEnd/>
            <a:tailEnd/>
          </a:ln>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9" name="Freeform 9"/>
          <p:cNvSpPr>
            <a:spLocks/>
          </p:cNvSpPr>
          <p:nvPr/>
        </p:nvSpPr>
        <p:spPr bwMode="auto">
          <a:xfrm>
            <a:off x="9249393" y="4811906"/>
            <a:ext cx="85562" cy="101119"/>
          </a:xfrm>
          <a:custGeom>
            <a:avLst/>
            <a:gdLst>
              <a:gd name="T0" fmla="*/ 0 w 55"/>
              <a:gd name="T1" fmla="*/ 65 h 65"/>
              <a:gd name="T2" fmla="*/ 55 w 55"/>
              <a:gd name="T3" fmla="*/ 65 h 65"/>
              <a:gd name="T4" fmla="*/ 55 w 55"/>
              <a:gd name="T5" fmla="*/ 0 h 65"/>
              <a:gd name="T6" fmla="*/ 0 w 55"/>
              <a:gd name="T7" fmla="*/ 0 h 65"/>
            </a:gdLst>
            <a:ahLst/>
            <a:cxnLst>
              <a:cxn ang="0">
                <a:pos x="T0" y="T1"/>
              </a:cxn>
              <a:cxn ang="0">
                <a:pos x="T2" y="T3"/>
              </a:cxn>
              <a:cxn ang="0">
                <a:pos x="T4" y="T5"/>
              </a:cxn>
              <a:cxn ang="0">
                <a:pos x="T6" y="T7"/>
              </a:cxn>
            </a:cxnLst>
            <a:rect l="0" t="0" r="r" b="b"/>
            <a:pathLst>
              <a:path w="55" h="65">
                <a:moveTo>
                  <a:pt x="0" y="65"/>
                </a:moveTo>
                <a:lnTo>
                  <a:pt x="55" y="65"/>
                </a:lnTo>
                <a:lnTo>
                  <a:pt x="5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 name="Title 1"/>
          <p:cNvSpPr>
            <a:spLocks noGrp="1"/>
          </p:cNvSpPr>
          <p:nvPr>
            <p:ph type="title"/>
          </p:nvPr>
        </p:nvSpPr>
        <p:spPr>
          <a:xfrm>
            <a:off x="742463" y="124899"/>
            <a:ext cx="7735888" cy="689111"/>
          </a:xfrm>
        </p:spPr>
        <p:txBody>
          <a:bodyPr>
            <a:normAutofit fontScale="90000"/>
          </a:bodyPr>
          <a:lstStyle/>
          <a:p>
            <a:r>
              <a:rPr lang="en-US" dirty="0"/>
              <a:t>Azure Site Recovery and Azure Backup  </a:t>
            </a:r>
          </a:p>
        </p:txBody>
      </p:sp>
      <p:sp>
        <p:nvSpPr>
          <p:cNvPr id="104" name="Freeform 19"/>
          <p:cNvSpPr>
            <a:spLocks/>
          </p:cNvSpPr>
          <p:nvPr/>
        </p:nvSpPr>
        <p:spPr bwMode="auto">
          <a:xfrm flipH="1">
            <a:off x="867" y="5787678"/>
            <a:ext cx="5905565" cy="1304162"/>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dirty="0">
              <a:solidFill>
                <a:srgbClr val="FFFFFF"/>
              </a:solidFill>
            </a:endParaRPr>
          </a:p>
        </p:txBody>
      </p:sp>
      <p:sp>
        <p:nvSpPr>
          <p:cNvPr id="119" name="TextBox 118"/>
          <p:cNvSpPr txBox="1"/>
          <p:nvPr/>
        </p:nvSpPr>
        <p:spPr>
          <a:xfrm>
            <a:off x="376500" y="2313506"/>
            <a:ext cx="3197012" cy="717961"/>
          </a:xfrm>
          <a:prstGeom prst="rect">
            <a:avLst/>
          </a:prstGeom>
          <a:noFill/>
        </p:spPr>
        <p:txBody>
          <a:bodyPr wrap="square" lIns="175690" tIns="140552" rIns="175690" bIns="140552" rtlCol="0">
            <a:spAutoFit/>
          </a:bodyPr>
          <a:lstStyle/>
          <a:p>
            <a:pPr algn="ctr" defTabSz="895999">
              <a:lnSpc>
                <a:spcPct val="90000"/>
              </a:lnSpc>
              <a:spcAft>
                <a:spcPts val="575"/>
              </a:spcAft>
            </a:pPr>
            <a:r>
              <a:rPr lang="en-US" sz="3074" dirty="0">
                <a:solidFill>
                  <a:srgbClr val="FFFFFF"/>
                </a:solidFill>
                <a:latin typeface="Segoe UI Light"/>
              </a:rPr>
              <a:t>Datacenter</a:t>
            </a:r>
          </a:p>
        </p:txBody>
      </p:sp>
      <p:sp>
        <p:nvSpPr>
          <p:cNvPr id="120" name="TextBox 119"/>
          <p:cNvSpPr txBox="1"/>
          <p:nvPr/>
        </p:nvSpPr>
        <p:spPr>
          <a:xfrm>
            <a:off x="7406570" y="1139870"/>
            <a:ext cx="2964139" cy="709488"/>
          </a:xfrm>
          <a:prstGeom prst="rect">
            <a:avLst/>
          </a:prstGeom>
          <a:noFill/>
        </p:spPr>
        <p:txBody>
          <a:bodyPr wrap="square" lIns="175690" tIns="140552" rIns="175690" bIns="140552" rtlCol="0">
            <a:spAutoFit/>
          </a:bodyPr>
          <a:lstStyle/>
          <a:p>
            <a:pPr algn="ctr" defTabSz="895999">
              <a:lnSpc>
                <a:spcPct val="90000"/>
              </a:lnSpc>
              <a:spcAft>
                <a:spcPts val="575"/>
              </a:spcAft>
            </a:pPr>
            <a:r>
              <a:rPr lang="en-US" sz="3074" dirty="0">
                <a:solidFill>
                  <a:srgbClr val="FFFFFF"/>
                </a:solidFill>
                <a:latin typeface="Segoe UI Light"/>
              </a:rPr>
              <a:t>Microsoft Azure</a:t>
            </a:r>
          </a:p>
        </p:txBody>
      </p:sp>
      <p:sp>
        <p:nvSpPr>
          <p:cNvPr id="20" name="Freeform 20"/>
          <p:cNvSpPr>
            <a:spLocks/>
          </p:cNvSpPr>
          <p:nvPr/>
        </p:nvSpPr>
        <p:spPr bwMode="auto">
          <a:xfrm>
            <a:off x="9401850" y="3495812"/>
            <a:ext cx="84006" cy="101119"/>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grpSp>
        <p:nvGrpSpPr>
          <p:cNvPr id="213" name="Group 212"/>
          <p:cNvGrpSpPr/>
          <p:nvPr/>
        </p:nvGrpSpPr>
        <p:grpSpPr>
          <a:xfrm>
            <a:off x="576100" y="6037420"/>
            <a:ext cx="273890" cy="531549"/>
            <a:chOff x="3316288" y="5391150"/>
            <a:chExt cx="214312" cy="415925"/>
          </a:xfrm>
        </p:grpSpPr>
        <p:sp>
          <p:nvSpPr>
            <p:cNvPr id="214"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dirty="0">
                <a:solidFill>
                  <a:srgbClr val="FFFFFF"/>
                </a:solidFill>
              </a:endParaRPr>
            </a:p>
          </p:txBody>
        </p:sp>
        <p:sp>
          <p:nvSpPr>
            <p:cNvPr id="215"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dirty="0">
                <a:solidFill>
                  <a:srgbClr val="FFFFFF"/>
                </a:solidFill>
              </a:endParaRPr>
            </a:p>
          </p:txBody>
        </p:sp>
        <p:sp>
          <p:nvSpPr>
            <p:cNvPr id="216"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dirty="0">
                <a:solidFill>
                  <a:srgbClr val="FFFFFF"/>
                </a:solidFill>
              </a:endParaRPr>
            </a:p>
          </p:txBody>
        </p:sp>
      </p:grpSp>
      <p:sp>
        <p:nvSpPr>
          <p:cNvPr id="123" name="Rectangle 122"/>
          <p:cNvSpPr/>
          <p:nvPr/>
        </p:nvSpPr>
        <p:spPr bwMode="auto">
          <a:xfrm>
            <a:off x="6895928" y="3407296"/>
            <a:ext cx="1497284" cy="7494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Cloud Bursting</a:t>
            </a:r>
          </a:p>
        </p:txBody>
      </p:sp>
      <p:sp>
        <p:nvSpPr>
          <p:cNvPr id="124" name="Rectangle 123"/>
          <p:cNvSpPr/>
          <p:nvPr/>
        </p:nvSpPr>
        <p:spPr bwMode="auto">
          <a:xfrm>
            <a:off x="8102952" y="2250305"/>
            <a:ext cx="1440379"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Disaster</a:t>
            </a:r>
            <a:br>
              <a:rPr lang="en-US" sz="1764" dirty="0">
                <a:solidFill>
                  <a:srgbClr val="000000"/>
                </a:solidFill>
                <a:latin typeface="Segoe UI Light"/>
                <a:ea typeface="Segoe UI" pitchFamily="34" charset="0"/>
                <a:cs typeface="Segoe UI" pitchFamily="34" charset="0"/>
              </a:rPr>
            </a:br>
            <a:r>
              <a:rPr lang="en-US" sz="1764" dirty="0">
                <a:solidFill>
                  <a:srgbClr val="000000"/>
                </a:solidFill>
                <a:latin typeface="Segoe UI Light"/>
                <a:ea typeface="Segoe UI" pitchFamily="34" charset="0"/>
                <a:cs typeface="Segoe UI" pitchFamily="34" charset="0"/>
              </a:rPr>
              <a:t>Recovery</a:t>
            </a:r>
          </a:p>
        </p:txBody>
      </p:sp>
      <p:sp>
        <p:nvSpPr>
          <p:cNvPr id="125" name="Rectangle 124"/>
          <p:cNvSpPr/>
          <p:nvPr/>
        </p:nvSpPr>
        <p:spPr bwMode="auto">
          <a:xfrm>
            <a:off x="7865387" y="2923571"/>
            <a:ext cx="1440379"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err="1">
                <a:solidFill>
                  <a:srgbClr val="000000"/>
                </a:solidFill>
                <a:latin typeface="Segoe UI Light"/>
                <a:ea typeface="Segoe UI" pitchFamily="34" charset="0"/>
                <a:cs typeface="Segoe UI" pitchFamily="34" charset="0"/>
              </a:rPr>
              <a:t>DevTest</a:t>
            </a:r>
            <a:endParaRPr lang="en-US" sz="1764" dirty="0">
              <a:solidFill>
                <a:srgbClr val="000000"/>
              </a:solidFill>
              <a:latin typeface="Segoe UI Light"/>
              <a:ea typeface="Segoe UI" pitchFamily="34" charset="0"/>
              <a:cs typeface="Segoe UI" pitchFamily="34" charset="0"/>
            </a:endParaRPr>
          </a:p>
        </p:txBody>
      </p:sp>
      <p:sp>
        <p:nvSpPr>
          <p:cNvPr id="126" name="Rectangle 125"/>
          <p:cNvSpPr/>
          <p:nvPr/>
        </p:nvSpPr>
        <p:spPr bwMode="auto">
          <a:xfrm>
            <a:off x="8266642" y="3526362"/>
            <a:ext cx="1585514"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Migration</a:t>
            </a:r>
          </a:p>
        </p:txBody>
      </p:sp>
      <p:sp>
        <p:nvSpPr>
          <p:cNvPr id="127" name="Rectangle 126"/>
          <p:cNvSpPr/>
          <p:nvPr/>
        </p:nvSpPr>
        <p:spPr bwMode="auto">
          <a:xfrm>
            <a:off x="9152240" y="3067036"/>
            <a:ext cx="1984766"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Application</a:t>
            </a:r>
            <a:br>
              <a:rPr lang="en-US" sz="1764" dirty="0">
                <a:solidFill>
                  <a:srgbClr val="000000"/>
                </a:solidFill>
                <a:latin typeface="Segoe UI Light"/>
                <a:ea typeface="Segoe UI" pitchFamily="34" charset="0"/>
                <a:cs typeface="Segoe UI" pitchFamily="34" charset="0"/>
              </a:rPr>
            </a:br>
            <a:r>
              <a:rPr lang="en-US" sz="1764" dirty="0">
                <a:solidFill>
                  <a:srgbClr val="000000"/>
                </a:solidFill>
                <a:latin typeface="Segoe UI Light"/>
                <a:ea typeface="Segoe UI" pitchFamily="34" charset="0"/>
                <a:cs typeface="Segoe UI" pitchFamily="34" charset="0"/>
              </a:rPr>
              <a:t>Analytics</a:t>
            </a:r>
          </a:p>
        </p:txBody>
      </p:sp>
      <p:sp>
        <p:nvSpPr>
          <p:cNvPr id="209" name="Rectangle 208"/>
          <p:cNvSpPr/>
          <p:nvPr/>
        </p:nvSpPr>
        <p:spPr bwMode="auto">
          <a:xfrm>
            <a:off x="8937733" y="4922180"/>
            <a:ext cx="3108911"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Long-term Retention</a:t>
            </a:r>
          </a:p>
        </p:txBody>
      </p:sp>
      <p:sp>
        <p:nvSpPr>
          <p:cNvPr id="122" name="Rectangle 121"/>
          <p:cNvSpPr/>
          <p:nvPr/>
        </p:nvSpPr>
        <p:spPr bwMode="auto">
          <a:xfrm>
            <a:off x="9785614" y="4300917"/>
            <a:ext cx="1304902" cy="396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ctr" anchorCtr="0" forceAA="0" compatLnSpc="1">
            <a:prstTxWarp prst="textNoShape">
              <a:avLst/>
            </a:prstTxWarp>
            <a:noAutofit/>
          </a:bodyPr>
          <a:lstStyle/>
          <a:p>
            <a:pPr algn="ctr" defTabSz="895739" fontAlgn="base">
              <a:lnSpc>
                <a:spcPct val="90000"/>
              </a:lnSpc>
              <a:spcBef>
                <a:spcPts val="575"/>
              </a:spcBef>
              <a:spcAft>
                <a:spcPct val="0"/>
              </a:spcAft>
            </a:pPr>
            <a:r>
              <a:rPr lang="en-US" sz="1764" dirty="0">
                <a:solidFill>
                  <a:srgbClr val="000000"/>
                </a:solidFill>
                <a:latin typeface="Segoe UI Light"/>
                <a:ea typeface="Segoe UI" pitchFamily="34" charset="0"/>
                <a:cs typeface="Segoe UI" pitchFamily="34" charset="0"/>
              </a:rPr>
              <a:t>Backup</a:t>
            </a:r>
          </a:p>
        </p:txBody>
      </p:sp>
      <p:grpSp>
        <p:nvGrpSpPr>
          <p:cNvPr id="3" name="Group 2"/>
          <p:cNvGrpSpPr/>
          <p:nvPr/>
        </p:nvGrpSpPr>
        <p:grpSpPr>
          <a:xfrm>
            <a:off x="1057165" y="3116230"/>
            <a:ext cx="2692858" cy="3685376"/>
            <a:chOff x="1078644" y="2944892"/>
            <a:chExt cx="2747571" cy="3760255"/>
          </a:xfrm>
        </p:grpSpPr>
        <p:sp>
          <p:nvSpPr>
            <p:cNvPr id="10"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1"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1"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6"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7"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8"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29"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0"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4"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5"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6"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7"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8"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39"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0"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1"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2"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3"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4"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5"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6"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7"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8"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49"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0"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1"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2"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3"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54"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28"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29"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0"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1"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2"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3"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4"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5"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6"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7"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8"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39"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0"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1"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2"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3"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4"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5"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6"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7"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8"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49"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0"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1"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2"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3"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4"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5"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6"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7"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8"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59"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0"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1"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2"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3"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4"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5"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6"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7"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8"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69"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0"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1"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2"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3"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4"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5"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6"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7"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8"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79"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0"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1"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2"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3"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4"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5"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6"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7"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8"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89"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0"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1"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2"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3"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4"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5"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6"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7"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sp>
          <p:nvSpPr>
            <p:cNvPr id="198"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endParaRPr>
            </a:p>
          </p:txBody>
        </p:sp>
      </p:grpSp>
      <p:sp>
        <p:nvSpPr>
          <p:cNvPr id="218" name="TextBox 217"/>
          <p:cNvSpPr txBox="1"/>
          <p:nvPr/>
        </p:nvSpPr>
        <p:spPr>
          <a:xfrm>
            <a:off x="5123538" y="5274853"/>
            <a:ext cx="1881776" cy="473860"/>
          </a:xfrm>
          <a:prstGeom prst="rect">
            <a:avLst/>
          </a:prstGeom>
          <a:noFill/>
        </p:spPr>
        <p:txBody>
          <a:bodyPr wrap="square" lIns="175690" tIns="140552" rIns="175690" bIns="140552" rtlCol="0">
            <a:spAutoFit/>
          </a:bodyPr>
          <a:lstStyle/>
          <a:p>
            <a:pPr algn="ctr" defTabSz="895999">
              <a:lnSpc>
                <a:spcPct val="90000"/>
              </a:lnSpc>
              <a:spcAft>
                <a:spcPts val="575"/>
              </a:spcAft>
            </a:pPr>
            <a:r>
              <a:rPr lang="en-US" sz="1371" b="1" dirty="0">
                <a:solidFill>
                  <a:srgbClr val="FFFFFF"/>
                </a:solidFill>
                <a:ea typeface="Segoe UI" panose="020B0502040204020203" pitchFamily="34" charset="0"/>
                <a:cs typeface="Segoe UI" panose="020B0502040204020203" pitchFamily="34" charset="0"/>
              </a:rPr>
              <a:t>Azure Backup</a:t>
            </a:r>
          </a:p>
        </p:txBody>
      </p:sp>
      <p:sp>
        <p:nvSpPr>
          <p:cNvPr id="224" name="TextBox 223"/>
          <p:cNvSpPr txBox="1"/>
          <p:nvPr/>
        </p:nvSpPr>
        <p:spPr>
          <a:xfrm>
            <a:off x="3298507" y="3631836"/>
            <a:ext cx="3014828" cy="473860"/>
          </a:xfrm>
          <a:prstGeom prst="rect">
            <a:avLst/>
          </a:prstGeom>
          <a:noFill/>
        </p:spPr>
        <p:txBody>
          <a:bodyPr wrap="square" lIns="175690" tIns="140552" rIns="175690" bIns="140552" rtlCol="0">
            <a:spAutoFit/>
          </a:bodyPr>
          <a:lstStyle/>
          <a:p>
            <a:pPr algn="ctr" defTabSz="895999">
              <a:lnSpc>
                <a:spcPct val="90000"/>
              </a:lnSpc>
              <a:spcAft>
                <a:spcPts val="575"/>
              </a:spcAft>
            </a:pPr>
            <a:r>
              <a:rPr lang="en-US" sz="1371" b="1" dirty="0">
                <a:solidFill>
                  <a:srgbClr val="FFFFFF"/>
                </a:solidFill>
                <a:ea typeface="Segoe UI" panose="020B0502040204020203" pitchFamily="34" charset="0"/>
                <a:cs typeface="Segoe UI" panose="020B0502040204020203" pitchFamily="34" charset="0"/>
              </a:rPr>
              <a:t>Azure Site Recovery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45" y="2791725"/>
            <a:ext cx="997073" cy="9970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0325" y="4404427"/>
            <a:ext cx="966866" cy="966866"/>
          </a:xfrm>
          <a:prstGeom prst="rect">
            <a:avLst/>
          </a:prstGeom>
        </p:spPr>
      </p:pic>
      <p:cxnSp>
        <p:nvCxnSpPr>
          <p:cNvPr id="201" name="Straight Connector 200"/>
          <p:cNvCxnSpPr/>
          <p:nvPr/>
        </p:nvCxnSpPr>
        <p:spPr>
          <a:xfrm flipH="1">
            <a:off x="6393142" y="5056146"/>
            <a:ext cx="2544590" cy="15572"/>
          </a:xfrm>
          <a:prstGeom prst="line">
            <a:avLst/>
          </a:prstGeom>
          <a:ln w="76200">
            <a:solidFill>
              <a:srgbClr val="0079D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3118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824" y="150615"/>
            <a:ext cx="3100721" cy="689111"/>
          </a:xfrm>
        </p:spPr>
        <p:txBody>
          <a:bodyPr vert="horz" lIns="320040" tIns="152357" rIns="53325" bIns="53325" rtlCol="0" anchor="ctr">
            <a:normAutofit fontScale="90000"/>
          </a:bodyPr>
          <a:lstStyle/>
          <a:p>
            <a:r>
              <a:rPr lang="en-US" dirty="0" err="1"/>
              <a:t>StorSimple</a:t>
            </a:r>
            <a:endParaRPr lang="en-US" dirty="0"/>
          </a:p>
        </p:txBody>
      </p:sp>
      <p:grpSp>
        <p:nvGrpSpPr>
          <p:cNvPr id="4" name="Group 3"/>
          <p:cNvGrpSpPr/>
          <p:nvPr/>
        </p:nvGrpSpPr>
        <p:grpSpPr>
          <a:xfrm>
            <a:off x="7518194" y="4249642"/>
            <a:ext cx="4401462" cy="2320580"/>
            <a:chOff x="7670947" y="4101333"/>
            <a:chExt cx="4490890" cy="2367729"/>
          </a:xfrm>
        </p:grpSpPr>
        <p:sp>
          <p:nvSpPr>
            <p:cNvPr id="193" name="TextBox 192"/>
            <p:cNvSpPr txBox="1"/>
            <p:nvPr/>
          </p:nvSpPr>
          <p:spPr>
            <a:xfrm>
              <a:off x="7670950" y="4101333"/>
              <a:ext cx="2213424" cy="724404"/>
            </a:xfrm>
            <a:prstGeom prst="rect">
              <a:avLst/>
            </a:prstGeom>
            <a:solidFill>
              <a:schemeClr val="accent1"/>
            </a:solidFill>
            <a:ln>
              <a:noFill/>
            </a:ln>
          </p:spPr>
          <p:txBody>
            <a:bodyPr vert="horz" wrap="square" lIns="91390" tIns="91390" rIns="91390" bIns="91390" rtlCol="0" anchor="ctr">
              <a:noAutofit/>
            </a:bodyPr>
            <a:lstStyle/>
            <a:p>
              <a:pPr algn="ctr" defTabSz="913863">
                <a:defRPr/>
              </a:pPr>
              <a:r>
                <a:rPr lang="en-US" sz="1400" kern="0" dirty="0">
                  <a:solidFill>
                    <a:srgbClr val="FFFFFF"/>
                  </a:solidFill>
                  <a:ea typeface="Segoe UI" pitchFamily="34" charset="0"/>
                  <a:cs typeface="Segoe UI" pitchFamily="34" charset="0"/>
                </a:rPr>
                <a:t>Enterprise SAN storage</a:t>
              </a:r>
            </a:p>
          </p:txBody>
        </p:sp>
        <p:sp>
          <p:nvSpPr>
            <p:cNvPr id="195" name="TextBox 194"/>
            <p:cNvSpPr txBox="1"/>
            <p:nvPr/>
          </p:nvSpPr>
          <p:spPr>
            <a:xfrm>
              <a:off x="9939868" y="4105854"/>
              <a:ext cx="2213424" cy="724404"/>
            </a:xfrm>
            <a:prstGeom prst="rect">
              <a:avLst/>
            </a:prstGeom>
            <a:solidFill>
              <a:schemeClr val="accent1"/>
            </a:solidFill>
            <a:ln>
              <a:noFill/>
            </a:ln>
          </p:spPr>
          <p:txBody>
            <a:bodyPr vert="horz" wrap="square" lIns="91390" tIns="91390" rIns="91390" bIns="91390" rtlCol="0" anchor="ctr">
              <a:noAutofit/>
            </a:bodyPr>
            <a:lstStyle/>
            <a:p>
              <a:pPr algn="ctr" defTabSz="913863">
                <a:defRPr/>
              </a:pPr>
              <a:r>
                <a:rPr lang="en-US" sz="1400" kern="0" dirty="0">
                  <a:solidFill>
                    <a:srgbClr val="FFFFFF"/>
                  </a:solidFill>
                  <a:ea typeface="Segoe UI" pitchFamily="34" charset="0"/>
                  <a:cs typeface="Segoe UI" pitchFamily="34" charset="0"/>
                </a:rPr>
                <a:t>Inline de-dupe, compression, &amp; automatic </a:t>
              </a:r>
              <a:r>
                <a:rPr lang="en-US" sz="1400" kern="0" dirty="0" err="1">
                  <a:solidFill>
                    <a:srgbClr val="FFFFFF"/>
                  </a:solidFill>
                  <a:ea typeface="Segoe UI" pitchFamily="34" charset="0"/>
                  <a:cs typeface="Segoe UI" pitchFamily="34" charset="0"/>
                </a:rPr>
                <a:t>tiering</a:t>
              </a:r>
              <a:endParaRPr lang="en-US" sz="1400" kern="0" dirty="0">
                <a:solidFill>
                  <a:srgbClr val="FFFFFF"/>
                </a:solidFill>
                <a:ea typeface="Segoe UI" pitchFamily="34" charset="0"/>
                <a:cs typeface="Segoe UI" pitchFamily="34" charset="0"/>
              </a:endParaRPr>
            </a:p>
          </p:txBody>
        </p:sp>
        <p:sp>
          <p:nvSpPr>
            <p:cNvPr id="235" name="TextBox 234"/>
            <p:cNvSpPr txBox="1"/>
            <p:nvPr/>
          </p:nvSpPr>
          <p:spPr>
            <a:xfrm>
              <a:off x="7670973" y="4945062"/>
              <a:ext cx="2213424" cy="724404"/>
            </a:xfrm>
            <a:prstGeom prst="rect">
              <a:avLst/>
            </a:prstGeom>
            <a:solidFill>
              <a:schemeClr val="accent1"/>
            </a:solidFill>
            <a:ln>
              <a:noFill/>
            </a:ln>
          </p:spPr>
          <p:txBody>
            <a:bodyPr vert="horz" wrap="square" lIns="91390" tIns="91390" rIns="91390" bIns="91390" rtlCol="0" anchor="ctr">
              <a:noAutofit/>
            </a:bodyPr>
            <a:lstStyle/>
            <a:p>
              <a:pPr algn="ctr" defTabSz="913863">
                <a:defRPr/>
              </a:pPr>
              <a:r>
                <a:rPr lang="en-US" sz="1400" kern="0" dirty="0">
                  <a:solidFill>
                    <a:srgbClr val="FFFFFF"/>
                  </a:solidFill>
                  <a:ea typeface="Segoe UI" pitchFamily="34" charset="0"/>
                  <a:cs typeface="Segoe UI" pitchFamily="34" charset="0"/>
                </a:rPr>
                <a:t>Automated offsite data protection using cloud snapshots</a:t>
              </a:r>
            </a:p>
          </p:txBody>
        </p:sp>
        <p:sp>
          <p:nvSpPr>
            <p:cNvPr id="236" name="TextBox 235"/>
            <p:cNvSpPr txBox="1"/>
            <p:nvPr/>
          </p:nvSpPr>
          <p:spPr>
            <a:xfrm>
              <a:off x="9948413" y="4945062"/>
              <a:ext cx="2213424" cy="724404"/>
            </a:xfrm>
            <a:prstGeom prst="rect">
              <a:avLst/>
            </a:prstGeom>
            <a:solidFill>
              <a:schemeClr val="accent1"/>
            </a:solidFill>
            <a:ln>
              <a:noFill/>
            </a:ln>
          </p:spPr>
          <p:txBody>
            <a:bodyPr vert="horz" wrap="square" lIns="91390" tIns="91390" rIns="91390" bIns="91390" rtlCol="0" anchor="ctr">
              <a:noAutofit/>
            </a:bodyPr>
            <a:lstStyle/>
            <a:p>
              <a:pPr algn="ctr" defTabSz="913863">
                <a:defRPr/>
              </a:pPr>
              <a:r>
                <a:rPr lang="en-US" sz="1400" kern="0" dirty="0">
                  <a:solidFill>
                    <a:srgbClr val="FFFFFF"/>
                  </a:solidFill>
                  <a:ea typeface="Segoe UI" pitchFamily="34" charset="0"/>
                  <a:cs typeface="Segoe UI" pitchFamily="34" charset="0"/>
                </a:rPr>
                <a:t>Highly efficient, location-independent disaster recovery</a:t>
              </a:r>
            </a:p>
          </p:txBody>
        </p:sp>
        <p:sp>
          <p:nvSpPr>
            <p:cNvPr id="281" name="TextBox 280"/>
            <p:cNvSpPr txBox="1"/>
            <p:nvPr/>
          </p:nvSpPr>
          <p:spPr>
            <a:xfrm>
              <a:off x="9954283" y="5744658"/>
              <a:ext cx="2198190" cy="714446"/>
            </a:xfrm>
            <a:prstGeom prst="rect">
              <a:avLst/>
            </a:prstGeom>
            <a:solidFill>
              <a:schemeClr val="accent1"/>
            </a:solidFill>
            <a:ln>
              <a:noFill/>
            </a:ln>
          </p:spPr>
          <p:txBody>
            <a:bodyPr vert="horz" wrap="square" lIns="93223" tIns="93223" rIns="93223" bIns="93223" rtlCol="0" anchor="ctr">
              <a:noAutofit/>
            </a:bodyPr>
            <a:lstStyle/>
            <a:p>
              <a:pPr algn="ctr" defTabSz="932228">
                <a:defRPr/>
              </a:pPr>
              <a:r>
                <a:rPr lang="en-US" sz="1427" kern="0" dirty="0">
                  <a:solidFill>
                    <a:srgbClr val="FFFFFF"/>
                  </a:solidFill>
                  <a:ea typeface="Segoe UI" pitchFamily="34" charset="0"/>
                  <a:cs typeface="Segoe UI" pitchFamily="34" charset="0"/>
                </a:rPr>
                <a:t>Consolidated storage and data management</a:t>
              </a:r>
            </a:p>
          </p:txBody>
        </p:sp>
        <p:sp>
          <p:nvSpPr>
            <p:cNvPr id="282" name="TextBox 281"/>
            <p:cNvSpPr txBox="1"/>
            <p:nvPr/>
          </p:nvSpPr>
          <p:spPr>
            <a:xfrm>
              <a:off x="7670947" y="5744658"/>
              <a:ext cx="2213425" cy="724404"/>
            </a:xfrm>
            <a:prstGeom prst="rect">
              <a:avLst/>
            </a:prstGeom>
            <a:solidFill>
              <a:schemeClr val="accent1"/>
            </a:solidFill>
            <a:ln>
              <a:noFill/>
            </a:ln>
          </p:spPr>
          <p:txBody>
            <a:bodyPr vert="horz" wrap="square" lIns="93223" tIns="93223" rIns="93223" bIns="93223" rtlCol="0" anchor="ctr">
              <a:noAutofit/>
            </a:bodyPr>
            <a:lstStyle/>
            <a:p>
              <a:pPr algn="ctr" defTabSz="932228">
                <a:defRPr/>
              </a:pPr>
              <a:r>
                <a:rPr lang="en-US" sz="1427" kern="0" dirty="0">
                  <a:solidFill>
                    <a:srgbClr val="FFFFFF"/>
                  </a:solidFill>
                  <a:ea typeface="Segoe UI" pitchFamily="34" charset="0"/>
                  <a:cs typeface="Segoe UI" pitchFamily="34" charset="0"/>
                </a:rPr>
                <a:t>Data mobility for enterprise data</a:t>
              </a:r>
            </a:p>
          </p:txBody>
        </p:sp>
      </p:grpSp>
      <p:grpSp>
        <p:nvGrpSpPr>
          <p:cNvPr id="3" name="Group 2"/>
          <p:cNvGrpSpPr/>
          <p:nvPr/>
        </p:nvGrpSpPr>
        <p:grpSpPr>
          <a:xfrm>
            <a:off x="422489" y="1669344"/>
            <a:ext cx="6862681" cy="5103534"/>
            <a:chOff x="431072" y="1468608"/>
            <a:chExt cx="7002116" cy="5207227"/>
          </a:xfrm>
        </p:grpSpPr>
        <p:sp>
          <p:nvSpPr>
            <p:cNvPr id="417" name="TextBox 416"/>
            <p:cNvSpPr txBox="1"/>
            <p:nvPr/>
          </p:nvSpPr>
          <p:spPr>
            <a:xfrm>
              <a:off x="431072" y="5143019"/>
              <a:ext cx="7002116" cy="1532816"/>
            </a:xfrm>
            <a:prstGeom prst="rect">
              <a:avLst/>
            </a:prstGeom>
            <a:noFill/>
            <a:ln w="9525" cap="flat" cmpd="sng" algn="ctr">
              <a:solidFill>
                <a:srgbClr val="FFFFFF">
                  <a:lumMod val="85000"/>
                </a:srgbClr>
              </a:solidFill>
              <a:prstDash val="solid"/>
            </a:ln>
            <a:effectLst/>
          </p:spPr>
          <p:txBody>
            <a:bodyPr lIns="91399" tIns="45699" rIns="91399" bIns="45699"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952">
                <a:defRPr/>
              </a:pPr>
              <a:endParaRPr lang="en-US" sz="1960" kern="0" dirty="0">
                <a:solidFill>
                  <a:srgbClr val="FFFFFF"/>
                </a:solidFill>
              </a:endParaRPr>
            </a:p>
          </p:txBody>
        </p:sp>
        <p:sp>
          <p:nvSpPr>
            <p:cNvPr id="418" name="TextBox 417"/>
            <p:cNvSpPr txBox="1"/>
            <p:nvPr/>
          </p:nvSpPr>
          <p:spPr>
            <a:xfrm>
              <a:off x="431073" y="1798586"/>
              <a:ext cx="3833160" cy="3042354"/>
            </a:xfrm>
            <a:prstGeom prst="rect">
              <a:avLst/>
            </a:prstGeom>
            <a:solidFill>
              <a:srgbClr val="66055A"/>
            </a:solidFill>
            <a:ln w="9525" cap="flat" cmpd="sng" algn="ctr">
              <a:solidFill>
                <a:srgbClr val="FFFFFF">
                  <a:lumMod val="85000"/>
                </a:srgbClr>
              </a:solidFill>
              <a:prstDash val="solid"/>
            </a:ln>
            <a:effectLst/>
          </p:spPr>
          <p:txBody>
            <a:bodyPr lIns="91399" tIns="45699" rIns="91399" bIns="45699"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952">
                <a:defRPr/>
              </a:pPr>
              <a:endParaRPr lang="en-US" sz="1960" kern="0" dirty="0">
                <a:solidFill>
                  <a:srgbClr val="FFFFFF"/>
                </a:solidFill>
              </a:endParaRPr>
            </a:p>
          </p:txBody>
        </p:sp>
        <p:sp>
          <p:nvSpPr>
            <p:cNvPr id="419" name="TextBox 418"/>
            <p:cNvSpPr txBox="1"/>
            <p:nvPr/>
          </p:nvSpPr>
          <p:spPr>
            <a:xfrm>
              <a:off x="431072" y="1978804"/>
              <a:ext cx="3833159" cy="258935"/>
            </a:xfrm>
            <a:prstGeom prst="rect">
              <a:avLst/>
            </a:prstGeom>
            <a:noFill/>
          </p:spPr>
          <p:txBody>
            <a:bodyPr wrap="square" lIns="68528" tIns="34264" rIns="68528" bIns="34264">
              <a:spAutoFit/>
            </a:bodyPr>
            <a:lstStyle/>
            <a:p>
              <a:pPr algn="ctr" defTabSz="685260">
                <a:defRPr/>
              </a:pPr>
              <a:r>
                <a:rPr lang="en-US" sz="1175" b="1" kern="0" dirty="0">
                  <a:solidFill>
                    <a:srgbClr val="FFFFFF"/>
                  </a:solidFill>
                </a:rPr>
                <a:t>Applications in Physical or Virtual Servers</a:t>
              </a:r>
            </a:p>
          </p:txBody>
        </p:sp>
        <p:sp>
          <p:nvSpPr>
            <p:cNvPr id="420" name="TextBox 419"/>
            <p:cNvSpPr txBox="1"/>
            <p:nvPr/>
          </p:nvSpPr>
          <p:spPr>
            <a:xfrm>
              <a:off x="802154" y="3827153"/>
              <a:ext cx="3234927" cy="262738"/>
            </a:xfrm>
            <a:prstGeom prst="rect">
              <a:avLst/>
            </a:prstGeom>
            <a:noFill/>
          </p:spPr>
          <p:txBody>
            <a:bodyPr wrap="square" lIns="68528" tIns="34264" rIns="68528" bIns="34264">
              <a:spAutoFit/>
            </a:bodyPr>
            <a:lstStyle/>
            <a:p>
              <a:pPr algn="ctr" defTabSz="685260">
                <a:defRPr/>
              </a:pPr>
              <a:r>
                <a:rPr lang="en-US" sz="1200" b="1" kern="0" dirty="0">
                  <a:solidFill>
                    <a:srgbClr val="FFFFFF"/>
                  </a:solidFill>
                </a:rPr>
                <a:t>StorSimple Hybrid Storage Array</a:t>
              </a:r>
            </a:p>
          </p:txBody>
        </p:sp>
        <p:sp>
          <p:nvSpPr>
            <p:cNvPr id="421" name="TextBox 420"/>
            <p:cNvSpPr txBox="1"/>
            <p:nvPr/>
          </p:nvSpPr>
          <p:spPr>
            <a:xfrm>
              <a:off x="480337" y="1468608"/>
              <a:ext cx="1661620" cy="276054"/>
            </a:xfrm>
            <a:prstGeom prst="rect">
              <a:avLst/>
            </a:prstGeom>
            <a:noFill/>
            <a:ln>
              <a:noFill/>
            </a:ln>
          </p:spPr>
          <p:txBody>
            <a:bodyPr vert="horz" wrap="square" lIns="91390" tIns="91390" rIns="91390" bIns="91390" rtlCol="0" anchor="t">
              <a:noAutofit/>
            </a:bodyPr>
            <a:lstStyle/>
            <a:p>
              <a:pPr algn="r" defTabSz="913863">
                <a:defRPr/>
              </a:pPr>
              <a:r>
                <a:rPr lang="en-US" sz="1175" b="1" kern="0" dirty="0">
                  <a:solidFill>
                    <a:srgbClr val="FFFFFF"/>
                  </a:solidFill>
                  <a:latin typeface="Segoe UI Light"/>
                  <a:ea typeface="Segoe UI" pitchFamily="34" charset="0"/>
                  <a:cs typeface="Segoe UI" pitchFamily="34" charset="0"/>
                </a:rPr>
                <a:t>Customer Data Center </a:t>
              </a:r>
            </a:p>
          </p:txBody>
        </p:sp>
        <p:sp>
          <p:nvSpPr>
            <p:cNvPr id="422" name="Left-Right Arrow 421"/>
            <p:cNvSpPr/>
            <p:nvPr/>
          </p:nvSpPr>
          <p:spPr>
            <a:xfrm rot="5400000">
              <a:off x="1996085" y="4948597"/>
              <a:ext cx="553958" cy="330908"/>
            </a:xfrm>
            <a:prstGeom prst="leftRightArrow">
              <a:avLst/>
            </a:prstGeom>
            <a:solidFill>
              <a:srgbClr val="FF8C00"/>
            </a:solidFill>
            <a:ln w="10795" cap="flat" cmpd="sng" algn="ctr">
              <a:noFill/>
              <a:prstDash val="solid"/>
            </a:ln>
            <a:effectLst/>
          </p:spPr>
          <p:txBody>
            <a:bodyPr rtlCol="0" anchor="ctr"/>
            <a:lstStyle/>
            <a:p>
              <a:pPr algn="ctr" defTabSz="914005">
                <a:defRPr/>
              </a:pPr>
              <a:endParaRPr lang="en-US" sz="1764" kern="0">
                <a:solidFill>
                  <a:srgbClr val="FFFFFF"/>
                </a:solidFill>
              </a:endParaRPr>
            </a:p>
          </p:txBody>
        </p:sp>
        <p:pic>
          <p:nvPicPr>
            <p:cNvPr id="423" name="Picture 422" descr="StorsimpleDevice.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54680" y="4004478"/>
              <a:ext cx="3510017" cy="808097"/>
            </a:xfrm>
            <a:prstGeom prst="rect">
              <a:avLst/>
            </a:prstGeom>
          </p:spPr>
        </p:pic>
        <p:sp>
          <p:nvSpPr>
            <p:cNvPr id="424" name="Freeform 25"/>
            <p:cNvSpPr>
              <a:spLocks/>
            </p:cNvSpPr>
            <p:nvPr/>
          </p:nvSpPr>
          <p:spPr bwMode="auto">
            <a:xfrm>
              <a:off x="1159351" y="5399830"/>
              <a:ext cx="2009583" cy="1218343"/>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rgbClr val="0072C6"/>
            </a:solidFill>
            <a:ln>
              <a:noFill/>
            </a:ln>
            <a:extLst/>
          </p:spPr>
          <p:txBody>
            <a:bodyPr vert="horz" wrap="square" lIns="87844" tIns="43923" rIns="87844" bIns="43923" numCol="1" anchor="t" anchorCtr="0" compatLnSpc="1">
              <a:prstTxWarp prst="textNoShape">
                <a:avLst/>
              </a:prstTxWarp>
            </a:bodyPr>
            <a:lstStyle/>
            <a:p>
              <a:pPr defTabSz="895589">
                <a:defRPr/>
              </a:pPr>
              <a:endParaRPr lang="en-US" sz="1764" kern="0" dirty="0">
                <a:solidFill>
                  <a:srgbClr val="FFFFFF"/>
                </a:solidFill>
              </a:endParaRPr>
            </a:p>
          </p:txBody>
        </p:sp>
        <p:pic>
          <p:nvPicPr>
            <p:cNvPr id="425" name="Picture 424" descr="azureLogowhite.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459758" y="6300123"/>
              <a:ext cx="1481112" cy="343408"/>
            </a:xfrm>
            <a:prstGeom prst="rect">
              <a:avLst/>
            </a:prstGeom>
          </p:spPr>
        </p:pic>
        <p:grpSp>
          <p:nvGrpSpPr>
            <p:cNvPr id="426" name="Group 425"/>
            <p:cNvGrpSpPr/>
            <p:nvPr/>
          </p:nvGrpSpPr>
          <p:grpSpPr>
            <a:xfrm>
              <a:off x="2047141" y="2348159"/>
              <a:ext cx="485942" cy="556331"/>
              <a:chOff x="167005" y="1594442"/>
              <a:chExt cx="486011" cy="556410"/>
            </a:xfrm>
          </p:grpSpPr>
          <p:sp>
            <p:nvSpPr>
              <p:cNvPr id="427" name="Rectangle 426"/>
              <p:cNvSpPr>
                <a:spLocks noChangeArrowheads="1"/>
              </p:cNvSpPr>
              <p:nvPr/>
            </p:nvSpPr>
            <p:spPr bwMode="auto">
              <a:xfrm>
                <a:off x="167005" y="1594442"/>
                <a:ext cx="486011" cy="55641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28" name="Rectangle 427"/>
              <p:cNvSpPr>
                <a:spLocks noChangeArrowheads="1"/>
              </p:cNvSpPr>
              <p:nvPr/>
            </p:nvSpPr>
            <p:spPr bwMode="auto">
              <a:xfrm>
                <a:off x="205073" y="1661712"/>
                <a:ext cx="410398" cy="42187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29" name="Rectangle 428"/>
              <p:cNvSpPr>
                <a:spLocks noChangeArrowheads="1"/>
              </p:cNvSpPr>
              <p:nvPr/>
            </p:nvSpPr>
            <p:spPr bwMode="auto">
              <a:xfrm>
                <a:off x="223324" y="1682049"/>
                <a:ext cx="373374" cy="7352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0" name="Rectangle 429"/>
              <p:cNvSpPr>
                <a:spLocks noChangeArrowheads="1"/>
              </p:cNvSpPr>
              <p:nvPr/>
            </p:nvSpPr>
            <p:spPr bwMode="auto">
              <a:xfrm>
                <a:off x="234796" y="1694565"/>
                <a:ext cx="7822"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1" name="Rectangle 430"/>
              <p:cNvSpPr>
                <a:spLocks noChangeArrowheads="1"/>
              </p:cNvSpPr>
              <p:nvPr/>
            </p:nvSpPr>
            <p:spPr bwMode="auto">
              <a:xfrm>
                <a:off x="250440" y="1694565"/>
                <a:ext cx="8344"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2" name="Rectangle 431"/>
              <p:cNvSpPr>
                <a:spLocks noChangeArrowheads="1"/>
              </p:cNvSpPr>
              <p:nvPr/>
            </p:nvSpPr>
            <p:spPr bwMode="auto">
              <a:xfrm>
                <a:off x="266606" y="1694565"/>
                <a:ext cx="7822"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3" name="Rectangle 432"/>
              <p:cNvSpPr>
                <a:spLocks noChangeArrowheads="1"/>
              </p:cNvSpPr>
              <p:nvPr/>
            </p:nvSpPr>
            <p:spPr bwMode="auto">
              <a:xfrm>
                <a:off x="282772" y="1694565"/>
                <a:ext cx="7822"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4" name="Rectangle 433"/>
              <p:cNvSpPr>
                <a:spLocks noChangeArrowheads="1"/>
              </p:cNvSpPr>
              <p:nvPr/>
            </p:nvSpPr>
            <p:spPr bwMode="auto">
              <a:xfrm>
                <a:off x="298416" y="1694565"/>
                <a:ext cx="8344"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5" name="Rectangle 434"/>
              <p:cNvSpPr>
                <a:spLocks noChangeArrowheads="1"/>
              </p:cNvSpPr>
              <p:nvPr/>
            </p:nvSpPr>
            <p:spPr bwMode="auto">
              <a:xfrm>
                <a:off x="314582" y="1694565"/>
                <a:ext cx="7822" cy="48497"/>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6" name="Oval 435"/>
              <p:cNvSpPr>
                <a:spLocks noChangeArrowheads="1"/>
              </p:cNvSpPr>
              <p:nvPr/>
            </p:nvSpPr>
            <p:spPr bwMode="auto">
              <a:xfrm>
                <a:off x="553415" y="1709687"/>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7" name="Rectangle 436"/>
              <p:cNvSpPr>
                <a:spLocks noChangeArrowheads="1"/>
              </p:cNvSpPr>
              <p:nvPr/>
            </p:nvSpPr>
            <p:spPr bwMode="auto">
              <a:xfrm>
                <a:off x="223324" y="1774871"/>
                <a:ext cx="373374"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8" name="Rectangle 437"/>
              <p:cNvSpPr>
                <a:spLocks noChangeArrowheads="1"/>
              </p:cNvSpPr>
              <p:nvPr/>
            </p:nvSpPr>
            <p:spPr bwMode="auto">
              <a:xfrm>
                <a:off x="234796" y="1787386"/>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39" name="Rectangle 438"/>
              <p:cNvSpPr>
                <a:spLocks noChangeArrowheads="1"/>
              </p:cNvSpPr>
              <p:nvPr/>
            </p:nvSpPr>
            <p:spPr bwMode="auto">
              <a:xfrm>
                <a:off x="250440" y="1787386"/>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0" name="Rectangle 439"/>
              <p:cNvSpPr>
                <a:spLocks noChangeArrowheads="1"/>
              </p:cNvSpPr>
              <p:nvPr/>
            </p:nvSpPr>
            <p:spPr bwMode="auto">
              <a:xfrm>
                <a:off x="266606" y="1787386"/>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1" name="Rectangle 440"/>
              <p:cNvSpPr>
                <a:spLocks noChangeArrowheads="1"/>
              </p:cNvSpPr>
              <p:nvPr/>
            </p:nvSpPr>
            <p:spPr bwMode="auto">
              <a:xfrm>
                <a:off x="282772" y="1787386"/>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2" name="Rectangle 441"/>
              <p:cNvSpPr>
                <a:spLocks noChangeArrowheads="1"/>
              </p:cNvSpPr>
              <p:nvPr/>
            </p:nvSpPr>
            <p:spPr bwMode="auto">
              <a:xfrm>
                <a:off x="298416" y="1787386"/>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3" name="Rectangle 442"/>
              <p:cNvSpPr>
                <a:spLocks noChangeArrowheads="1"/>
              </p:cNvSpPr>
              <p:nvPr/>
            </p:nvSpPr>
            <p:spPr bwMode="auto">
              <a:xfrm>
                <a:off x="314582" y="1787386"/>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4" name="Oval 443"/>
              <p:cNvSpPr>
                <a:spLocks noChangeArrowheads="1"/>
              </p:cNvSpPr>
              <p:nvPr/>
            </p:nvSpPr>
            <p:spPr bwMode="auto">
              <a:xfrm>
                <a:off x="553415" y="1802509"/>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5" name="Rectangle 444"/>
              <p:cNvSpPr>
                <a:spLocks noChangeArrowheads="1"/>
              </p:cNvSpPr>
              <p:nvPr/>
            </p:nvSpPr>
            <p:spPr bwMode="auto">
              <a:xfrm>
                <a:off x="223324" y="1867693"/>
                <a:ext cx="373374"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6" name="Rectangle 445"/>
              <p:cNvSpPr>
                <a:spLocks noChangeArrowheads="1"/>
              </p:cNvSpPr>
              <p:nvPr/>
            </p:nvSpPr>
            <p:spPr bwMode="auto">
              <a:xfrm>
                <a:off x="234796" y="1880208"/>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7" name="Rectangle 446"/>
              <p:cNvSpPr>
                <a:spLocks noChangeArrowheads="1"/>
              </p:cNvSpPr>
              <p:nvPr/>
            </p:nvSpPr>
            <p:spPr bwMode="auto">
              <a:xfrm>
                <a:off x="250440" y="1880208"/>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8" name="Rectangle 447"/>
              <p:cNvSpPr>
                <a:spLocks noChangeArrowheads="1"/>
              </p:cNvSpPr>
              <p:nvPr/>
            </p:nvSpPr>
            <p:spPr bwMode="auto">
              <a:xfrm>
                <a:off x="266606" y="1880208"/>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49" name="Rectangle 31"/>
              <p:cNvSpPr>
                <a:spLocks noChangeArrowheads="1"/>
              </p:cNvSpPr>
              <p:nvPr/>
            </p:nvSpPr>
            <p:spPr bwMode="auto">
              <a:xfrm>
                <a:off x="282772" y="1880208"/>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0" name="Rectangle 32"/>
              <p:cNvSpPr>
                <a:spLocks noChangeArrowheads="1"/>
              </p:cNvSpPr>
              <p:nvPr/>
            </p:nvSpPr>
            <p:spPr bwMode="auto">
              <a:xfrm>
                <a:off x="298416" y="1880208"/>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1" name="Rectangle 33"/>
              <p:cNvSpPr>
                <a:spLocks noChangeArrowheads="1"/>
              </p:cNvSpPr>
              <p:nvPr/>
            </p:nvSpPr>
            <p:spPr bwMode="auto">
              <a:xfrm>
                <a:off x="314582" y="1880208"/>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2" name="Oval 34"/>
              <p:cNvSpPr>
                <a:spLocks noChangeArrowheads="1"/>
              </p:cNvSpPr>
              <p:nvPr/>
            </p:nvSpPr>
            <p:spPr bwMode="auto">
              <a:xfrm>
                <a:off x="553415" y="1894809"/>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3" name="Rectangle 35"/>
              <p:cNvSpPr>
                <a:spLocks noChangeArrowheads="1"/>
              </p:cNvSpPr>
              <p:nvPr/>
            </p:nvSpPr>
            <p:spPr bwMode="auto">
              <a:xfrm>
                <a:off x="223324" y="1959993"/>
                <a:ext cx="373374"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4" name="Rectangle 36"/>
              <p:cNvSpPr>
                <a:spLocks noChangeArrowheads="1"/>
              </p:cNvSpPr>
              <p:nvPr/>
            </p:nvSpPr>
            <p:spPr bwMode="auto">
              <a:xfrm>
                <a:off x="234796" y="197250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5" name="Rectangle 37"/>
              <p:cNvSpPr>
                <a:spLocks noChangeArrowheads="1"/>
              </p:cNvSpPr>
              <p:nvPr/>
            </p:nvSpPr>
            <p:spPr bwMode="auto">
              <a:xfrm>
                <a:off x="250440" y="197250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6" name="Rectangle 38"/>
              <p:cNvSpPr>
                <a:spLocks noChangeArrowheads="1"/>
              </p:cNvSpPr>
              <p:nvPr/>
            </p:nvSpPr>
            <p:spPr bwMode="auto">
              <a:xfrm>
                <a:off x="266606" y="197250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7" name="Rectangle 39"/>
              <p:cNvSpPr>
                <a:spLocks noChangeArrowheads="1"/>
              </p:cNvSpPr>
              <p:nvPr/>
            </p:nvSpPr>
            <p:spPr bwMode="auto">
              <a:xfrm>
                <a:off x="282772" y="197250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8" name="Rectangle 40"/>
              <p:cNvSpPr>
                <a:spLocks noChangeArrowheads="1"/>
              </p:cNvSpPr>
              <p:nvPr/>
            </p:nvSpPr>
            <p:spPr bwMode="auto">
              <a:xfrm>
                <a:off x="298416" y="197250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59" name="Rectangle 41"/>
              <p:cNvSpPr>
                <a:spLocks noChangeArrowheads="1"/>
              </p:cNvSpPr>
              <p:nvPr/>
            </p:nvSpPr>
            <p:spPr bwMode="auto">
              <a:xfrm>
                <a:off x="314582" y="197250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0" name="Oval 42"/>
              <p:cNvSpPr>
                <a:spLocks noChangeArrowheads="1"/>
              </p:cNvSpPr>
              <p:nvPr/>
            </p:nvSpPr>
            <p:spPr bwMode="auto">
              <a:xfrm>
                <a:off x="553415" y="1987631"/>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grpSp>
        <p:grpSp>
          <p:nvGrpSpPr>
            <p:cNvPr id="461" name="Group 460"/>
            <p:cNvGrpSpPr/>
            <p:nvPr/>
          </p:nvGrpSpPr>
          <p:grpSpPr>
            <a:xfrm>
              <a:off x="3188604" y="2288661"/>
              <a:ext cx="443671" cy="624900"/>
              <a:chOff x="1098353" y="1717509"/>
              <a:chExt cx="307668" cy="433343"/>
            </a:xfrm>
          </p:grpSpPr>
          <p:sp>
            <p:nvSpPr>
              <p:cNvPr id="462" name="Rectangle 43"/>
              <p:cNvSpPr>
                <a:spLocks noChangeArrowheads="1"/>
              </p:cNvSpPr>
              <p:nvPr/>
            </p:nvSpPr>
            <p:spPr bwMode="auto">
              <a:xfrm>
                <a:off x="1098353" y="1717509"/>
                <a:ext cx="307668" cy="433343"/>
              </a:xfrm>
              <a:prstGeom prst="rect">
                <a:avLst/>
              </a:prstGeom>
              <a:solidFill>
                <a:srgbClr val="4423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3" name="Rectangle 44"/>
              <p:cNvSpPr>
                <a:spLocks noChangeArrowheads="1"/>
              </p:cNvSpPr>
              <p:nvPr/>
            </p:nvSpPr>
            <p:spPr bwMode="auto">
              <a:xfrm>
                <a:off x="1136420" y="1757662"/>
                <a:ext cx="232055" cy="32592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4" name="Rectangle 45"/>
              <p:cNvSpPr>
                <a:spLocks noChangeArrowheads="1"/>
              </p:cNvSpPr>
              <p:nvPr/>
            </p:nvSpPr>
            <p:spPr bwMode="auto">
              <a:xfrm>
                <a:off x="1154672" y="1778000"/>
                <a:ext cx="195552" cy="7352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5" name="Rectangle 46"/>
              <p:cNvSpPr>
                <a:spLocks noChangeArrowheads="1"/>
              </p:cNvSpPr>
              <p:nvPr/>
            </p:nvSpPr>
            <p:spPr bwMode="auto">
              <a:xfrm>
                <a:off x="1166144"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6" name="Rectangle 47"/>
              <p:cNvSpPr>
                <a:spLocks noChangeArrowheads="1"/>
              </p:cNvSpPr>
              <p:nvPr/>
            </p:nvSpPr>
            <p:spPr bwMode="auto">
              <a:xfrm>
                <a:off x="1181788" y="17910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7" name="Rectangle 48"/>
              <p:cNvSpPr>
                <a:spLocks noChangeArrowheads="1"/>
              </p:cNvSpPr>
              <p:nvPr/>
            </p:nvSpPr>
            <p:spPr bwMode="auto">
              <a:xfrm>
                <a:off x="1197954"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8" name="Rectangle 49"/>
              <p:cNvSpPr>
                <a:spLocks noChangeArrowheads="1"/>
              </p:cNvSpPr>
              <p:nvPr/>
            </p:nvSpPr>
            <p:spPr bwMode="auto">
              <a:xfrm>
                <a:off x="1214120"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69" name="Rectangle 50"/>
              <p:cNvSpPr>
                <a:spLocks noChangeArrowheads="1"/>
              </p:cNvSpPr>
              <p:nvPr/>
            </p:nvSpPr>
            <p:spPr bwMode="auto">
              <a:xfrm>
                <a:off x="1230285"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0" name="Rectangle 51"/>
              <p:cNvSpPr>
                <a:spLocks noChangeArrowheads="1"/>
              </p:cNvSpPr>
              <p:nvPr/>
            </p:nvSpPr>
            <p:spPr bwMode="auto">
              <a:xfrm>
                <a:off x="1245929" y="17910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1" name="Oval 52"/>
              <p:cNvSpPr>
                <a:spLocks noChangeArrowheads="1"/>
              </p:cNvSpPr>
              <p:nvPr/>
            </p:nvSpPr>
            <p:spPr bwMode="auto">
              <a:xfrm>
                <a:off x="1307984" y="1805638"/>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2" name="Rectangle 53"/>
              <p:cNvSpPr>
                <a:spLocks noChangeArrowheads="1"/>
              </p:cNvSpPr>
              <p:nvPr/>
            </p:nvSpPr>
            <p:spPr bwMode="auto">
              <a:xfrm>
                <a:off x="1154672" y="1870822"/>
                <a:ext cx="195552"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3" name="Rectangle 54"/>
              <p:cNvSpPr>
                <a:spLocks noChangeArrowheads="1"/>
              </p:cNvSpPr>
              <p:nvPr/>
            </p:nvSpPr>
            <p:spPr bwMode="auto">
              <a:xfrm>
                <a:off x="1166144"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4" name="Rectangle 55"/>
              <p:cNvSpPr>
                <a:spLocks noChangeArrowheads="1"/>
              </p:cNvSpPr>
              <p:nvPr/>
            </p:nvSpPr>
            <p:spPr bwMode="auto">
              <a:xfrm>
                <a:off x="1181788" y="18833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5" name="Rectangle 56"/>
              <p:cNvSpPr>
                <a:spLocks noChangeArrowheads="1"/>
              </p:cNvSpPr>
              <p:nvPr/>
            </p:nvSpPr>
            <p:spPr bwMode="auto">
              <a:xfrm>
                <a:off x="1197954"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6" name="Rectangle 57"/>
              <p:cNvSpPr>
                <a:spLocks noChangeArrowheads="1"/>
              </p:cNvSpPr>
              <p:nvPr/>
            </p:nvSpPr>
            <p:spPr bwMode="auto">
              <a:xfrm>
                <a:off x="1214120"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7" name="Rectangle 58"/>
              <p:cNvSpPr>
                <a:spLocks noChangeArrowheads="1"/>
              </p:cNvSpPr>
              <p:nvPr/>
            </p:nvSpPr>
            <p:spPr bwMode="auto">
              <a:xfrm>
                <a:off x="1230285"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8" name="Rectangle 59"/>
              <p:cNvSpPr>
                <a:spLocks noChangeArrowheads="1"/>
              </p:cNvSpPr>
              <p:nvPr/>
            </p:nvSpPr>
            <p:spPr bwMode="auto">
              <a:xfrm>
                <a:off x="1245929" y="18833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79" name="Oval 60"/>
              <p:cNvSpPr>
                <a:spLocks noChangeArrowheads="1"/>
              </p:cNvSpPr>
              <p:nvPr/>
            </p:nvSpPr>
            <p:spPr bwMode="auto">
              <a:xfrm>
                <a:off x="1307984" y="1898460"/>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0" name="Rectangle 61"/>
              <p:cNvSpPr>
                <a:spLocks noChangeArrowheads="1"/>
              </p:cNvSpPr>
              <p:nvPr/>
            </p:nvSpPr>
            <p:spPr bwMode="auto">
              <a:xfrm>
                <a:off x="1154672" y="1963644"/>
                <a:ext cx="195552"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1" name="Rectangle 62"/>
              <p:cNvSpPr>
                <a:spLocks noChangeArrowheads="1"/>
              </p:cNvSpPr>
              <p:nvPr/>
            </p:nvSpPr>
            <p:spPr bwMode="auto">
              <a:xfrm>
                <a:off x="1166144"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2" name="Rectangle 63"/>
              <p:cNvSpPr>
                <a:spLocks noChangeArrowheads="1"/>
              </p:cNvSpPr>
              <p:nvPr/>
            </p:nvSpPr>
            <p:spPr bwMode="auto">
              <a:xfrm>
                <a:off x="1181788" y="197615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3" name="Rectangle 64"/>
              <p:cNvSpPr>
                <a:spLocks noChangeArrowheads="1"/>
              </p:cNvSpPr>
              <p:nvPr/>
            </p:nvSpPr>
            <p:spPr bwMode="auto">
              <a:xfrm>
                <a:off x="1197954"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4" name="Rectangle 65"/>
              <p:cNvSpPr>
                <a:spLocks noChangeArrowheads="1"/>
              </p:cNvSpPr>
              <p:nvPr/>
            </p:nvSpPr>
            <p:spPr bwMode="auto">
              <a:xfrm>
                <a:off x="1214120"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5" name="Rectangle 66"/>
              <p:cNvSpPr>
                <a:spLocks noChangeArrowheads="1"/>
              </p:cNvSpPr>
              <p:nvPr/>
            </p:nvSpPr>
            <p:spPr bwMode="auto">
              <a:xfrm>
                <a:off x="1230285"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6" name="Rectangle 67"/>
              <p:cNvSpPr>
                <a:spLocks noChangeArrowheads="1"/>
              </p:cNvSpPr>
              <p:nvPr/>
            </p:nvSpPr>
            <p:spPr bwMode="auto">
              <a:xfrm>
                <a:off x="1245929" y="197615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87" name="Oval 68"/>
              <p:cNvSpPr>
                <a:spLocks noChangeArrowheads="1"/>
              </p:cNvSpPr>
              <p:nvPr/>
            </p:nvSpPr>
            <p:spPr bwMode="auto">
              <a:xfrm>
                <a:off x="1307984" y="1990760"/>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grpSp>
        <p:grpSp>
          <p:nvGrpSpPr>
            <p:cNvPr id="488" name="Group 487"/>
            <p:cNvGrpSpPr/>
            <p:nvPr/>
          </p:nvGrpSpPr>
          <p:grpSpPr>
            <a:xfrm>
              <a:off x="888479" y="2279590"/>
              <a:ext cx="443671" cy="624900"/>
              <a:chOff x="1098353" y="1717509"/>
              <a:chExt cx="307668" cy="433343"/>
            </a:xfrm>
          </p:grpSpPr>
          <p:sp>
            <p:nvSpPr>
              <p:cNvPr id="489" name="Rectangle 43"/>
              <p:cNvSpPr>
                <a:spLocks noChangeArrowheads="1"/>
              </p:cNvSpPr>
              <p:nvPr/>
            </p:nvSpPr>
            <p:spPr bwMode="auto">
              <a:xfrm>
                <a:off x="1098353" y="1717509"/>
                <a:ext cx="307668" cy="433343"/>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0" name="Rectangle 44"/>
              <p:cNvSpPr>
                <a:spLocks noChangeArrowheads="1"/>
              </p:cNvSpPr>
              <p:nvPr/>
            </p:nvSpPr>
            <p:spPr bwMode="auto">
              <a:xfrm>
                <a:off x="1136420" y="1757662"/>
                <a:ext cx="232055" cy="32592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1" name="Rectangle 45"/>
              <p:cNvSpPr>
                <a:spLocks noChangeArrowheads="1"/>
              </p:cNvSpPr>
              <p:nvPr/>
            </p:nvSpPr>
            <p:spPr bwMode="auto">
              <a:xfrm>
                <a:off x="1154672" y="1778000"/>
                <a:ext cx="195552" cy="73528"/>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2" name="Rectangle 46"/>
              <p:cNvSpPr>
                <a:spLocks noChangeArrowheads="1"/>
              </p:cNvSpPr>
              <p:nvPr/>
            </p:nvSpPr>
            <p:spPr bwMode="auto">
              <a:xfrm>
                <a:off x="1166144"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3" name="Rectangle 47"/>
              <p:cNvSpPr>
                <a:spLocks noChangeArrowheads="1"/>
              </p:cNvSpPr>
              <p:nvPr/>
            </p:nvSpPr>
            <p:spPr bwMode="auto">
              <a:xfrm>
                <a:off x="1181788" y="17910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4" name="Rectangle 48"/>
              <p:cNvSpPr>
                <a:spLocks noChangeArrowheads="1"/>
              </p:cNvSpPr>
              <p:nvPr/>
            </p:nvSpPr>
            <p:spPr bwMode="auto">
              <a:xfrm>
                <a:off x="1197954"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5" name="Rectangle 49"/>
              <p:cNvSpPr>
                <a:spLocks noChangeArrowheads="1"/>
              </p:cNvSpPr>
              <p:nvPr/>
            </p:nvSpPr>
            <p:spPr bwMode="auto">
              <a:xfrm>
                <a:off x="1214120"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6" name="Rectangle 50"/>
              <p:cNvSpPr>
                <a:spLocks noChangeArrowheads="1"/>
              </p:cNvSpPr>
              <p:nvPr/>
            </p:nvSpPr>
            <p:spPr bwMode="auto">
              <a:xfrm>
                <a:off x="1230285" y="17910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7" name="Rectangle 51"/>
              <p:cNvSpPr>
                <a:spLocks noChangeArrowheads="1"/>
              </p:cNvSpPr>
              <p:nvPr/>
            </p:nvSpPr>
            <p:spPr bwMode="auto">
              <a:xfrm>
                <a:off x="1245929" y="17910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8" name="Oval 52"/>
              <p:cNvSpPr>
                <a:spLocks noChangeArrowheads="1"/>
              </p:cNvSpPr>
              <p:nvPr/>
            </p:nvSpPr>
            <p:spPr bwMode="auto">
              <a:xfrm>
                <a:off x="1307984" y="1805638"/>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499" name="Rectangle 53"/>
              <p:cNvSpPr>
                <a:spLocks noChangeArrowheads="1"/>
              </p:cNvSpPr>
              <p:nvPr/>
            </p:nvSpPr>
            <p:spPr bwMode="auto">
              <a:xfrm>
                <a:off x="1154672" y="1870822"/>
                <a:ext cx="195552"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0" name="Rectangle 54"/>
              <p:cNvSpPr>
                <a:spLocks noChangeArrowheads="1"/>
              </p:cNvSpPr>
              <p:nvPr/>
            </p:nvSpPr>
            <p:spPr bwMode="auto">
              <a:xfrm>
                <a:off x="1166144"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1" name="Rectangle 55"/>
              <p:cNvSpPr>
                <a:spLocks noChangeArrowheads="1"/>
              </p:cNvSpPr>
              <p:nvPr/>
            </p:nvSpPr>
            <p:spPr bwMode="auto">
              <a:xfrm>
                <a:off x="1181788" y="18833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2" name="Rectangle 56"/>
              <p:cNvSpPr>
                <a:spLocks noChangeArrowheads="1"/>
              </p:cNvSpPr>
              <p:nvPr/>
            </p:nvSpPr>
            <p:spPr bwMode="auto">
              <a:xfrm>
                <a:off x="1197954"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3" name="Rectangle 57"/>
              <p:cNvSpPr>
                <a:spLocks noChangeArrowheads="1"/>
              </p:cNvSpPr>
              <p:nvPr/>
            </p:nvSpPr>
            <p:spPr bwMode="auto">
              <a:xfrm>
                <a:off x="1214120"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4" name="Rectangle 58"/>
              <p:cNvSpPr>
                <a:spLocks noChangeArrowheads="1"/>
              </p:cNvSpPr>
              <p:nvPr/>
            </p:nvSpPr>
            <p:spPr bwMode="auto">
              <a:xfrm>
                <a:off x="1230285" y="1883337"/>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5" name="Rectangle 59"/>
              <p:cNvSpPr>
                <a:spLocks noChangeArrowheads="1"/>
              </p:cNvSpPr>
              <p:nvPr/>
            </p:nvSpPr>
            <p:spPr bwMode="auto">
              <a:xfrm>
                <a:off x="1245929" y="1883337"/>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6" name="Oval 60"/>
              <p:cNvSpPr>
                <a:spLocks noChangeArrowheads="1"/>
              </p:cNvSpPr>
              <p:nvPr/>
            </p:nvSpPr>
            <p:spPr bwMode="auto">
              <a:xfrm>
                <a:off x="1307984" y="1898460"/>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7" name="Rectangle 61"/>
              <p:cNvSpPr>
                <a:spLocks noChangeArrowheads="1"/>
              </p:cNvSpPr>
              <p:nvPr/>
            </p:nvSpPr>
            <p:spPr bwMode="auto">
              <a:xfrm>
                <a:off x="1154672" y="1963644"/>
                <a:ext cx="195552" cy="73006"/>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8" name="Rectangle 62"/>
              <p:cNvSpPr>
                <a:spLocks noChangeArrowheads="1"/>
              </p:cNvSpPr>
              <p:nvPr/>
            </p:nvSpPr>
            <p:spPr bwMode="auto">
              <a:xfrm>
                <a:off x="1166144"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09" name="Rectangle 63"/>
              <p:cNvSpPr>
                <a:spLocks noChangeArrowheads="1"/>
              </p:cNvSpPr>
              <p:nvPr/>
            </p:nvSpPr>
            <p:spPr bwMode="auto">
              <a:xfrm>
                <a:off x="1181788" y="197615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0" name="Rectangle 64"/>
              <p:cNvSpPr>
                <a:spLocks noChangeArrowheads="1"/>
              </p:cNvSpPr>
              <p:nvPr/>
            </p:nvSpPr>
            <p:spPr bwMode="auto">
              <a:xfrm>
                <a:off x="1197954"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1" name="Rectangle 65"/>
              <p:cNvSpPr>
                <a:spLocks noChangeArrowheads="1"/>
              </p:cNvSpPr>
              <p:nvPr/>
            </p:nvSpPr>
            <p:spPr bwMode="auto">
              <a:xfrm>
                <a:off x="1214120"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2" name="Rectangle 66"/>
              <p:cNvSpPr>
                <a:spLocks noChangeArrowheads="1"/>
              </p:cNvSpPr>
              <p:nvPr/>
            </p:nvSpPr>
            <p:spPr bwMode="auto">
              <a:xfrm>
                <a:off x="1230285" y="1976159"/>
                <a:ext cx="7822"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3" name="Rectangle 67"/>
              <p:cNvSpPr>
                <a:spLocks noChangeArrowheads="1"/>
              </p:cNvSpPr>
              <p:nvPr/>
            </p:nvSpPr>
            <p:spPr bwMode="auto">
              <a:xfrm>
                <a:off x="1245929" y="1976159"/>
                <a:ext cx="8344" cy="47975"/>
              </a:xfrm>
              <a:prstGeom prst="rect">
                <a:avLst/>
              </a:prstGeom>
              <a:solidFill>
                <a:srgbClr val="505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sp>
            <p:nvSpPr>
              <p:cNvPr id="514" name="Oval 68"/>
              <p:cNvSpPr>
                <a:spLocks noChangeArrowheads="1"/>
              </p:cNvSpPr>
              <p:nvPr/>
            </p:nvSpPr>
            <p:spPr bwMode="auto">
              <a:xfrm>
                <a:off x="1307984" y="1990760"/>
                <a:ext cx="18252" cy="18252"/>
              </a:xfrm>
              <a:prstGeom prst="ellipse">
                <a:avLst/>
              </a:pr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endParaRPr lang="en-US" sz="1764">
                  <a:solidFill>
                    <a:srgbClr val="FFFFFF"/>
                  </a:solidFill>
                  <a:latin typeface="Segoe UI Light"/>
                </a:endParaRPr>
              </a:p>
            </p:txBody>
          </p:sp>
        </p:grpSp>
        <p:sp>
          <p:nvSpPr>
            <p:cNvPr id="515" name="Left-Right Arrow 514"/>
            <p:cNvSpPr/>
            <p:nvPr/>
          </p:nvSpPr>
          <p:spPr>
            <a:xfrm rot="5400000">
              <a:off x="2017739" y="3371428"/>
              <a:ext cx="553958" cy="330908"/>
            </a:xfrm>
            <a:prstGeom prst="leftRightArrow">
              <a:avLst/>
            </a:prstGeom>
            <a:solidFill>
              <a:srgbClr val="FF8C00"/>
            </a:solidFill>
            <a:ln w="10795" cap="flat" cmpd="sng" algn="ctr">
              <a:noFill/>
              <a:prstDash val="solid"/>
            </a:ln>
            <a:effectLst/>
          </p:spPr>
          <p:txBody>
            <a:bodyPr rtlCol="0" anchor="ctr"/>
            <a:lstStyle/>
            <a:p>
              <a:pPr algn="ctr" defTabSz="914005">
                <a:defRPr/>
              </a:pPr>
              <a:endParaRPr lang="en-US" sz="1764" kern="0">
                <a:solidFill>
                  <a:srgbClr val="FFFFFF"/>
                </a:solidFill>
              </a:endParaRPr>
            </a:p>
          </p:txBody>
        </p:sp>
        <p:pic>
          <p:nvPicPr>
            <p:cNvPr id="516" name="Picture 515"/>
            <p:cNvPicPr>
              <a:picLocks noChangeAspect="1"/>
            </p:cNvPicPr>
            <p:nvPr/>
          </p:nvPicPr>
          <p:blipFill>
            <a:blip r:embed="rId5" cstate="screen">
              <a:lum bright="70000" contrast="-70000"/>
              <a:extLst>
                <a:ext uri="{28A0092B-C50C-407E-A947-70E740481C1C}">
                  <a14:useLocalDpi xmlns:a14="http://schemas.microsoft.com/office/drawing/2010/main" val="0"/>
                </a:ext>
              </a:extLst>
            </a:blip>
            <a:stretch>
              <a:fillRect/>
            </a:stretch>
          </p:blipFill>
          <p:spPr>
            <a:xfrm>
              <a:off x="1650374" y="5472456"/>
              <a:ext cx="925186" cy="821383"/>
            </a:xfrm>
            <a:prstGeom prst="rect">
              <a:avLst/>
            </a:prstGeom>
          </p:spPr>
        </p:pic>
        <p:sp>
          <p:nvSpPr>
            <p:cNvPr id="517" name="TextBox 516"/>
            <p:cNvSpPr txBox="1"/>
            <p:nvPr/>
          </p:nvSpPr>
          <p:spPr>
            <a:xfrm>
              <a:off x="507376" y="4821408"/>
              <a:ext cx="1450164" cy="276054"/>
            </a:xfrm>
            <a:prstGeom prst="rect">
              <a:avLst/>
            </a:prstGeom>
            <a:noFill/>
            <a:ln>
              <a:noFill/>
            </a:ln>
          </p:spPr>
          <p:txBody>
            <a:bodyPr vert="horz" wrap="square" lIns="91390" tIns="91390" rIns="91390" bIns="91390" rtlCol="0" anchor="t">
              <a:noAutofit/>
            </a:bodyPr>
            <a:lstStyle/>
            <a:p>
              <a:pPr algn="r" defTabSz="913863">
                <a:defRPr/>
              </a:pPr>
              <a:r>
                <a:rPr lang="en-US" sz="1175" b="1" kern="0" dirty="0">
                  <a:solidFill>
                    <a:srgbClr val="FFFFFF"/>
                  </a:solidFill>
                  <a:latin typeface="Segoe UI Light"/>
                  <a:ea typeface="Segoe UI" pitchFamily="34" charset="0"/>
                  <a:cs typeface="Segoe UI" pitchFamily="34" charset="0"/>
                </a:rPr>
                <a:t>Azure Data Center </a:t>
              </a:r>
            </a:p>
          </p:txBody>
        </p:sp>
        <p:grpSp>
          <p:nvGrpSpPr>
            <p:cNvPr id="518" name="Group 517"/>
            <p:cNvGrpSpPr/>
            <p:nvPr/>
          </p:nvGrpSpPr>
          <p:grpSpPr>
            <a:xfrm>
              <a:off x="4146875" y="4004478"/>
              <a:ext cx="2117261" cy="2671356"/>
              <a:chOff x="4065068" y="4243582"/>
              <a:chExt cx="2075935" cy="2619214"/>
            </a:xfrm>
          </p:grpSpPr>
          <p:cxnSp>
            <p:nvCxnSpPr>
              <p:cNvPr id="519" name="Straight Connector 518"/>
              <p:cNvCxnSpPr/>
              <p:nvPr/>
            </p:nvCxnSpPr>
            <p:spPr>
              <a:xfrm flipH="1" flipV="1">
                <a:off x="4065068" y="4243582"/>
                <a:ext cx="2072052" cy="1619747"/>
              </a:xfrm>
              <a:prstGeom prst="line">
                <a:avLst/>
              </a:prstGeom>
              <a:noFill/>
              <a:ln w="9525" cap="flat" cmpd="sng" algn="ctr">
                <a:gradFill>
                  <a:gsLst>
                    <a:gs pos="0">
                      <a:srgbClr val="FFFFFF">
                        <a:lumMod val="50000"/>
                      </a:srgbClr>
                    </a:gs>
                    <a:gs pos="45000">
                      <a:srgbClr val="FFFFFF">
                        <a:lumMod val="65000"/>
                      </a:srgbClr>
                    </a:gs>
                    <a:gs pos="64000">
                      <a:srgbClr val="FFFFFF">
                        <a:lumMod val="75000"/>
                      </a:srgbClr>
                    </a:gs>
                    <a:gs pos="92000">
                      <a:srgbClr val="FFFFFF">
                        <a:lumMod val="95000"/>
                      </a:srgbClr>
                    </a:gs>
                  </a:gsLst>
                  <a:lin ang="5400000" scaled="1"/>
                </a:gradFill>
                <a:prstDash val="solid"/>
                <a:headEnd type="none"/>
                <a:tailEnd type="none"/>
              </a:ln>
              <a:effectLst/>
            </p:spPr>
          </p:cxnSp>
          <p:cxnSp>
            <p:nvCxnSpPr>
              <p:cNvPr id="520" name="Straight Connector 519"/>
              <p:cNvCxnSpPr/>
              <p:nvPr/>
            </p:nvCxnSpPr>
            <p:spPr>
              <a:xfrm flipH="1">
                <a:off x="5324755" y="6054417"/>
                <a:ext cx="816248" cy="808379"/>
              </a:xfrm>
              <a:prstGeom prst="line">
                <a:avLst/>
              </a:prstGeom>
              <a:noFill/>
              <a:ln w="9525" cap="flat" cmpd="sng" algn="ctr">
                <a:gradFill>
                  <a:gsLst>
                    <a:gs pos="0">
                      <a:srgbClr val="FFFFFF">
                        <a:lumMod val="50000"/>
                      </a:srgbClr>
                    </a:gs>
                    <a:gs pos="45000">
                      <a:srgbClr val="FFFFFF">
                        <a:lumMod val="65000"/>
                      </a:srgbClr>
                    </a:gs>
                    <a:gs pos="64000">
                      <a:srgbClr val="FFFFFF">
                        <a:lumMod val="75000"/>
                      </a:srgbClr>
                    </a:gs>
                    <a:gs pos="92000">
                      <a:srgbClr val="FFFFFF">
                        <a:lumMod val="95000"/>
                      </a:srgbClr>
                    </a:gs>
                  </a:gsLst>
                  <a:lin ang="5400000" scaled="1"/>
                </a:gradFill>
                <a:prstDash val="solid"/>
                <a:headEnd type="none"/>
                <a:tailEnd type="none"/>
              </a:ln>
              <a:effectLst/>
            </p:spPr>
          </p:cxnSp>
        </p:grpSp>
        <p:sp>
          <p:nvSpPr>
            <p:cNvPr id="521" name="TextBox 118"/>
            <p:cNvSpPr txBox="1"/>
            <p:nvPr/>
          </p:nvSpPr>
          <p:spPr>
            <a:xfrm>
              <a:off x="1824358" y="2779391"/>
              <a:ext cx="895671" cy="452699"/>
            </a:xfrm>
            <a:prstGeom prst="rect">
              <a:avLst/>
            </a:prstGeom>
            <a:noFill/>
          </p:spPr>
          <p:txBody>
            <a:bodyPr wrap="square" lIns="0" tIns="149157" rIns="0" bIns="149157" rtlCol="0">
              <a:noAutofit/>
            </a:bodyPr>
            <a:lstStyle>
              <a:defPPr>
                <a:defRPr lang="en-US"/>
              </a:defPPr>
              <a:lvl1pPr algn="ctr">
                <a:lnSpc>
                  <a:spcPct val="90000"/>
                </a:lnSpc>
                <a:defRPr sz="1020" b="1">
                  <a:solidFill>
                    <a:srgbClr val="D2D2D2">
                      <a:lumMod val="90000"/>
                    </a:srgbClr>
                  </a:solidFill>
                </a:defRPr>
              </a:lvl1pPr>
            </a:lstStyle>
            <a:p>
              <a:pPr defTabSz="932373">
                <a:defRPr/>
              </a:pPr>
              <a:r>
                <a:rPr lang="en-US" sz="1019" kern="0" dirty="0">
                  <a:solidFill>
                    <a:srgbClr val="FFFFFF"/>
                  </a:solidFill>
                </a:rPr>
                <a:t>Linux File Server</a:t>
              </a:r>
            </a:p>
          </p:txBody>
        </p:sp>
        <p:sp>
          <p:nvSpPr>
            <p:cNvPr id="522" name="TextBox 118"/>
            <p:cNvSpPr txBox="1"/>
            <p:nvPr/>
          </p:nvSpPr>
          <p:spPr>
            <a:xfrm>
              <a:off x="2951066" y="2841102"/>
              <a:ext cx="1046587" cy="250717"/>
            </a:xfrm>
            <a:prstGeom prst="rect">
              <a:avLst/>
            </a:prstGeom>
            <a:noFill/>
          </p:spPr>
          <p:txBody>
            <a:bodyPr wrap="square" lIns="0" tIns="149157" rIns="0" bIns="149157" rtlCol="0">
              <a:noAutofit/>
            </a:bodyPr>
            <a:lstStyle>
              <a:defPPr>
                <a:defRPr lang="en-US"/>
              </a:defPPr>
              <a:lvl1pPr algn="ctr">
                <a:lnSpc>
                  <a:spcPct val="90000"/>
                </a:lnSpc>
                <a:defRPr sz="1020" b="1">
                  <a:solidFill>
                    <a:srgbClr val="D2D2D2">
                      <a:lumMod val="90000"/>
                    </a:srgbClr>
                  </a:solidFill>
                </a:defRPr>
              </a:lvl1pPr>
            </a:lstStyle>
            <a:p>
              <a:pPr defTabSz="932373">
                <a:defRPr/>
              </a:pPr>
              <a:r>
                <a:rPr lang="en-US" sz="1019" kern="0" dirty="0">
                  <a:solidFill>
                    <a:srgbClr val="FFFFFF"/>
                  </a:solidFill>
                </a:rPr>
                <a:t>VMware Server</a:t>
              </a:r>
            </a:p>
          </p:txBody>
        </p:sp>
        <p:sp>
          <p:nvSpPr>
            <p:cNvPr id="523" name="TextBox 118"/>
            <p:cNvSpPr txBox="1"/>
            <p:nvPr/>
          </p:nvSpPr>
          <p:spPr>
            <a:xfrm>
              <a:off x="697642" y="2779391"/>
              <a:ext cx="895671" cy="452699"/>
            </a:xfrm>
            <a:prstGeom prst="rect">
              <a:avLst/>
            </a:prstGeom>
            <a:noFill/>
          </p:spPr>
          <p:txBody>
            <a:bodyPr wrap="square" lIns="0" tIns="149157" rIns="0" bIns="149157" rtlCol="0">
              <a:noAutofit/>
            </a:bodyPr>
            <a:lstStyle>
              <a:defPPr>
                <a:defRPr lang="en-US"/>
              </a:defPPr>
              <a:lvl1pPr algn="ctr">
                <a:lnSpc>
                  <a:spcPct val="90000"/>
                </a:lnSpc>
                <a:defRPr sz="1020" b="1">
                  <a:solidFill>
                    <a:srgbClr val="D2D2D2">
                      <a:lumMod val="90000"/>
                    </a:srgbClr>
                  </a:solidFill>
                </a:defRPr>
              </a:lvl1pPr>
            </a:lstStyle>
            <a:p>
              <a:pPr defTabSz="932373">
                <a:defRPr/>
              </a:pPr>
              <a:r>
                <a:rPr lang="en-US" sz="1019" kern="0" dirty="0">
                  <a:solidFill>
                    <a:srgbClr val="FFFFFF"/>
                  </a:solidFill>
                </a:rPr>
                <a:t>Windows File Server</a:t>
              </a:r>
            </a:p>
          </p:txBody>
        </p:sp>
        <p:grpSp>
          <p:nvGrpSpPr>
            <p:cNvPr id="524" name="Group 523"/>
            <p:cNvGrpSpPr/>
            <p:nvPr/>
          </p:nvGrpSpPr>
          <p:grpSpPr>
            <a:xfrm>
              <a:off x="6150072" y="5148654"/>
              <a:ext cx="1257224" cy="1377870"/>
              <a:chOff x="6029166" y="5365425"/>
              <a:chExt cx="1232684" cy="1350976"/>
            </a:xfrm>
          </p:grpSpPr>
          <p:sp>
            <p:nvSpPr>
              <p:cNvPr id="525" name="TextBox 524"/>
              <p:cNvSpPr txBox="1"/>
              <p:nvPr/>
            </p:nvSpPr>
            <p:spPr>
              <a:xfrm>
                <a:off x="6065837" y="6263811"/>
                <a:ext cx="1196013" cy="452590"/>
              </a:xfrm>
              <a:prstGeom prst="rect">
                <a:avLst/>
              </a:prstGeom>
              <a:noFill/>
              <a:ln>
                <a:noFill/>
              </a:ln>
            </p:spPr>
            <p:txBody>
              <a:bodyPr vert="horz" wrap="square" lIns="0" tIns="91390" rIns="0" bIns="91390" rtlCol="0" anchor="t">
                <a:noAutofit/>
              </a:bodyPr>
              <a:lstStyle>
                <a:defPPr>
                  <a:defRPr lang="en-US"/>
                </a:defPPr>
                <a:lvl1pPr algn="r" defTabSz="932597">
                  <a:defRPr sz="1200" b="1">
                    <a:solidFill>
                      <a:schemeClr val="bg1">
                        <a:lumMod val="65000"/>
                      </a:schemeClr>
                    </a:solidFill>
                    <a:latin typeface="+mj-lt"/>
                    <a:ea typeface="Segoe UI" pitchFamily="34" charset="0"/>
                    <a:cs typeface="Segoe UI" pitchFamily="34" charset="0"/>
                  </a:defRPr>
                </a:lvl1pPr>
              </a:lstStyle>
              <a:p>
                <a:pPr algn="ctr" defTabSz="685260">
                  <a:defRPr/>
                </a:pPr>
                <a:r>
                  <a:rPr lang="en-US" sz="1000" b="0" kern="0" dirty="0">
                    <a:solidFill>
                      <a:srgbClr val="FFFFFF"/>
                    </a:solidFill>
                    <a:latin typeface="Segoe UI"/>
                    <a:ea typeface="+mn-ea"/>
                  </a:rPr>
                  <a:t>StorSimple Manager</a:t>
                </a:r>
              </a:p>
            </p:txBody>
          </p:sp>
          <p:pic>
            <p:nvPicPr>
              <p:cNvPr id="526" name="Picture 3" descr="\\MAGNUM\Projects\Microsoft\Cloud Power FY12\Design\ICONS_PNG\Management.png"/>
              <p:cNvPicPr>
                <a:picLocks noChangeAspect="1" noChangeArrowheads="1"/>
              </p:cNvPicPr>
              <p:nvPr/>
            </p:nvPicPr>
            <p:blipFill>
              <a:blip r:embed="rId6" cstate="print">
                <a:alphaModFix amt="38000"/>
                <a:biLevel thresh="75000"/>
              </a:blip>
              <a:stretch>
                <a:fillRect/>
              </a:stretch>
            </p:blipFill>
            <p:spPr bwMode="auto">
              <a:xfrm>
                <a:off x="6029166" y="5365425"/>
                <a:ext cx="1146234" cy="1000837"/>
              </a:xfrm>
              <a:prstGeom prst="rect">
                <a:avLst/>
              </a:prstGeom>
              <a:noFill/>
              <a:ln>
                <a:noFill/>
              </a:ln>
              <a:effectLst/>
              <a:scene3d>
                <a:camera prst="orthographicFront">
                  <a:rot lat="300000" lon="0" rev="0"/>
                </a:camera>
                <a:lightRig rig="threePt" dir="t"/>
              </a:scene3d>
            </p:spPr>
          </p:pic>
          <p:pic>
            <p:nvPicPr>
              <p:cNvPr id="527" name="Picture 526"/>
              <p:cNvPicPr>
                <a:picLocks noChangeAspect="1"/>
              </p:cNvPicPr>
              <p:nvPr/>
            </p:nvPicPr>
            <p:blipFill>
              <a:blip r:embed="rId7">
                <a:clrChange>
                  <a:clrFrom>
                    <a:srgbClr val="EEF2F9"/>
                  </a:clrFrom>
                  <a:clrTo>
                    <a:srgbClr val="EEF2F9">
                      <a:alpha val="0"/>
                    </a:srgbClr>
                  </a:clrTo>
                </a:clrChange>
              </a:blip>
              <a:stretch>
                <a:fillRect/>
              </a:stretch>
            </p:blipFill>
            <p:spPr>
              <a:xfrm rot="463897">
                <a:off x="6248999" y="5522609"/>
                <a:ext cx="711676" cy="469896"/>
              </a:xfrm>
              <a:prstGeom prst="rect">
                <a:avLst/>
              </a:prstGeom>
              <a:solidFill>
                <a:srgbClr val="FFFFFF">
                  <a:lumMod val="75000"/>
                </a:srgbClr>
              </a:solidFill>
              <a:ln>
                <a:solidFill>
                  <a:srgbClr val="0072C6"/>
                </a:solidFill>
              </a:ln>
            </p:spPr>
          </p:pic>
        </p:grpSp>
        <p:sp>
          <p:nvSpPr>
            <p:cNvPr id="528" name="TextBox 527"/>
            <p:cNvSpPr txBox="1"/>
            <p:nvPr/>
          </p:nvSpPr>
          <p:spPr>
            <a:xfrm>
              <a:off x="2339626" y="3326172"/>
              <a:ext cx="728191" cy="474256"/>
            </a:xfrm>
            <a:prstGeom prst="rect">
              <a:avLst/>
            </a:prstGeom>
            <a:noFill/>
          </p:spPr>
          <p:txBody>
            <a:bodyPr wrap="none" lIns="182807" tIns="146246" rIns="182807" bIns="146246" rtlCol="0">
              <a:spAutoFit/>
            </a:bodyPr>
            <a:lstStyle/>
            <a:p>
              <a:pPr defTabSz="932373">
                <a:lnSpc>
                  <a:spcPct val="90000"/>
                </a:lnSpc>
                <a:spcAft>
                  <a:spcPts val="600"/>
                </a:spcAft>
                <a:defRPr/>
              </a:pPr>
              <a:r>
                <a:rPr lang="en-US" sz="1200" kern="0" dirty="0">
                  <a:solidFill>
                    <a:srgbClr val="FFFFFF"/>
                  </a:solidFill>
                </a:rPr>
                <a:t>iSCSI</a:t>
              </a:r>
            </a:p>
          </p:txBody>
        </p:sp>
        <p:sp>
          <p:nvSpPr>
            <p:cNvPr id="529" name="TextBox 528"/>
            <p:cNvSpPr txBox="1"/>
            <p:nvPr/>
          </p:nvSpPr>
          <p:spPr>
            <a:xfrm>
              <a:off x="2292213" y="4792728"/>
              <a:ext cx="929286" cy="474256"/>
            </a:xfrm>
            <a:prstGeom prst="rect">
              <a:avLst/>
            </a:prstGeom>
            <a:noFill/>
          </p:spPr>
          <p:txBody>
            <a:bodyPr wrap="none" lIns="182807" tIns="146246" rIns="182807" bIns="146246" rtlCol="0">
              <a:spAutoFit/>
            </a:bodyPr>
            <a:lstStyle/>
            <a:p>
              <a:pPr defTabSz="932373">
                <a:lnSpc>
                  <a:spcPct val="90000"/>
                </a:lnSpc>
                <a:spcAft>
                  <a:spcPts val="600"/>
                </a:spcAft>
                <a:defRPr/>
              </a:pPr>
              <a:r>
                <a:rPr lang="en-US" sz="1200" kern="0" dirty="0">
                  <a:solidFill>
                    <a:srgbClr val="FFFFFF"/>
                  </a:solidFill>
                </a:rPr>
                <a:t>Internet</a:t>
              </a:r>
            </a:p>
          </p:txBody>
        </p:sp>
        <p:grpSp>
          <p:nvGrpSpPr>
            <p:cNvPr id="530" name="Group 529"/>
            <p:cNvGrpSpPr/>
            <p:nvPr/>
          </p:nvGrpSpPr>
          <p:grpSpPr>
            <a:xfrm>
              <a:off x="4055711" y="5272282"/>
              <a:ext cx="1736298" cy="1319962"/>
              <a:chOff x="3975684" y="5486640"/>
              <a:chExt cx="1702407" cy="1294198"/>
            </a:xfrm>
          </p:grpSpPr>
          <p:grpSp>
            <p:nvGrpSpPr>
              <p:cNvPr id="531" name="Group 530"/>
              <p:cNvGrpSpPr/>
              <p:nvPr/>
            </p:nvGrpSpPr>
            <p:grpSpPr>
              <a:xfrm>
                <a:off x="4065068" y="5764708"/>
                <a:ext cx="1613023" cy="1016130"/>
                <a:chOff x="4065068" y="5764708"/>
                <a:chExt cx="1613023" cy="1016130"/>
              </a:xfrm>
            </p:grpSpPr>
            <p:sp>
              <p:nvSpPr>
                <p:cNvPr id="533" name="Left-Right Arrow 532"/>
                <p:cNvSpPr/>
                <p:nvPr/>
              </p:nvSpPr>
              <p:spPr>
                <a:xfrm>
                  <a:off x="4065068" y="5840394"/>
                  <a:ext cx="543145" cy="324449"/>
                </a:xfrm>
                <a:prstGeom prst="leftRightArrow">
                  <a:avLst/>
                </a:prstGeom>
                <a:solidFill>
                  <a:srgbClr val="FF8C00"/>
                </a:solidFill>
                <a:ln w="10795" cap="flat" cmpd="sng" algn="ctr">
                  <a:noFill/>
                  <a:prstDash val="solid"/>
                </a:ln>
                <a:effectLst/>
              </p:spPr>
              <p:txBody>
                <a:bodyPr rtlCol="0" anchor="ctr"/>
                <a:lstStyle/>
                <a:p>
                  <a:pPr algn="ctr" defTabSz="914005">
                    <a:defRPr/>
                  </a:pPr>
                  <a:endParaRPr lang="en-US" sz="1764" kern="0">
                    <a:solidFill>
                      <a:srgbClr val="FFFFFF"/>
                    </a:solidFill>
                  </a:endParaRPr>
                </a:p>
              </p:txBody>
            </p:sp>
            <p:sp>
              <p:nvSpPr>
                <p:cNvPr id="534" name="TextBox 533"/>
                <p:cNvSpPr txBox="1"/>
                <p:nvPr/>
              </p:nvSpPr>
              <p:spPr>
                <a:xfrm>
                  <a:off x="4385257" y="6366262"/>
                  <a:ext cx="1292834" cy="414576"/>
                </a:xfrm>
                <a:prstGeom prst="rect">
                  <a:avLst/>
                </a:prstGeom>
                <a:noFill/>
              </p:spPr>
              <p:txBody>
                <a:bodyPr wrap="square" lIns="68528" tIns="34264" rIns="68528" bIns="34264">
                  <a:spAutoFit/>
                </a:bodyPr>
                <a:lstStyle/>
                <a:p>
                  <a:pPr algn="ctr" defTabSz="685260">
                    <a:defRPr/>
                  </a:pPr>
                  <a:r>
                    <a:rPr lang="en-US" sz="1100" kern="0" dirty="0">
                      <a:solidFill>
                        <a:srgbClr val="FFFFFF"/>
                      </a:solidFill>
                    </a:rPr>
                    <a:t>Azure-based Applications</a:t>
                  </a:r>
                </a:p>
              </p:txBody>
            </p:sp>
            <p:pic>
              <p:nvPicPr>
                <p:cNvPr id="535" name="Picture 9" descr="\\MAGNUM\Projects\Microsoft\Cloud Power FY12\Design\Icons\PNGs\Optimized.png"/>
                <p:cNvPicPr>
                  <a:picLocks noChangeAspect="1" noChangeArrowheads="1"/>
                </p:cNvPicPr>
                <p:nvPr/>
              </p:nvPicPr>
              <p:blipFill rotWithShape="1">
                <a:blip r:embed="rId8" cstate="print">
                  <a:duotone>
                    <a:srgbClr val="00188F">
                      <a:shade val="45000"/>
                      <a:satMod val="135000"/>
                    </a:srgbClr>
                    <a:prstClr val="white"/>
                  </a:duotone>
                </a:blip>
                <a:srcRect l="18603" t="18212" r="18885" b="17656"/>
                <a:stretch/>
              </p:blipFill>
              <p:spPr bwMode="auto">
                <a:xfrm>
                  <a:off x="4771112" y="5764708"/>
                  <a:ext cx="553643" cy="534102"/>
                </a:xfrm>
                <a:prstGeom prst="rect">
                  <a:avLst/>
                </a:prstGeom>
                <a:noFill/>
              </p:spPr>
            </p:pic>
          </p:grpSp>
          <p:sp>
            <p:nvSpPr>
              <p:cNvPr id="532" name="TextBox 531"/>
              <p:cNvSpPr txBox="1"/>
              <p:nvPr/>
            </p:nvSpPr>
            <p:spPr>
              <a:xfrm>
                <a:off x="3975684" y="5486640"/>
                <a:ext cx="713978" cy="464999"/>
              </a:xfrm>
              <a:prstGeom prst="rect">
                <a:avLst/>
              </a:prstGeom>
              <a:noFill/>
            </p:spPr>
            <p:txBody>
              <a:bodyPr wrap="none" lIns="182807" tIns="146246" rIns="182807" bIns="146246" rtlCol="0">
                <a:spAutoFit/>
              </a:bodyPr>
              <a:lstStyle/>
              <a:p>
                <a:pPr defTabSz="932373">
                  <a:lnSpc>
                    <a:spcPct val="90000"/>
                  </a:lnSpc>
                  <a:spcAft>
                    <a:spcPts val="600"/>
                  </a:spcAft>
                  <a:defRPr/>
                </a:pPr>
                <a:r>
                  <a:rPr lang="en-US" sz="1200" kern="0" dirty="0">
                    <a:solidFill>
                      <a:srgbClr val="FFFFFF"/>
                    </a:solidFill>
                  </a:rPr>
                  <a:t>iSCSI</a:t>
                </a:r>
              </a:p>
            </p:txBody>
          </p:sp>
        </p:grpSp>
        <p:grpSp>
          <p:nvGrpSpPr>
            <p:cNvPr id="536" name="Group 535"/>
            <p:cNvGrpSpPr/>
            <p:nvPr/>
          </p:nvGrpSpPr>
          <p:grpSpPr>
            <a:xfrm>
              <a:off x="2611015" y="5440457"/>
              <a:ext cx="1788969" cy="1235377"/>
              <a:chOff x="2559187" y="5651532"/>
              <a:chExt cx="1754050" cy="1211264"/>
            </a:xfrm>
          </p:grpSpPr>
          <p:sp>
            <p:nvSpPr>
              <p:cNvPr id="537" name="Left-Right Arrow 536"/>
              <p:cNvSpPr/>
              <p:nvPr/>
            </p:nvSpPr>
            <p:spPr>
              <a:xfrm>
                <a:off x="2559187" y="5857602"/>
                <a:ext cx="543145" cy="324449"/>
              </a:xfrm>
              <a:prstGeom prst="leftRightArrow">
                <a:avLst/>
              </a:prstGeom>
              <a:solidFill>
                <a:srgbClr val="FF8C00"/>
              </a:solidFill>
              <a:ln w="10795" cap="flat" cmpd="sng" algn="ctr">
                <a:noFill/>
                <a:prstDash val="solid"/>
              </a:ln>
              <a:effectLst/>
            </p:spPr>
            <p:txBody>
              <a:bodyPr rtlCol="0" anchor="ctr"/>
              <a:lstStyle/>
              <a:p>
                <a:pPr algn="ctr" defTabSz="914005">
                  <a:defRPr/>
                </a:pPr>
                <a:endParaRPr lang="en-US" sz="1764" kern="0">
                  <a:solidFill>
                    <a:srgbClr val="FFFFFF"/>
                  </a:solidFill>
                </a:endParaRPr>
              </a:p>
            </p:txBody>
          </p:sp>
          <p:grpSp>
            <p:nvGrpSpPr>
              <p:cNvPr id="538" name="Group 537"/>
              <p:cNvGrpSpPr/>
              <p:nvPr/>
            </p:nvGrpSpPr>
            <p:grpSpPr>
              <a:xfrm>
                <a:off x="2926379" y="5651532"/>
                <a:ext cx="1386858" cy="1211264"/>
                <a:chOff x="2926379" y="5651532"/>
                <a:chExt cx="1386858" cy="1211264"/>
              </a:xfrm>
            </p:grpSpPr>
            <p:grpSp>
              <p:nvGrpSpPr>
                <p:cNvPr id="539" name="Group 538"/>
                <p:cNvGrpSpPr/>
                <p:nvPr/>
              </p:nvGrpSpPr>
              <p:grpSpPr>
                <a:xfrm>
                  <a:off x="2926379" y="5651532"/>
                  <a:ext cx="1386858" cy="1211264"/>
                  <a:chOff x="2926379" y="5651532"/>
                  <a:chExt cx="1386858" cy="1211264"/>
                </a:xfrm>
              </p:grpSpPr>
              <p:sp>
                <p:nvSpPr>
                  <p:cNvPr id="541" name="TextBox 540"/>
                  <p:cNvSpPr txBox="1"/>
                  <p:nvPr/>
                </p:nvSpPr>
                <p:spPr>
                  <a:xfrm>
                    <a:off x="2926379" y="6282543"/>
                    <a:ext cx="1386858" cy="580253"/>
                  </a:xfrm>
                  <a:prstGeom prst="rect">
                    <a:avLst/>
                  </a:prstGeom>
                  <a:noFill/>
                  <a:ln>
                    <a:noFill/>
                  </a:ln>
                </p:spPr>
                <p:txBody>
                  <a:bodyPr vert="horz" wrap="square" lIns="91390" tIns="91390" rIns="91390" bIns="91390" rtlCol="0" anchor="t">
                    <a:noAutofit/>
                  </a:bodyPr>
                  <a:lstStyle>
                    <a:defPPr>
                      <a:defRPr lang="en-US"/>
                    </a:defPPr>
                    <a:lvl1pPr defTabSz="932597">
                      <a:defRPr sz="1200" b="1">
                        <a:solidFill>
                          <a:schemeClr val="bg1">
                            <a:lumMod val="65000"/>
                          </a:schemeClr>
                        </a:solidFill>
                        <a:latin typeface="+mj-lt"/>
                        <a:ea typeface="Segoe UI" pitchFamily="34" charset="0"/>
                        <a:cs typeface="Segoe UI" pitchFamily="34" charset="0"/>
                      </a:defRPr>
                    </a:lvl1pPr>
                  </a:lstStyle>
                  <a:p>
                    <a:pPr algn="ctr" defTabSz="685260">
                      <a:defRPr/>
                    </a:pPr>
                    <a:r>
                      <a:rPr lang="en-US" sz="1000" b="0" kern="0" dirty="0">
                        <a:solidFill>
                          <a:srgbClr val="FFFFFF"/>
                        </a:solidFill>
                        <a:latin typeface="Segoe UI"/>
                        <a:ea typeface="+mn-ea"/>
                      </a:rPr>
                      <a:t>StorSimple Virtual Appliance</a:t>
                    </a:r>
                  </a:p>
                </p:txBody>
              </p:sp>
              <p:grpSp>
                <p:nvGrpSpPr>
                  <p:cNvPr id="542" name="Group 541"/>
                  <p:cNvGrpSpPr/>
                  <p:nvPr/>
                </p:nvGrpSpPr>
                <p:grpSpPr bwMode="black">
                  <a:xfrm>
                    <a:off x="3134016" y="5651532"/>
                    <a:ext cx="867627" cy="702171"/>
                    <a:chOff x="7010400" y="2133600"/>
                    <a:chExt cx="1379538" cy="1065213"/>
                  </a:xfrm>
                </p:grpSpPr>
                <p:sp>
                  <p:nvSpPr>
                    <p:cNvPr id="543"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4"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5"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6"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7"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8"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49"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0"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1"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2"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3"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4"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5"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6"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7"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8"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59"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0"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1"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2"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3"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4"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5"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6"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7"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8"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69"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0"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1"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2"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3"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4"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5"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6"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7"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8"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79"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0"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1"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2"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3"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4"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5"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6"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7"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sp>
                  <p:nvSpPr>
                    <p:cNvPr id="588"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w="9525">
                      <a:solidFill>
                        <a:srgbClr val="FFFFFF"/>
                      </a:solidFill>
                      <a:round/>
                      <a:headEnd/>
                      <a:tailEnd/>
                    </a:ln>
                    <a:extLst/>
                  </p:spPr>
                  <p:txBody>
                    <a:bodyPr vert="horz" wrap="square" lIns="89594" tIns="44796" rIns="89594" bIns="44796" numCol="1" anchor="t" anchorCtr="0" compatLnSpc="1">
                      <a:prstTxWarp prst="textNoShape">
                        <a:avLst/>
                      </a:prstTxWarp>
                    </a:bodyPr>
                    <a:lstStyle/>
                    <a:p>
                      <a:pPr defTabSz="913830">
                        <a:defRPr/>
                      </a:pPr>
                      <a:endParaRPr lang="en-US" sz="1566" kern="0">
                        <a:solidFill>
                          <a:srgbClr val="FFFFFF"/>
                        </a:solidFill>
                      </a:endParaRPr>
                    </a:p>
                  </p:txBody>
                </p:sp>
              </p:grpSp>
            </p:grpSp>
            <p:pic>
              <p:nvPicPr>
                <p:cNvPr id="540" name="Picture 81"/>
                <p:cNvPicPr>
                  <a:picLocks noChangeAspect="1"/>
                </p:cNvPicPr>
                <p:nvPr/>
              </p:nvPicPr>
              <p:blipFill rotWithShape="1">
                <a:blip r:embed="rId9" cstate="screen">
                  <a:extLst>
                    <a:ext uri="{28A0092B-C50C-407E-A947-70E740481C1C}">
                      <a14:useLocalDpi xmlns:a14="http://schemas.microsoft.com/office/drawing/2010/main" val="0"/>
                    </a:ext>
                  </a:extLst>
                </a:blip>
                <a:srcRect l="7405" t="32822" r="4543" b="26805"/>
                <a:stretch/>
              </p:blipFill>
              <p:spPr bwMode="auto">
                <a:xfrm>
                  <a:off x="3255268" y="5895297"/>
                  <a:ext cx="736948" cy="299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grpSp>
        <p:nvGrpSpPr>
          <p:cNvPr id="183" name="Group 182"/>
          <p:cNvGrpSpPr/>
          <p:nvPr/>
        </p:nvGrpSpPr>
        <p:grpSpPr>
          <a:xfrm>
            <a:off x="5248822" y="526199"/>
            <a:ext cx="6426110" cy="3170232"/>
            <a:chOff x="867960" y="2122320"/>
            <a:chExt cx="6556674" cy="3234644"/>
          </a:xfrm>
        </p:grpSpPr>
        <p:sp>
          <p:nvSpPr>
            <p:cNvPr id="184" name="TextBox 183"/>
            <p:cNvSpPr txBox="1"/>
            <p:nvPr/>
          </p:nvSpPr>
          <p:spPr>
            <a:xfrm>
              <a:off x="867964" y="2122320"/>
              <a:ext cx="3099044" cy="653365"/>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Primary Storage</a:t>
              </a:r>
            </a:p>
          </p:txBody>
        </p:sp>
        <p:sp>
          <p:nvSpPr>
            <p:cNvPr id="185" name="TextBox 184"/>
            <p:cNvSpPr txBox="1"/>
            <p:nvPr/>
          </p:nvSpPr>
          <p:spPr>
            <a:xfrm>
              <a:off x="867960" y="2841361"/>
              <a:ext cx="3099044" cy="496584"/>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Archival Storage</a:t>
              </a:r>
            </a:p>
          </p:txBody>
        </p:sp>
        <p:sp>
          <p:nvSpPr>
            <p:cNvPr id="186" name="TextBox 185"/>
            <p:cNvSpPr txBox="1"/>
            <p:nvPr/>
          </p:nvSpPr>
          <p:spPr>
            <a:xfrm>
              <a:off x="867960" y="3396341"/>
              <a:ext cx="3099044" cy="653365"/>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Disk-based Backup</a:t>
              </a:r>
            </a:p>
          </p:txBody>
        </p:sp>
        <p:sp>
          <p:nvSpPr>
            <p:cNvPr id="187" name="TextBox 186"/>
            <p:cNvSpPr txBox="1"/>
            <p:nvPr/>
          </p:nvSpPr>
          <p:spPr>
            <a:xfrm>
              <a:off x="867960" y="4034421"/>
              <a:ext cx="3099044" cy="653365"/>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Remote Replication</a:t>
              </a:r>
            </a:p>
          </p:txBody>
        </p:sp>
        <p:sp>
          <p:nvSpPr>
            <p:cNvPr id="188" name="TextBox 187"/>
            <p:cNvSpPr txBox="1"/>
            <p:nvPr/>
          </p:nvSpPr>
          <p:spPr>
            <a:xfrm>
              <a:off x="867960" y="4676664"/>
              <a:ext cx="3099044" cy="653365"/>
            </a:xfrm>
            <a:prstGeom prst="rect">
              <a:avLst/>
            </a:prstGeom>
            <a:noFill/>
            <a:ln>
              <a:noFill/>
            </a:ln>
          </p:spPr>
          <p:txBody>
            <a:bodyPr vert="horz" wrap="square" lIns="89619" tIns="89619" rIns="89619" bIns="89619" rtlCol="0" anchor="ctr">
              <a:noAutofit/>
            </a:bodyPr>
            <a:lstStyle/>
            <a:p>
              <a:r>
                <a:rPr lang="en-US" sz="1176" b="1" dirty="0">
                  <a:solidFill>
                    <a:srgbClr val="FFFFFF"/>
                  </a:solidFill>
                  <a:ea typeface="Segoe UI" pitchFamily="34" charset="0"/>
                  <a:cs typeface="Segoe UI" pitchFamily="34" charset="0"/>
                </a:rPr>
                <a:t>Tape backup and DR</a:t>
              </a:r>
            </a:p>
          </p:txBody>
        </p:sp>
        <p:sp>
          <p:nvSpPr>
            <p:cNvPr id="189" name="Isosceles Triangle 188"/>
            <p:cNvSpPr/>
            <p:nvPr/>
          </p:nvSpPr>
          <p:spPr>
            <a:xfrm rot="5400000">
              <a:off x="2704274" y="3142446"/>
              <a:ext cx="3152672" cy="1138050"/>
            </a:xfrm>
            <a:prstGeom prst="triangle">
              <a:avLst/>
            </a:prstGeom>
            <a:gradFill flip="none" rotWithShape="1">
              <a:gsLst>
                <a:gs pos="0">
                  <a:srgbClr val="FFFFFF">
                    <a:lumMod val="85000"/>
                    <a:alpha val="0"/>
                  </a:srgbClr>
                </a:gs>
                <a:gs pos="100000">
                  <a:srgbClr val="FFFFFF">
                    <a:lumMod val="75000"/>
                  </a:srgbClr>
                </a:gs>
              </a:gsLst>
              <a:lin ang="16200000" scaled="0"/>
              <a:tileRect/>
            </a:gradFill>
            <a:ln w="25400" cap="flat" cmpd="sng" algn="ctr">
              <a:noFill/>
              <a:prstDash val="solid"/>
            </a:ln>
            <a:effectLst/>
          </p:spPr>
          <p:txBody>
            <a:bodyPr rot="0" spcFirstLastPara="0" vertOverflow="overflow" horzOverflow="overflow" vert="horz" wrap="square" lIns="89619" tIns="89619" rIns="89619" bIns="89619" numCol="1" spcCol="0" rtlCol="0" fromWordArt="0" anchor="b" anchorCtr="0" forceAA="0" compatLnSpc="1">
              <a:prstTxWarp prst="textNoShape">
                <a:avLst/>
              </a:prstTxWarp>
              <a:noAutofit/>
            </a:bodyPr>
            <a:lstStyle/>
            <a:p>
              <a:pPr algn="r" defTabSz="896203">
                <a:defRPr/>
              </a:pPr>
              <a:endParaRPr lang="en-US" sz="1176" kern="0" dirty="0" err="1">
                <a:solidFill>
                  <a:srgbClr val="FFFFFF"/>
                </a:solidFill>
              </a:endParaRPr>
            </a:p>
          </p:txBody>
        </p:sp>
        <p:cxnSp>
          <p:nvCxnSpPr>
            <p:cNvPr id="190" name="Straight Connector 189"/>
            <p:cNvCxnSpPr/>
            <p:nvPr/>
          </p:nvCxnSpPr>
          <p:spPr>
            <a:xfrm>
              <a:off x="965075" y="2776991"/>
              <a:ext cx="2561194" cy="0"/>
            </a:xfrm>
            <a:prstGeom prst="line">
              <a:avLst/>
            </a:prstGeom>
            <a:noFill/>
            <a:ln w="9525" cap="flat" cmpd="sng" algn="ctr">
              <a:solidFill>
                <a:srgbClr val="FFFFFF">
                  <a:lumMod val="75000"/>
                </a:srgbClr>
              </a:solidFill>
              <a:prstDash val="solid"/>
            </a:ln>
            <a:effectLst/>
          </p:spPr>
        </p:cxnSp>
        <p:cxnSp>
          <p:nvCxnSpPr>
            <p:cNvPr id="191" name="Straight Connector 190"/>
            <p:cNvCxnSpPr/>
            <p:nvPr/>
          </p:nvCxnSpPr>
          <p:spPr>
            <a:xfrm>
              <a:off x="965075" y="3412959"/>
              <a:ext cx="2561194" cy="0"/>
            </a:xfrm>
            <a:prstGeom prst="line">
              <a:avLst/>
            </a:prstGeom>
            <a:noFill/>
            <a:ln w="9525" cap="flat" cmpd="sng" algn="ctr">
              <a:solidFill>
                <a:srgbClr val="FFFFFF">
                  <a:lumMod val="75000"/>
                </a:srgbClr>
              </a:solidFill>
              <a:prstDash val="solid"/>
            </a:ln>
            <a:effectLst/>
          </p:spPr>
        </p:cxnSp>
        <p:pic>
          <p:nvPicPr>
            <p:cNvPr id="192" name="Picture 191" descr="data_downArrow.png"/>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3058188" y="2194974"/>
              <a:ext cx="603493" cy="535784"/>
            </a:xfrm>
            <a:prstGeom prst="rect">
              <a:avLst/>
            </a:prstGeom>
          </p:spPr>
        </p:pic>
        <p:pic>
          <p:nvPicPr>
            <p:cNvPr id="194" name="Picture 193" descr="data_plus.png"/>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3048029" y="2848438"/>
              <a:ext cx="626378" cy="556101"/>
            </a:xfrm>
            <a:prstGeom prst="rect">
              <a:avLst/>
            </a:prstGeom>
          </p:spPr>
        </p:pic>
        <p:pic>
          <p:nvPicPr>
            <p:cNvPr id="196" name="Picture 195" descr="data_backup.png"/>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3076870" y="3482215"/>
              <a:ext cx="629362" cy="558749"/>
            </a:xfrm>
            <a:prstGeom prst="rect">
              <a:avLst/>
            </a:prstGeom>
          </p:spPr>
        </p:pic>
        <p:pic>
          <p:nvPicPr>
            <p:cNvPr id="197" name="Picture 196" descr="data_multiple.png"/>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2915955" y="3926728"/>
              <a:ext cx="802415" cy="712388"/>
            </a:xfrm>
            <a:prstGeom prst="rect">
              <a:avLst/>
            </a:prstGeom>
          </p:spPr>
        </p:pic>
        <p:pic>
          <p:nvPicPr>
            <p:cNvPr id="198" name="Picture 197" descr="truck.png"/>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2976912" y="4707714"/>
              <a:ext cx="731298" cy="649250"/>
            </a:xfrm>
            <a:prstGeom prst="rect">
              <a:avLst/>
            </a:prstGeom>
          </p:spPr>
        </p:pic>
        <p:sp>
          <p:nvSpPr>
            <p:cNvPr id="199" name="Freeform 117"/>
            <p:cNvSpPr>
              <a:spLocks/>
            </p:cNvSpPr>
            <p:nvPr/>
          </p:nvSpPr>
          <p:spPr bwMode="auto">
            <a:xfrm>
              <a:off x="5296714" y="2777820"/>
              <a:ext cx="2127920" cy="1396364"/>
            </a:xfrm>
            <a:custGeom>
              <a:avLst/>
              <a:gdLst>
                <a:gd name="T0" fmla="*/ 567 w 675"/>
                <a:gd name="T1" fmla="*/ 194 h 443"/>
                <a:gd name="T2" fmla="*/ 567 w 675"/>
                <a:gd name="T3" fmla="*/ 185 h 443"/>
                <a:gd name="T4" fmla="*/ 381 w 675"/>
                <a:gd name="T5" fmla="*/ 0 h 443"/>
                <a:gd name="T6" fmla="*/ 226 w 675"/>
                <a:gd name="T7" fmla="*/ 83 h 443"/>
                <a:gd name="T8" fmla="*/ 175 w 675"/>
                <a:gd name="T9" fmla="*/ 69 h 443"/>
                <a:gd name="T10" fmla="*/ 115 w 675"/>
                <a:gd name="T11" fmla="*/ 87 h 443"/>
                <a:gd name="T12" fmla="*/ 67 w 675"/>
                <a:gd name="T13" fmla="*/ 174 h 443"/>
                <a:gd name="T14" fmla="*/ 0 w 675"/>
                <a:gd name="T15" fmla="*/ 297 h 443"/>
                <a:gd name="T16" fmla="*/ 131 w 675"/>
                <a:gd name="T17" fmla="*/ 443 h 443"/>
                <a:gd name="T18" fmla="*/ 147 w 675"/>
                <a:gd name="T19" fmla="*/ 443 h 443"/>
                <a:gd name="T20" fmla="*/ 162 w 675"/>
                <a:gd name="T21" fmla="*/ 443 h 443"/>
                <a:gd name="T22" fmla="*/ 465 w 675"/>
                <a:gd name="T23" fmla="*/ 443 h 443"/>
                <a:gd name="T24" fmla="*/ 471 w 675"/>
                <a:gd name="T25" fmla="*/ 443 h 443"/>
                <a:gd name="T26" fmla="*/ 479 w 675"/>
                <a:gd name="T27" fmla="*/ 443 h 443"/>
                <a:gd name="T28" fmla="*/ 501 w 675"/>
                <a:gd name="T29" fmla="*/ 443 h 443"/>
                <a:gd name="T30" fmla="*/ 550 w 675"/>
                <a:gd name="T31" fmla="*/ 443 h 443"/>
                <a:gd name="T32" fmla="*/ 675 w 675"/>
                <a:gd name="T33" fmla="*/ 318 h 443"/>
                <a:gd name="T34" fmla="*/ 567 w 675"/>
                <a:gd name="T35" fmla="*/ 194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5" h="443">
                  <a:moveTo>
                    <a:pt x="567" y="194"/>
                  </a:moveTo>
                  <a:cubicBezTo>
                    <a:pt x="567" y="192"/>
                    <a:pt x="567" y="188"/>
                    <a:pt x="567" y="185"/>
                  </a:cubicBezTo>
                  <a:cubicBezTo>
                    <a:pt x="567" y="83"/>
                    <a:pt x="484" y="0"/>
                    <a:pt x="381" y="0"/>
                  </a:cubicBezTo>
                  <a:cubicBezTo>
                    <a:pt x="317" y="0"/>
                    <a:pt x="260" y="33"/>
                    <a:pt x="226" y="83"/>
                  </a:cubicBezTo>
                  <a:cubicBezTo>
                    <a:pt x="211" y="74"/>
                    <a:pt x="194" y="69"/>
                    <a:pt x="175" y="69"/>
                  </a:cubicBezTo>
                  <a:cubicBezTo>
                    <a:pt x="153" y="69"/>
                    <a:pt x="132" y="76"/>
                    <a:pt x="115" y="87"/>
                  </a:cubicBezTo>
                  <a:cubicBezTo>
                    <a:pt x="87" y="106"/>
                    <a:pt x="68" y="138"/>
                    <a:pt x="67" y="174"/>
                  </a:cubicBezTo>
                  <a:cubicBezTo>
                    <a:pt x="28" y="200"/>
                    <a:pt x="0" y="246"/>
                    <a:pt x="0" y="297"/>
                  </a:cubicBezTo>
                  <a:cubicBezTo>
                    <a:pt x="0" y="372"/>
                    <a:pt x="57" y="434"/>
                    <a:pt x="131" y="443"/>
                  </a:cubicBezTo>
                  <a:cubicBezTo>
                    <a:pt x="136" y="443"/>
                    <a:pt x="142" y="443"/>
                    <a:pt x="147" y="443"/>
                  </a:cubicBezTo>
                  <a:cubicBezTo>
                    <a:pt x="152" y="443"/>
                    <a:pt x="157" y="443"/>
                    <a:pt x="162" y="443"/>
                  </a:cubicBezTo>
                  <a:cubicBezTo>
                    <a:pt x="230" y="443"/>
                    <a:pt x="390" y="443"/>
                    <a:pt x="465" y="443"/>
                  </a:cubicBezTo>
                  <a:cubicBezTo>
                    <a:pt x="468" y="443"/>
                    <a:pt x="470" y="443"/>
                    <a:pt x="471" y="443"/>
                  </a:cubicBezTo>
                  <a:cubicBezTo>
                    <a:pt x="479" y="443"/>
                    <a:pt x="479" y="443"/>
                    <a:pt x="479" y="443"/>
                  </a:cubicBezTo>
                  <a:cubicBezTo>
                    <a:pt x="483" y="443"/>
                    <a:pt x="494" y="443"/>
                    <a:pt x="501" y="443"/>
                  </a:cubicBezTo>
                  <a:cubicBezTo>
                    <a:pt x="550" y="443"/>
                    <a:pt x="550" y="443"/>
                    <a:pt x="550" y="443"/>
                  </a:cubicBezTo>
                  <a:cubicBezTo>
                    <a:pt x="619" y="442"/>
                    <a:pt x="675" y="386"/>
                    <a:pt x="675" y="318"/>
                  </a:cubicBezTo>
                  <a:cubicBezTo>
                    <a:pt x="675" y="255"/>
                    <a:pt x="628" y="203"/>
                    <a:pt x="567" y="194"/>
                  </a:cubicBezTo>
                  <a:close/>
                </a:path>
              </a:pathLst>
            </a:custGeom>
            <a:solidFill>
              <a:schemeClr val="bg1"/>
            </a:solidFill>
            <a:ln w="76200">
              <a:solidFill>
                <a:srgbClr val="00AEF2"/>
              </a:solidFill>
            </a:ln>
            <a:extLst/>
          </p:spPr>
          <p:txBody>
            <a:bodyPr vert="horz" wrap="square" lIns="89619" tIns="44810" rIns="89619" bIns="44810" numCol="1" anchor="t" anchorCtr="0" compatLnSpc="1">
              <a:prstTxWarp prst="textNoShape">
                <a:avLst/>
              </a:prstTxWarp>
            </a:bodyPr>
            <a:lstStyle/>
            <a:p>
              <a:pPr>
                <a:defRPr/>
              </a:pPr>
              <a:endParaRPr lang="en-US" sz="1764" kern="0" dirty="0">
                <a:solidFill>
                  <a:srgbClr val="FFFFFF"/>
                </a:solidFill>
              </a:endParaRPr>
            </a:p>
          </p:txBody>
        </p:sp>
        <p:cxnSp>
          <p:nvCxnSpPr>
            <p:cNvPr id="200" name="Straight Connector 199"/>
            <p:cNvCxnSpPr/>
            <p:nvPr/>
          </p:nvCxnSpPr>
          <p:spPr>
            <a:xfrm>
              <a:off x="965075" y="4047976"/>
              <a:ext cx="2561194" cy="0"/>
            </a:xfrm>
            <a:prstGeom prst="line">
              <a:avLst/>
            </a:prstGeom>
            <a:noFill/>
            <a:ln w="9525" cap="flat" cmpd="sng" algn="ctr">
              <a:solidFill>
                <a:srgbClr val="FFFFFF">
                  <a:lumMod val="75000"/>
                </a:srgbClr>
              </a:solidFill>
              <a:prstDash val="solid"/>
            </a:ln>
            <a:effectLst/>
          </p:spPr>
        </p:cxnSp>
        <p:cxnSp>
          <p:nvCxnSpPr>
            <p:cNvPr id="201" name="Straight Connector 200"/>
            <p:cNvCxnSpPr/>
            <p:nvPr/>
          </p:nvCxnSpPr>
          <p:spPr>
            <a:xfrm>
              <a:off x="965075" y="4682975"/>
              <a:ext cx="2561194" cy="0"/>
            </a:xfrm>
            <a:prstGeom prst="line">
              <a:avLst/>
            </a:prstGeom>
            <a:noFill/>
            <a:ln w="9525" cap="flat" cmpd="sng" algn="ctr">
              <a:solidFill>
                <a:srgbClr val="FFFFFF">
                  <a:lumMod val="75000"/>
                </a:srgbClr>
              </a:solidFill>
              <a:prstDash val="solid"/>
            </a:ln>
            <a:effectLst/>
          </p:spPr>
        </p:cxnSp>
        <p:pic>
          <p:nvPicPr>
            <p:cNvPr id="202" name="Picture 201" descr="azurelogo.png"/>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3700059" y="2941783"/>
              <a:ext cx="1621093" cy="375864"/>
            </a:xfrm>
            <a:prstGeom prst="rect">
              <a:avLst/>
            </a:prstGeom>
          </p:spPr>
        </p:pic>
        <p:pic>
          <p:nvPicPr>
            <p:cNvPr id="203" name="Picture 20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840316" y="3158384"/>
              <a:ext cx="925317" cy="821500"/>
            </a:xfrm>
            <a:prstGeom prst="rect">
              <a:avLst/>
            </a:prstGeom>
          </p:spPr>
        </p:pic>
        <p:pic>
          <p:nvPicPr>
            <p:cNvPr id="204" name="Picture 81"/>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bwMode="auto">
            <a:xfrm>
              <a:off x="4292907" y="3253140"/>
              <a:ext cx="971110" cy="8621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 name="TextBox 204"/>
            <p:cNvSpPr txBox="1"/>
            <p:nvPr/>
          </p:nvSpPr>
          <p:spPr>
            <a:xfrm>
              <a:off x="3200325" y="3857473"/>
              <a:ext cx="2639992" cy="258972"/>
            </a:xfrm>
            <a:prstGeom prst="rect">
              <a:avLst/>
            </a:prstGeom>
            <a:noFill/>
          </p:spPr>
          <p:txBody>
            <a:bodyPr wrap="square" lIns="68537" tIns="34269" rIns="68537" bIns="34269">
              <a:spAutoFit/>
            </a:bodyPr>
            <a:lstStyle/>
            <a:p>
              <a:pPr algn="ctr" defTabSz="685392">
                <a:defRPr/>
              </a:pPr>
              <a:r>
                <a:rPr lang="en-US" sz="1200" b="1" kern="0" dirty="0">
                  <a:solidFill>
                    <a:schemeClr val="bg2"/>
                  </a:solidFill>
                </a:rPr>
                <a:t>StorSimple</a:t>
              </a:r>
            </a:p>
          </p:txBody>
        </p:sp>
      </p:grpSp>
    </p:spTree>
    <p:extLst>
      <p:ext uri="{BB962C8B-B14F-4D97-AF65-F5344CB8AC3E}">
        <p14:creationId xmlns:p14="http://schemas.microsoft.com/office/powerpoint/2010/main" val="834201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69" y="1779455"/>
            <a:ext cx="6800685" cy="5089498"/>
          </a:xfrm>
          <a:prstGeom prst="rect">
            <a:avLst/>
          </a:prstGeom>
        </p:spPr>
      </p:pic>
      <p:sp>
        <p:nvSpPr>
          <p:cNvPr id="5" name="TextBox 4"/>
          <p:cNvSpPr txBox="1"/>
          <p:nvPr/>
        </p:nvSpPr>
        <p:spPr>
          <a:xfrm>
            <a:off x="7364017" y="1539439"/>
            <a:ext cx="4705005" cy="5628245"/>
          </a:xfrm>
          <a:prstGeom prst="rect">
            <a:avLst/>
          </a:prstGeom>
          <a:noFill/>
        </p:spPr>
        <p:txBody>
          <a:bodyPr wrap="square" rtlCol="0">
            <a:spAutoFit/>
          </a:bodyPr>
          <a:lstStyle/>
          <a:p>
            <a:r>
              <a:rPr lang="en-US" sz="1799" dirty="0">
                <a:solidFill>
                  <a:schemeClr val="bg2"/>
                </a:solidFill>
              </a:rPr>
              <a:t>Enable availability on demand for SAN-based Hyper-V workloads</a:t>
            </a:r>
          </a:p>
          <a:p>
            <a:endParaRPr lang="en-US" sz="1799" dirty="0">
              <a:solidFill>
                <a:schemeClr val="bg2"/>
              </a:solidFill>
            </a:endParaRPr>
          </a:p>
          <a:p>
            <a:r>
              <a:rPr lang="en-US" sz="1799" dirty="0">
                <a:solidFill>
                  <a:schemeClr val="bg2"/>
                </a:solidFill>
              </a:rPr>
              <a:t>Protect Tier 1 Hyper-V workloads to Azure, and benefit from the performance characteristics achieved by placing </a:t>
            </a:r>
            <a:r>
              <a:rPr lang="en-US" sz="1799" b="1" dirty="0">
                <a:solidFill>
                  <a:schemeClr val="bg2"/>
                </a:solidFill>
              </a:rPr>
              <a:t>NetApp storage in an Equinix datacenter</a:t>
            </a:r>
          </a:p>
          <a:p>
            <a:endParaRPr lang="en-US" sz="1799" b="1" dirty="0">
              <a:solidFill>
                <a:schemeClr val="bg2"/>
              </a:solidFill>
            </a:endParaRPr>
          </a:p>
          <a:p>
            <a:r>
              <a:rPr lang="en-US" sz="1799" b="1" dirty="0">
                <a:solidFill>
                  <a:schemeClr val="bg2"/>
                </a:solidFill>
              </a:rPr>
              <a:t>Azure ExpressRoute</a:t>
            </a:r>
            <a:r>
              <a:rPr lang="en-US" sz="1799" dirty="0">
                <a:solidFill>
                  <a:schemeClr val="bg2"/>
                </a:solidFill>
              </a:rPr>
              <a:t> connectivity to improve throughput between storage and Azure compute. </a:t>
            </a:r>
          </a:p>
          <a:p>
            <a:r>
              <a:rPr lang="en-US" sz="1799" dirty="0">
                <a:solidFill>
                  <a:schemeClr val="bg2"/>
                </a:solidFill>
              </a:rPr>
              <a:t> </a:t>
            </a:r>
          </a:p>
          <a:p>
            <a:r>
              <a:rPr lang="en-US" sz="1799" dirty="0">
                <a:solidFill>
                  <a:schemeClr val="bg2"/>
                </a:solidFill>
              </a:rPr>
              <a:t>ASR’s </a:t>
            </a:r>
            <a:r>
              <a:rPr lang="en-US" sz="1799" i="1" dirty="0">
                <a:solidFill>
                  <a:schemeClr val="bg2"/>
                </a:solidFill>
              </a:rPr>
              <a:t>Replication to Azure</a:t>
            </a:r>
            <a:r>
              <a:rPr lang="en-US" sz="1799" dirty="0">
                <a:solidFill>
                  <a:schemeClr val="bg2"/>
                </a:solidFill>
              </a:rPr>
              <a:t> functionality is used to replicate the OS drives of the Hyper-V workload</a:t>
            </a:r>
          </a:p>
          <a:p>
            <a:endParaRPr lang="en-US" sz="1799" dirty="0">
              <a:solidFill>
                <a:schemeClr val="bg2"/>
              </a:solidFill>
            </a:endParaRPr>
          </a:p>
          <a:p>
            <a:r>
              <a:rPr lang="en-US" sz="1799" dirty="0">
                <a:solidFill>
                  <a:schemeClr val="bg2"/>
                </a:solidFill>
              </a:rPr>
              <a:t>ASR’s </a:t>
            </a:r>
            <a:r>
              <a:rPr lang="en-US" sz="1799" i="1" dirty="0">
                <a:solidFill>
                  <a:schemeClr val="bg2"/>
                </a:solidFill>
              </a:rPr>
              <a:t>Array-Based Replication</a:t>
            </a:r>
            <a:r>
              <a:rPr lang="en-US" sz="1799" dirty="0">
                <a:solidFill>
                  <a:schemeClr val="bg2"/>
                </a:solidFill>
              </a:rPr>
              <a:t> functionality is used to mirror data between on-premises and NetApp private storage</a:t>
            </a:r>
          </a:p>
          <a:p>
            <a:endParaRPr lang="en-US" sz="1799" dirty="0">
              <a:solidFill>
                <a:srgbClr val="FFFFFF"/>
              </a:solidFill>
            </a:endParaRPr>
          </a:p>
        </p:txBody>
      </p:sp>
      <p:sp>
        <p:nvSpPr>
          <p:cNvPr id="7" name="Title 6"/>
          <p:cNvSpPr>
            <a:spLocks noGrp="1"/>
          </p:cNvSpPr>
          <p:nvPr>
            <p:ph type="title"/>
          </p:nvPr>
        </p:nvSpPr>
        <p:spPr>
          <a:xfrm>
            <a:off x="1198562" y="400052"/>
            <a:ext cx="6527405" cy="689111"/>
          </a:xfrm>
        </p:spPr>
        <p:txBody>
          <a:bodyPr>
            <a:normAutofit fontScale="90000"/>
          </a:bodyPr>
          <a:lstStyle/>
          <a:p>
            <a:r>
              <a:rPr lang="en-US" dirty="0"/>
              <a:t>Azure Site Recovery + NetApp</a:t>
            </a:r>
          </a:p>
        </p:txBody>
      </p:sp>
    </p:spTree>
    <p:extLst>
      <p:ext uri="{BB962C8B-B14F-4D97-AF65-F5344CB8AC3E}">
        <p14:creationId xmlns:p14="http://schemas.microsoft.com/office/powerpoint/2010/main" val="248292704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694782" y="2406421"/>
            <a:ext cx="5375572" cy="3051943"/>
            <a:chOff x="6695023" y="2164615"/>
            <a:chExt cx="5377735" cy="3053171"/>
          </a:xfrm>
        </p:grpSpPr>
        <p:sp>
          <p:nvSpPr>
            <p:cNvPr id="123" name="Rectangle 5"/>
            <p:cNvSpPr>
              <a:spLocks noChangeArrowheads="1"/>
            </p:cNvSpPr>
            <p:nvPr/>
          </p:nvSpPr>
          <p:spPr bwMode="auto">
            <a:xfrm>
              <a:off x="11061735" y="4698953"/>
              <a:ext cx="420294" cy="502907"/>
            </a:xfrm>
            <a:prstGeom prst="rect">
              <a:avLst/>
            </a:prstGeom>
            <a:solidFill>
              <a:schemeClr val="bg2"/>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24" name="Rectangle 5"/>
            <p:cNvSpPr>
              <a:spLocks noChangeArrowheads="1"/>
            </p:cNvSpPr>
            <p:nvPr/>
          </p:nvSpPr>
          <p:spPr bwMode="auto">
            <a:xfrm>
              <a:off x="10758967" y="4504719"/>
              <a:ext cx="521430" cy="682948"/>
            </a:xfrm>
            <a:prstGeom prst="rect">
              <a:avLst/>
            </a:prstGeom>
            <a:solidFill>
              <a:schemeClr val="bg1">
                <a:lumMod val="6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25" name="Left-Right Arrow 124"/>
            <p:cNvSpPr/>
            <p:nvPr/>
          </p:nvSpPr>
          <p:spPr bwMode="auto">
            <a:xfrm rot="16200000">
              <a:off x="10313071" y="3499606"/>
              <a:ext cx="918098" cy="227512"/>
            </a:xfrm>
            <a:prstGeom prst="leftRightArrow">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51" tIns="107402" rIns="134251" bIns="107402" numCol="1" spcCol="0" rtlCol="0" fromWordArt="0" anchor="t" anchorCtr="0" forceAA="0" compatLnSpc="1">
              <a:prstTxWarp prst="textNoShape">
                <a:avLst/>
              </a:prstTxWarp>
              <a:noAutofit/>
            </a:bodyPr>
            <a:lstStyle/>
            <a:p>
              <a:pPr algn="ctr" defTabSz="68446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26" name="TextBox 125"/>
            <p:cNvSpPr txBox="1"/>
            <p:nvPr/>
          </p:nvSpPr>
          <p:spPr>
            <a:xfrm>
              <a:off x="9368822" y="3471996"/>
              <a:ext cx="1337192" cy="457180"/>
            </a:xfrm>
            <a:prstGeom prst="rect">
              <a:avLst/>
            </a:prstGeom>
            <a:noFill/>
          </p:spPr>
          <p:txBody>
            <a:bodyPr wrap="square" lIns="134251" tIns="0" rIns="134251" bIns="0" rtlCol="0">
              <a:spAutoFit/>
            </a:bodyPr>
            <a:lstStyle/>
            <a:p>
              <a:pPr defTabSz="684689">
                <a:lnSpc>
                  <a:spcPct val="90000"/>
                </a:lnSpc>
                <a:spcAft>
                  <a:spcPts val="441"/>
                </a:spcAft>
              </a:pPr>
              <a:r>
                <a:rPr lang="en-US" sz="1100" b="1" dirty="0">
                  <a:solidFill>
                    <a:srgbClr val="FFFFFF"/>
                  </a:solidFill>
                </a:rPr>
                <a:t>Orchestration and Replication: InMage Scout</a:t>
              </a:r>
            </a:p>
          </p:txBody>
        </p:sp>
        <p:grpSp>
          <p:nvGrpSpPr>
            <p:cNvPr id="127" name="Group 126"/>
            <p:cNvGrpSpPr/>
            <p:nvPr/>
          </p:nvGrpSpPr>
          <p:grpSpPr>
            <a:xfrm>
              <a:off x="9592805" y="2164615"/>
              <a:ext cx="2479953" cy="980289"/>
              <a:chOff x="616226" y="1630760"/>
              <a:chExt cx="4596553" cy="1801531"/>
            </a:xfrm>
          </p:grpSpPr>
          <p:sp>
            <p:nvSpPr>
              <p:cNvPr id="1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kern="0">
                  <a:solidFill>
                    <a:srgbClr val="505050"/>
                  </a:solidFill>
                </a:endParaRPr>
              </a:p>
            </p:txBody>
          </p:sp>
          <p:sp>
            <p:nvSpPr>
              <p:cNvPr id="162" name="TextBox 161"/>
              <p:cNvSpPr txBox="1"/>
              <p:nvPr/>
            </p:nvSpPr>
            <p:spPr>
              <a:xfrm>
                <a:off x="1458990" y="2418609"/>
                <a:ext cx="2493770" cy="944183"/>
              </a:xfrm>
              <a:prstGeom prst="rect">
                <a:avLst/>
              </a:prstGeom>
              <a:noFill/>
              <a:ln>
                <a:noFill/>
              </a:ln>
            </p:spPr>
            <p:txBody>
              <a:bodyPr wrap="none" lIns="134352" tIns="107482" rIns="134352" bIns="107482" rtlCol="0">
                <a:spAutoFit/>
              </a:bodyPr>
              <a:lstStyle/>
              <a:p>
                <a:pPr algn="ctr" defTabSz="684689">
                  <a:lnSpc>
                    <a:spcPct val="90000"/>
                  </a:lnSpc>
                  <a:spcAft>
                    <a:spcPts val="441"/>
                  </a:spcAft>
                </a:pPr>
                <a:r>
                  <a:rPr lang="en-US" sz="1050" b="1" kern="0" dirty="0">
                    <a:solidFill>
                      <a:srgbClr val="FFFFFF"/>
                    </a:solidFill>
                  </a:rPr>
                  <a:t>Microsoft Azure </a:t>
                </a:r>
                <a:br>
                  <a:rPr lang="en-US" sz="1050" b="1" kern="0" dirty="0">
                    <a:solidFill>
                      <a:srgbClr val="FFFFFF"/>
                    </a:solidFill>
                  </a:rPr>
                </a:br>
                <a:r>
                  <a:rPr lang="en-US" sz="1050" b="1" kern="0" dirty="0">
                    <a:solidFill>
                      <a:srgbClr val="FFFFFF"/>
                    </a:solidFill>
                  </a:rPr>
                  <a:t>Site Recovery</a:t>
                </a:r>
              </a:p>
            </p:txBody>
          </p:sp>
        </p:grpSp>
        <p:sp>
          <p:nvSpPr>
            <p:cNvPr id="128" name="TextBox 127"/>
            <p:cNvSpPr txBox="1"/>
            <p:nvPr/>
          </p:nvSpPr>
          <p:spPr>
            <a:xfrm>
              <a:off x="9940932" y="4603267"/>
              <a:ext cx="519662" cy="518156"/>
            </a:xfrm>
            <a:prstGeom prst="rect">
              <a:avLst/>
            </a:prstGeom>
            <a:noFill/>
          </p:spPr>
          <p:txBody>
            <a:bodyPr wrap="square" lIns="0" tIns="109653" rIns="0" bIns="109653" rtlCol="0">
              <a:spAutoFit/>
            </a:bodyPr>
            <a:lstStyle/>
            <a:p>
              <a:pPr algn="r" defTabSz="685336">
                <a:lnSpc>
                  <a:spcPct val="90000"/>
                </a:lnSpc>
                <a:spcAft>
                  <a:spcPts val="450"/>
                </a:spcAft>
              </a:pPr>
              <a:r>
                <a:rPr lang="en-US" sz="1050" b="1" kern="0" dirty="0">
                  <a:solidFill>
                    <a:srgbClr val="FFFFFF"/>
                  </a:solidFill>
                </a:rPr>
                <a:t>Primary Site</a:t>
              </a:r>
            </a:p>
          </p:txBody>
        </p:sp>
        <p:sp>
          <p:nvSpPr>
            <p:cNvPr id="146" name="Rectangle 5"/>
            <p:cNvSpPr>
              <a:spLocks noChangeArrowheads="1"/>
            </p:cNvSpPr>
            <p:nvPr/>
          </p:nvSpPr>
          <p:spPr bwMode="auto">
            <a:xfrm>
              <a:off x="10498585" y="4353493"/>
              <a:ext cx="521431" cy="836310"/>
            </a:xfrm>
            <a:prstGeom prst="rect">
              <a:avLst/>
            </a:prstGeom>
            <a:solidFill>
              <a:srgbClr val="00B294"/>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47" name="Freeform 6"/>
            <p:cNvSpPr>
              <a:spLocks/>
            </p:cNvSpPr>
            <p:nvPr/>
          </p:nvSpPr>
          <p:spPr bwMode="auto">
            <a:xfrm>
              <a:off x="10554434" y="4444713"/>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48" name="Freeform 7"/>
            <p:cNvSpPr>
              <a:spLocks/>
            </p:cNvSpPr>
            <p:nvPr/>
          </p:nvSpPr>
          <p:spPr bwMode="auto">
            <a:xfrm>
              <a:off x="10554434" y="4576100"/>
              <a:ext cx="409733" cy="74309"/>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3" name="Freeform 8"/>
            <p:cNvSpPr>
              <a:spLocks/>
            </p:cNvSpPr>
            <p:nvPr/>
          </p:nvSpPr>
          <p:spPr bwMode="auto">
            <a:xfrm>
              <a:off x="10554434" y="4706409"/>
              <a:ext cx="409733" cy="74309"/>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4" name="Freeform 9"/>
            <p:cNvSpPr>
              <a:spLocks/>
            </p:cNvSpPr>
            <p:nvPr/>
          </p:nvSpPr>
          <p:spPr bwMode="auto">
            <a:xfrm>
              <a:off x="10554434" y="4837796"/>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5" name="Oval 14"/>
            <p:cNvSpPr>
              <a:spLocks noChangeArrowheads="1"/>
            </p:cNvSpPr>
            <p:nvPr/>
          </p:nvSpPr>
          <p:spPr bwMode="auto">
            <a:xfrm>
              <a:off x="10885874" y="4460329"/>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6" name="Oval 15"/>
            <p:cNvSpPr>
              <a:spLocks noChangeArrowheads="1"/>
            </p:cNvSpPr>
            <p:nvPr/>
          </p:nvSpPr>
          <p:spPr bwMode="auto">
            <a:xfrm>
              <a:off x="10885874" y="4591716"/>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7" name="Oval 16"/>
            <p:cNvSpPr>
              <a:spLocks noChangeArrowheads="1"/>
            </p:cNvSpPr>
            <p:nvPr/>
          </p:nvSpPr>
          <p:spPr bwMode="auto">
            <a:xfrm>
              <a:off x="10885874" y="4723102"/>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58" name="Oval 17"/>
            <p:cNvSpPr>
              <a:spLocks noChangeArrowheads="1"/>
            </p:cNvSpPr>
            <p:nvPr/>
          </p:nvSpPr>
          <p:spPr bwMode="auto">
            <a:xfrm>
              <a:off x="10885874" y="4854489"/>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31" name="Rectangle 130"/>
            <p:cNvSpPr/>
            <p:nvPr/>
          </p:nvSpPr>
          <p:spPr bwMode="auto">
            <a:xfrm>
              <a:off x="10498585" y="4076912"/>
              <a:ext cx="521097" cy="277509"/>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2" name="Group 131"/>
            <p:cNvGrpSpPr/>
            <p:nvPr/>
          </p:nvGrpSpPr>
          <p:grpSpPr>
            <a:xfrm>
              <a:off x="11527330" y="4950479"/>
              <a:ext cx="123335" cy="238812"/>
              <a:chOff x="7791149" y="4987730"/>
              <a:chExt cx="192916" cy="370370"/>
            </a:xfrm>
          </p:grpSpPr>
          <p:sp>
            <p:nvSpPr>
              <p:cNvPr id="14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4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4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sp>
          <p:nvSpPr>
            <p:cNvPr id="133" name="TextBox 132"/>
            <p:cNvSpPr txBox="1"/>
            <p:nvPr/>
          </p:nvSpPr>
          <p:spPr>
            <a:xfrm>
              <a:off x="10549287" y="4119073"/>
              <a:ext cx="437634" cy="221549"/>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InMage Scout</a:t>
              </a:r>
            </a:p>
          </p:txBody>
        </p:sp>
        <p:grpSp>
          <p:nvGrpSpPr>
            <p:cNvPr id="134" name="Group 133"/>
            <p:cNvGrpSpPr/>
            <p:nvPr/>
          </p:nvGrpSpPr>
          <p:grpSpPr>
            <a:xfrm>
              <a:off x="9802865" y="4925178"/>
              <a:ext cx="227525" cy="238812"/>
              <a:chOff x="868162" y="4855982"/>
              <a:chExt cx="325205" cy="341338"/>
            </a:xfrm>
          </p:grpSpPr>
          <p:grpSp>
            <p:nvGrpSpPr>
              <p:cNvPr id="135" name="Group 134"/>
              <p:cNvGrpSpPr/>
              <p:nvPr/>
            </p:nvGrpSpPr>
            <p:grpSpPr>
              <a:xfrm>
                <a:off x="1017082" y="4855982"/>
                <a:ext cx="176285" cy="341338"/>
                <a:chOff x="7791149" y="4987730"/>
                <a:chExt cx="192916" cy="370370"/>
              </a:xfrm>
            </p:grpSpPr>
            <p:sp>
              <p:nvSpPr>
                <p:cNvPr id="140"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41"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42"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136" name="Group 135"/>
              <p:cNvGrpSpPr/>
              <p:nvPr/>
            </p:nvGrpSpPr>
            <p:grpSpPr>
              <a:xfrm>
                <a:off x="868162" y="4855982"/>
                <a:ext cx="176285" cy="341338"/>
                <a:chOff x="7791149" y="4987730"/>
                <a:chExt cx="192916" cy="370370"/>
              </a:xfrm>
            </p:grpSpPr>
            <p:sp>
              <p:nvSpPr>
                <p:cNvPr id="13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3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3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sp>
          <p:nvSpPr>
            <p:cNvPr id="165" name="Rectangle 5"/>
            <p:cNvSpPr>
              <a:spLocks noChangeArrowheads="1"/>
            </p:cNvSpPr>
            <p:nvPr/>
          </p:nvSpPr>
          <p:spPr bwMode="auto">
            <a:xfrm>
              <a:off x="8313810" y="4714879"/>
              <a:ext cx="420294" cy="502907"/>
            </a:xfrm>
            <a:prstGeom prst="rect">
              <a:avLst/>
            </a:prstGeom>
            <a:solidFill>
              <a:schemeClr val="bg2"/>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66" name="Rectangle 5"/>
            <p:cNvSpPr>
              <a:spLocks noChangeArrowheads="1"/>
            </p:cNvSpPr>
            <p:nvPr/>
          </p:nvSpPr>
          <p:spPr bwMode="auto">
            <a:xfrm>
              <a:off x="8011042" y="4520645"/>
              <a:ext cx="521430" cy="682948"/>
            </a:xfrm>
            <a:prstGeom prst="rect">
              <a:avLst/>
            </a:prstGeom>
            <a:solidFill>
              <a:schemeClr val="bg1">
                <a:lumMod val="6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67" name="Left-Right Arrow 166"/>
            <p:cNvSpPr/>
            <p:nvPr/>
          </p:nvSpPr>
          <p:spPr bwMode="auto">
            <a:xfrm rot="16200000">
              <a:off x="7535965" y="3529113"/>
              <a:ext cx="933697" cy="184749"/>
            </a:xfrm>
            <a:prstGeom prst="lef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51" tIns="107402" rIns="134251" bIns="107402" numCol="1" spcCol="0" rtlCol="0" fromWordArt="0" anchor="t" anchorCtr="0" forceAA="0" compatLnSpc="1">
              <a:prstTxWarp prst="textNoShape">
                <a:avLst/>
              </a:prstTxWarp>
              <a:noAutofit/>
            </a:bodyPr>
            <a:lstStyle/>
            <a:p>
              <a:pPr algn="ctr" defTabSz="68446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168" name="TextBox 167"/>
            <p:cNvSpPr txBox="1"/>
            <p:nvPr/>
          </p:nvSpPr>
          <p:spPr>
            <a:xfrm>
              <a:off x="6695023" y="3453727"/>
              <a:ext cx="1402846" cy="609574"/>
            </a:xfrm>
            <a:prstGeom prst="rect">
              <a:avLst/>
            </a:prstGeom>
            <a:noFill/>
          </p:spPr>
          <p:txBody>
            <a:bodyPr wrap="square" lIns="134251" tIns="0" rIns="134251" bIns="0" rtlCol="0">
              <a:spAutoFit/>
            </a:bodyPr>
            <a:lstStyle/>
            <a:p>
              <a:pPr defTabSz="684689">
                <a:lnSpc>
                  <a:spcPct val="90000"/>
                </a:lnSpc>
                <a:spcAft>
                  <a:spcPts val="441"/>
                </a:spcAft>
              </a:pPr>
              <a:r>
                <a:rPr lang="en-US" sz="1100" b="1" dirty="0">
                  <a:solidFill>
                    <a:srgbClr val="FFFFFF"/>
                  </a:solidFill>
                </a:rPr>
                <a:t>Orchestration and Replication: Hyper-V Replica, SQL </a:t>
              </a:r>
              <a:r>
                <a:rPr lang="en-US" sz="1100" b="1" dirty="0" err="1">
                  <a:solidFill>
                    <a:srgbClr val="FFFFFF"/>
                  </a:solidFill>
                </a:rPr>
                <a:t>AlwaysOn</a:t>
              </a:r>
              <a:endParaRPr lang="en-US" sz="1100" b="1" dirty="0">
                <a:solidFill>
                  <a:srgbClr val="FFFFFF"/>
                </a:solidFill>
              </a:endParaRPr>
            </a:p>
          </p:txBody>
        </p:sp>
        <p:grpSp>
          <p:nvGrpSpPr>
            <p:cNvPr id="169" name="Group 168"/>
            <p:cNvGrpSpPr/>
            <p:nvPr/>
          </p:nvGrpSpPr>
          <p:grpSpPr>
            <a:xfrm>
              <a:off x="6893814" y="2164615"/>
              <a:ext cx="2479953" cy="980289"/>
              <a:chOff x="616226" y="1630760"/>
              <a:chExt cx="4596553" cy="1801531"/>
            </a:xfrm>
          </p:grpSpPr>
          <p:sp>
            <p:nvSpPr>
              <p:cNvPr id="18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9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9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kern="0">
                  <a:solidFill>
                    <a:srgbClr val="505050"/>
                  </a:solidFill>
                </a:endParaRPr>
              </a:p>
            </p:txBody>
          </p:sp>
          <p:sp>
            <p:nvSpPr>
              <p:cNvPr id="192" name="TextBox 191"/>
              <p:cNvSpPr txBox="1"/>
              <p:nvPr/>
            </p:nvSpPr>
            <p:spPr>
              <a:xfrm>
                <a:off x="1458990" y="2418609"/>
                <a:ext cx="2493770" cy="944183"/>
              </a:xfrm>
              <a:prstGeom prst="rect">
                <a:avLst/>
              </a:prstGeom>
              <a:noFill/>
              <a:ln>
                <a:noFill/>
              </a:ln>
            </p:spPr>
            <p:txBody>
              <a:bodyPr wrap="none" lIns="134352" tIns="107482" rIns="134352" bIns="107482" rtlCol="0">
                <a:spAutoFit/>
              </a:bodyPr>
              <a:lstStyle/>
              <a:p>
                <a:pPr algn="ctr" defTabSz="684689">
                  <a:lnSpc>
                    <a:spcPct val="90000"/>
                  </a:lnSpc>
                  <a:spcAft>
                    <a:spcPts val="441"/>
                  </a:spcAft>
                </a:pPr>
                <a:r>
                  <a:rPr lang="en-US" sz="1050" b="1" kern="0" dirty="0">
                    <a:solidFill>
                      <a:srgbClr val="FFFFFF"/>
                    </a:solidFill>
                  </a:rPr>
                  <a:t>Microsoft Azure </a:t>
                </a:r>
                <a:br>
                  <a:rPr lang="en-US" sz="1050" b="1" kern="0" dirty="0">
                    <a:solidFill>
                      <a:srgbClr val="FFFFFF"/>
                    </a:solidFill>
                  </a:rPr>
                </a:br>
                <a:r>
                  <a:rPr lang="en-US" sz="1050" b="1" kern="0" dirty="0">
                    <a:solidFill>
                      <a:srgbClr val="FFFFFF"/>
                    </a:solidFill>
                  </a:rPr>
                  <a:t>Site Recovery</a:t>
                </a:r>
              </a:p>
            </p:txBody>
          </p:sp>
        </p:grpSp>
        <p:sp>
          <p:nvSpPr>
            <p:cNvPr id="175" name="TextBox 174"/>
            <p:cNvSpPr txBox="1"/>
            <p:nvPr/>
          </p:nvSpPr>
          <p:spPr>
            <a:xfrm>
              <a:off x="7173316" y="4604581"/>
              <a:ext cx="529390" cy="518156"/>
            </a:xfrm>
            <a:prstGeom prst="rect">
              <a:avLst/>
            </a:prstGeom>
            <a:noFill/>
          </p:spPr>
          <p:txBody>
            <a:bodyPr wrap="square" lIns="0" tIns="109653" rIns="0" bIns="109653" rtlCol="0">
              <a:spAutoFit/>
            </a:bodyPr>
            <a:lstStyle/>
            <a:p>
              <a:pPr algn="r" defTabSz="685336">
                <a:lnSpc>
                  <a:spcPct val="90000"/>
                </a:lnSpc>
                <a:spcAft>
                  <a:spcPts val="450"/>
                </a:spcAft>
              </a:pPr>
              <a:r>
                <a:rPr lang="en-US" sz="1050" b="1" kern="0" dirty="0">
                  <a:solidFill>
                    <a:srgbClr val="FFFFFF"/>
                  </a:solidFill>
                </a:rPr>
                <a:t>Primary Site</a:t>
              </a:r>
            </a:p>
          </p:txBody>
        </p:sp>
        <p:grpSp>
          <p:nvGrpSpPr>
            <p:cNvPr id="176" name="Group 175"/>
            <p:cNvGrpSpPr/>
            <p:nvPr/>
          </p:nvGrpSpPr>
          <p:grpSpPr>
            <a:xfrm>
              <a:off x="7750660" y="4369420"/>
              <a:ext cx="521431" cy="836309"/>
              <a:chOff x="13103226" y="2763958"/>
              <a:chExt cx="1039812" cy="1616572"/>
            </a:xfrm>
          </p:grpSpPr>
          <p:sp>
            <p:nvSpPr>
              <p:cNvPr id="180"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5"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6"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7"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88"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grpSp>
        <p:sp>
          <p:nvSpPr>
            <p:cNvPr id="177" name="TextBox 176"/>
            <p:cNvSpPr txBox="1"/>
            <p:nvPr/>
          </p:nvSpPr>
          <p:spPr>
            <a:xfrm>
              <a:off x="7792559" y="5013677"/>
              <a:ext cx="437634" cy="110845"/>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Hyper-V</a:t>
              </a:r>
            </a:p>
          </p:txBody>
        </p:sp>
        <p:sp>
          <p:nvSpPr>
            <p:cNvPr id="178" name="Rectangle 177"/>
            <p:cNvSpPr/>
            <p:nvPr/>
          </p:nvSpPr>
          <p:spPr bwMode="auto">
            <a:xfrm>
              <a:off x="7750660" y="4092838"/>
              <a:ext cx="521097" cy="2775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9" name="Picture 17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45308" y="4119073"/>
              <a:ext cx="540851" cy="217177"/>
            </a:xfrm>
            <a:prstGeom prst="rect">
              <a:avLst/>
            </a:prstGeom>
          </p:spPr>
        </p:pic>
        <p:grpSp>
          <p:nvGrpSpPr>
            <p:cNvPr id="171" name="Group 170"/>
            <p:cNvGrpSpPr/>
            <p:nvPr/>
          </p:nvGrpSpPr>
          <p:grpSpPr>
            <a:xfrm>
              <a:off x="8779405" y="4966405"/>
              <a:ext cx="123335" cy="238812"/>
              <a:chOff x="7791149" y="4987730"/>
              <a:chExt cx="192916" cy="370370"/>
            </a:xfrm>
          </p:grpSpPr>
          <p:sp>
            <p:nvSpPr>
              <p:cNvPr id="17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7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17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sp>
        <p:nvSpPr>
          <p:cNvPr id="2" name="Title 1"/>
          <p:cNvSpPr>
            <a:spLocks noGrp="1"/>
          </p:cNvSpPr>
          <p:nvPr>
            <p:ph type="title" idx="4294967295"/>
          </p:nvPr>
        </p:nvSpPr>
        <p:spPr>
          <a:xfrm>
            <a:off x="996046" y="980369"/>
            <a:ext cx="7180734" cy="663575"/>
          </a:xfrm>
        </p:spPr>
        <p:txBody>
          <a:bodyPr>
            <a:normAutofit/>
          </a:bodyPr>
          <a:lstStyle/>
          <a:p>
            <a:pPr algn="ctr"/>
            <a:r>
              <a:rPr lang="en-US" sz="2399" b="1" dirty="0"/>
              <a:t>On-premises to on-premises protection (site-to-site)</a:t>
            </a:r>
            <a:endParaRPr lang="en-US" sz="1600" b="1" dirty="0"/>
          </a:p>
        </p:txBody>
      </p:sp>
      <p:sp>
        <p:nvSpPr>
          <p:cNvPr id="4" name="Rectangle 3"/>
          <p:cNvSpPr/>
          <p:nvPr/>
        </p:nvSpPr>
        <p:spPr bwMode="auto">
          <a:xfrm>
            <a:off x="2454" y="5431335"/>
            <a:ext cx="12183923" cy="104453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737"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itle 3"/>
          <p:cNvSpPr txBox="1">
            <a:spLocks/>
          </p:cNvSpPr>
          <p:nvPr/>
        </p:nvSpPr>
        <p:spPr>
          <a:xfrm>
            <a:off x="852664" y="127726"/>
            <a:ext cx="6413353" cy="692268"/>
          </a:xfrm>
          <a:prstGeom prst="rect">
            <a:avLst/>
          </a:prstGeom>
        </p:spPr>
        <p:txBody>
          <a:bodyPr vert="horz" lIns="320040" tIns="152357" rIns="53325" bIns="53325" rtlCol="0" anchor="ctr">
            <a:normAutofit fontScale="90000" lnSpcReduction="10000"/>
          </a:bodyPr>
          <a:lstStyle>
            <a:lvl1pPr>
              <a:lnSpc>
                <a:spcPct val="90000"/>
              </a:lnSpc>
              <a:spcBef>
                <a:spcPct val="0"/>
              </a:spcBef>
              <a:buNone/>
              <a:defRPr lang="en-US" sz="4000" spc="-58" baseline="0" dirty="0">
                <a:solidFill>
                  <a:schemeClr val="bg2"/>
                </a:solidFill>
                <a:latin typeface="Segoe UI Light" pitchFamily="34" charset="0"/>
                <a:ea typeface="Segoe UI" pitchFamily="34" charset="0"/>
                <a:cs typeface="Segoe UI" pitchFamily="34" charset="0"/>
              </a:defRPr>
            </a:lvl1pPr>
          </a:lstStyle>
          <a:p>
            <a:r>
              <a:rPr dirty="0"/>
              <a:t>Orchestrated disaster recovery</a:t>
            </a:r>
          </a:p>
        </p:txBody>
      </p:sp>
      <p:grpSp>
        <p:nvGrpSpPr>
          <p:cNvPr id="3" name="Group 2"/>
          <p:cNvGrpSpPr/>
          <p:nvPr/>
        </p:nvGrpSpPr>
        <p:grpSpPr>
          <a:xfrm>
            <a:off x="2455" y="2393726"/>
            <a:ext cx="6763415" cy="3056371"/>
            <a:chOff x="0" y="2164615"/>
            <a:chExt cx="6766137" cy="3057601"/>
          </a:xfrm>
        </p:grpSpPr>
        <p:sp>
          <p:nvSpPr>
            <p:cNvPr id="51" name="Rectangle 5"/>
            <p:cNvSpPr>
              <a:spLocks noChangeArrowheads="1"/>
            </p:cNvSpPr>
            <p:nvPr/>
          </p:nvSpPr>
          <p:spPr bwMode="auto">
            <a:xfrm>
              <a:off x="2176132" y="4526950"/>
              <a:ext cx="521430" cy="682948"/>
            </a:xfrm>
            <a:prstGeom prst="rect">
              <a:avLst/>
            </a:prstGeom>
            <a:solidFill>
              <a:schemeClr val="bg1">
                <a:lumMod val="6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52" name="Rectangle 5"/>
            <p:cNvSpPr>
              <a:spLocks noChangeArrowheads="1"/>
            </p:cNvSpPr>
            <p:nvPr/>
          </p:nvSpPr>
          <p:spPr bwMode="auto">
            <a:xfrm>
              <a:off x="284086" y="4719309"/>
              <a:ext cx="420294" cy="502907"/>
            </a:xfrm>
            <a:prstGeom prst="rect">
              <a:avLst/>
            </a:prstGeom>
            <a:solidFill>
              <a:schemeClr val="bg2"/>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cxnSp>
          <p:nvCxnSpPr>
            <p:cNvPr id="57" name="Straight Arrow Connector 56"/>
            <p:cNvCxnSpPr>
              <a:stCxn id="106" idx="14"/>
            </p:cNvCxnSpPr>
            <p:nvPr/>
          </p:nvCxnSpPr>
          <p:spPr>
            <a:xfrm>
              <a:off x="917548" y="3121504"/>
              <a:ext cx="2748" cy="957902"/>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329751" y="3121504"/>
              <a:ext cx="0" cy="977784"/>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19804" y="2164615"/>
              <a:ext cx="2479953" cy="980288"/>
              <a:chOff x="616226" y="1630760"/>
              <a:chExt cx="4596553" cy="1801531"/>
            </a:xfrm>
          </p:grpSpPr>
          <p:sp>
            <p:nvSpPr>
              <p:cNvPr id="106"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07"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108"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kern="0">
                  <a:solidFill>
                    <a:srgbClr val="505050"/>
                  </a:solidFill>
                </a:endParaRPr>
              </a:p>
            </p:txBody>
          </p:sp>
          <p:sp>
            <p:nvSpPr>
              <p:cNvPr id="109" name="TextBox 108"/>
              <p:cNvSpPr txBox="1"/>
              <p:nvPr/>
            </p:nvSpPr>
            <p:spPr>
              <a:xfrm>
                <a:off x="1447701" y="2418608"/>
                <a:ext cx="2493770" cy="944184"/>
              </a:xfrm>
              <a:prstGeom prst="rect">
                <a:avLst/>
              </a:prstGeom>
              <a:noFill/>
              <a:ln>
                <a:noFill/>
              </a:ln>
            </p:spPr>
            <p:txBody>
              <a:bodyPr wrap="none" lIns="134352" tIns="107482" rIns="134352" bIns="107482" rtlCol="0">
                <a:spAutoFit/>
              </a:bodyPr>
              <a:lstStyle/>
              <a:p>
                <a:pPr algn="ctr" defTabSz="684689">
                  <a:lnSpc>
                    <a:spcPct val="90000"/>
                  </a:lnSpc>
                  <a:spcAft>
                    <a:spcPts val="441"/>
                  </a:spcAft>
                </a:pPr>
                <a:r>
                  <a:rPr lang="en-US" sz="1050" b="1" kern="0" dirty="0">
                    <a:solidFill>
                      <a:srgbClr val="FFFFFF"/>
                    </a:solidFill>
                  </a:rPr>
                  <a:t>Microsoft Azure </a:t>
                </a:r>
                <a:br>
                  <a:rPr lang="en-US" sz="1050" b="1" kern="0" dirty="0">
                    <a:solidFill>
                      <a:srgbClr val="FFFFFF"/>
                    </a:solidFill>
                  </a:rPr>
                </a:br>
                <a:r>
                  <a:rPr lang="en-US" sz="1050" b="1" kern="0" dirty="0">
                    <a:solidFill>
                      <a:srgbClr val="FFFFFF"/>
                    </a:solidFill>
                  </a:rPr>
                  <a:t>Site Recovery</a:t>
                </a:r>
              </a:p>
            </p:txBody>
          </p:sp>
        </p:grpSp>
        <p:sp>
          <p:nvSpPr>
            <p:cNvPr id="60" name="Left-Right Arrow 59"/>
            <p:cNvSpPr/>
            <p:nvPr/>
          </p:nvSpPr>
          <p:spPr bwMode="auto">
            <a:xfrm>
              <a:off x="1174590" y="4699517"/>
              <a:ext cx="882133" cy="114693"/>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ctr" anchorCtr="0" forceAA="0" compatLnSpc="1">
              <a:prstTxWarp prst="textNoShape">
                <a:avLst/>
              </a:prstTxWarp>
              <a:noAutofit/>
            </a:bodyPr>
            <a:lstStyle/>
            <a:p>
              <a:pPr algn="ctr" defTabSz="698880" fontAlgn="base">
                <a:lnSpc>
                  <a:spcPct val="90000"/>
                </a:lnSpc>
                <a:spcBef>
                  <a:spcPct val="0"/>
                </a:spcBef>
                <a:spcAft>
                  <a:spcPct val="0"/>
                </a:spcAft>
              </a:pPr>
              <a:endParaRPr lang="en-US" sz="750" dirty="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965877" y="3357945"/>
              <a:ext cx="1351909" cy="304822"/>
            </a:xfrm>
            <a:prstGeom prst="rect">
              <a:avLst/>
            </a:prstGeom>
            <a:noFill/>
          </p:spPr>
          <p:txBody>
            <a:bodyPr wrap="square" lIns="134251" tIns="0" rIns="134251" bIns="0" rtlCol="0">
              <a:spAutoFit/>
            </a:bodyPr>
            <a:lstStyle>
              <a:defPPr>
                <a:defRPr lang="en-US"/>
              </a:defPPr>
              <a:lvl1pPr defTabSz="913538">
                <a:lnSpc>
                  <a:spcPct val="90000"/>
                </a:lnSpc>
                <a:spcAft>
                  <a:spcPts val="588"/>
                </a:spcAft>
                <a:defRPr sz="1100">
                  <a:solidFill>
                    <a:srgbClr val="505050"/>
                  </a:solidFill>
                </a:defRPr>
              </a:lvl1pPr>
            </a:lstStyle>
            <a:p>
              <a:pPr algn="ctr"/>
              <a:r>
                <a:rPr lang="en-US" b="1" dirty="0">
                  <a:solidFill>
                    <a:srgbClr val="FFFFFF"/>
                  </a:solidFill>
                </a:rPr>
                <a:t>Orchestration Channel</a:t>
              </a:r>
            </a:p>
          </p:txBody>
        </p:sp>
        <p:sp>
          <p:nvSpPr>
            <p:cNvPr id="62" name="Rectangle 61"/>
            <p:cNvSpPr/>
            <p:nvPr/>
          </p:nvSpPr>
          <p:spPr>
            <a:xfrm>
              <a:off x="1013949" y="4386466"/>
              <a:ext cx="1193784" cy="810879"/>
            </a:xfrm>
            <a:prstGeom prst="rect">
              <a:avLst/>
            </a:prstGeom>
            <a:noFill/>
          </p:spPr>
          <p:txBody>
            <a:bodyPr wrap="square" lIns="134251" tIns="0" rIns="134251" bIns="0" rtlCol="0">
              <a:spAutoFit/>
            </a:bodyPr>
            <a:lstStyle/>
            <a:p>
              <a:pPr algn="ctr" defTabSz="684689">
                <a:lnSpc>
                  <a:spcPct val="90000"/>
                </a:lnSpc>
                <a:spcAft>
                  <a:spcPts val="441"/>
                </a:spcAft>
              </a:pPr>
              <a:r>
                <a:rPr lang="en-US" sz="900" b="1" dirty="0">
                  <a:solidFill>
                    <a:srgbClr val="FFFFFF"/>
                  </a:solidFill>
                </a:rPr>
                <a:t>Replication channels:</a:t>
              </a:r>
            </a:p>
            <a:p>
              <a:pPr algn="ctr" defTabSz="684689">
                <a:lnSpc>
                  <a:spcPct val="90000"/>
                </a:lnSpc>
                <a:spcAft>
                  <a:spcPts val="441"/>
                </a:spcAft>
              </a:pPr>
              <a:r>
                <a:rPr lang="en-US" sz="900" b="1" dirty="0">
                  <a:solidFill>
                    <a:srgbClr val="FFFFFF"/>
                  </a:solidFill>
                </a:rPr>
                <a:t> </a:t>
              </a:r>
              <a:br>
                <a:rPr lang="en-US" sz="900" b="1" dirty="0">
                  <a:solidFill>
                    <a:srgbClr val="FFFFFF"/>
                  </a:solidFill>
                </a:rPr>
              </a:br>
              <a:r>
                <a:rPr lang="en-US" sz="900" b="1" dirty="0">
                  <a:solidFill>
                    <a:srgbClr val="FFFFFF"/>
                  </a:solidFill>
                </a:rPr>
                <a:t>Hyper-V Replica, SQL </a:t>
              </a:r>
              <a:r>
                <a:rPr lang="en-US" sz="900" b="1" dirty="0" err="1">
                  <a:solidFill>
                    <a:srgbClr val="FFFFFF"/>
                  </a:solidFill>
                </a:rPr>
                <a:t>AlwaysOn</a:t>
              </a:r>
              <a:r>
                <a:rPr lang="en-US" sz="900" b="1" dirty="0">
                  <a:solidFill>
                    <a:srgbClr val="FFFFFF"/>
                  </a:solidFill>
                </a:rPr>
                <a:t>, SAN</a:t>
              </a:r>
            </a:p>
          </p:txBody>
        </p:sp>
        <p:sp>
          <p:nvSpPr>
            <p:cNvPr id="92" name="TextBox 91"/>
            <p:cNvSpPr txBox="1"/>
            <p:nvPr/>
          </p:nvSpPr>
          <p:spPr>
            <a:xfrm>
              <a:off x="78856" y="4617281"/>
              <a:ext cx="518608" cy="532391"/>
            </a:xfrm>
            <a:prstGeom prst="rect">
              <a:avLst/>
            </a:prstGeom>
            <a:noFill/>
          </p:spPr>
          <p:txBody>
            <a:bodyPr wrap="square" lIns="0" tIns="109653" rIns="0" bIns="109653" rtlCol="0">
              <a:spAutoFit/>
            </a:bodyPr>
            <a:lstStyle/>
            <a:p>
              <a:pPr defTabSz="685336">
                <a:lnSpc>
                  <a:spcPct val="90000"/>
                </a:lnSpc>
                <a:spcAft>
                  <a:spcPts val="450"/>
                </a:spcAft>
              </a:pPr>
              <a:r>
                <a:rPr lang="en-US" sz="1100" b="1" kern="0" dirty="0">
                  <a:solidFill>
                    <a:srgbClr val="FFFFFF"/>
                  </a:solidFill>
                </a:rPr>
                <a:t>Primary Site</a:t>
              </a:r>
            </a:p>
          </p:txBody>
        </p:sp>
        <p:grpSp>
          <p:nvGrpSpPr>
            <p:cNvPr id="93" name="Group 92"/>
            <p:cNvGrpSpPr/>
            <p:nvPr/>
          </p:nvGrpSpPr>
          <p:grpSpPr>
            <a:xfrm>
              <a:off x="653494" y="4374409"/>
              <a:ext cx="521430" cy="836309"/>
              <a:chOff x="13103226" y="2775830"/>
              <a:chExt cx="1039812" cy="1616572"/>
            </a:xfrm>
          </p:grpSpPr>
          <p:sp>
            <p:nvSpPr>
              <p:cNvPr id="9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9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9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3"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4"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105"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grpSp>
        <p:sp>
          <p:nvSpPr>
            <p:cNvPr id="94" name="TextBox 93"/>
            <p:cNvSpPr txBox="1"/>
            <p:nvPr/>
          </p:nvSpPr>
          <p:spPr>
            <a:xfrm>
              <a:off x="695393" y="4998671"/>
              <a:ext cx="437634" cy="110845"/>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Hyper-V</a:t>
              </a:r>
            </a:p>
          </p:txBody>
        </p:sp>
        <p:sp>
          <p:nvSpPr>
            <p:cNvPr id="95" name="Rectangle 94"/>
            <p:cNvSpPr/>
            <p:nvPr/>
          </p:nvSpPr>
          <p:spPr bwMode="auto">
            <a:xfrm>
              <a:off x="653494" y="4100486"/>
              <a:ext cx="521096" cy="2775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9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142" y="4119073"/>
              <a:ext cx="540850" cy="217177"/>
            </a:xfrm>
            <a:prstGeom prst="rect">
              <a:avLst/>
            </a:prstGeom>
          </p:spPr>
        </p:pic>
        <p:sp>
          <p:nvSpPr>
            <p:cNvPr id="77" name="TextBox 76"/>
            <p:cNvSpPr txBox="1"/>
            <p:nvPr/>
          </p:nvSpPr>
          <p:spPr>
            <a:xfrm>
              <a:off x="2654783" y="4604581"/>
              <a:ext cx="619630" cy="532391"/>
            </a:xfrm>
            <a:prstGeom prst="rect">
              <a:avLst/>
            </a:prstGeom>
            <a:noFill/>
          </p:spPr>
          <p:txBody>
            <a:bodyPr wrap="square" lIns="0" tIns="109653" rIns="0" bIns="10965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l" defTabSz="685336"/>
              <a:r>
                <a:rPr lang="en-US" sz="1100" b="1" dirty="0">
                  <a:solidFill>
                    <a:srgbClr val="FFFFFF"/>
                  </a:solidFill>
                </a:rPr>
                <a:t>Recovery Site</a:t>
              </a:r>
            </a:p>
          </p:txBody>
        </p:sp>
        <p:grpSp>
          <p:nvGrpSpPr>
            <p:cNvPr id="78" name="Group 77"/>
            <p:cNvGrpSpPr/>
            <p:nvPr/>
          </p:nvGrpSpPr>
          <p:grpSpPr>
            <a:xfrm>
              <a:off x="2057418" y="4377337"/>
              <a:ext cx="521431" cy="832561"/>
              <a:chOff x="13103226" y="2775830"/>
              <a:chExt cx="1039812" cy="1616572"/>
            </a:xfrm>
          </p:grpSpPr>
          <p:sp>
            <p:nvSpPr>
              <p:cNvPr id="83"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8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9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9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grpSp>
        <p:sp>
          <p:nvSpPr>
            <p:cNvPr id="79" name="TextBox 78"/>
            <p:cNvSpPr txBox="1"/>
            <p:nvPr/>
          </p:nvSpPr>
          <p:spPr>
            <a:xfrm>
              <a:off x="2099317" y="4998472"/>
              <a:ext cx="437633" cy="110845"/>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Hyper-V</a:t>
              </a:r>
            </a:p>
          </p:txBody>
        </p:sp>
        <p:sp>
          <p:nvSpPr>
            <p:cNvPr id="81" name="Rectangle 80"/>
            <p:cNvSpPr/>
            <p:nvPr/>
          </p:nvSpPr>
          <p:spPr bwMode="auto">
            <a:xfrm>
              <a:off x="2056724" y="4098668"/>
              <a:ext cx="522124" cy="2775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p:cNvGrpSpPr/>
            <p:nvPr/>
          </p:nvGrpSpPr>
          <p:grpSpPr>
            <a:xfrm>
              <a:off x="134005" y="4966567"/>
              <a:ext cx="123335" cy="238812"/>
              <a:chOff x="7791149" y="4987730"/>
              <a:chExt cx="192916" cy="370370"/>
            </a:xfrm>
          </p:grpSpPr>
          <p:sp>
            <p:nvSpPr>
              <p:cNvPr id="7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66" name="Group 65"/>
            <p:cNvGrpSpPr/>
            <p:nvPr/>
          </p:nvGrpSpPr>
          <p:grpSpPr>
            <a:xfrm>
              <a:off x="0" y="4967602"/>
              <a:ext cx="123335" cy="238812"/>
              <a:chOff x="7791149" y="4987730"/>
              <a:chExt cx="192916" cy="370370"/>
            </a:xfrm>
          </p:grpSpPr>
          <p:sp>
            <p:nvSpPr>
              <p:cNvPr id="7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67" name="Group 66"/>
            <p:cNvGrpSpPr/>
            <p:nvPr/>
          </p:nvGrpSpPr>
          <p:grpSpPr>
            <a:xfrm>
              <a:off x="2881617" y="4961461"/>
              <a:ext cx="123335" cy="238812"/>
              <a:chOff x="7791149" y="4987730"/>
              <a:chExt cx="192916" cy="370370"/>
            </a:xfrm>
          </p:grpSpPr>
          <p:sp>
            <p:nvSpPr>
              <p:cNvPr id="68"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69"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70"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sp>
          <p:nvSpPr>
            <p:cNvPr id="288" name="Rectangle 5"/>
            <p:cNvSpPr>
              <a:spLocks noChangeArrowheads="1"/>
            </p:cNvSpPr>
            <p:nvPr/>
          </p:nvSpPr>
          <p:spPr bwMode="auto">
            <a:xfrm>
              <a:off x="3767940" y="4709358"/>
              <a:ext cx="420294" cy="502907"/>
            </a:xfrm>
            <a:prstGeom prst="rect">
              <a:avLst/>
            </a:prstGeom>
            <a:solidFill>
              <a:schemeClr val="bg2"/>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36" name="Rectangle 5"/>
            <p:cNvSpPr>
              <a:spLocks noChangeArrowheads="1"/>
            </p:cNvSpPr>
            <p:nvPr/>
          </p:nvSpPr>
          <p:spPr bwMode="auto">
            <a:xfrm>
              <a:off x="5714738" y="4526950"/>
              <a:ext cx="521430" cy="682948"/>
            </a:xfrm>
            <a:prstGeom prst="rect">
              <a:avLst/>
            </a:prstGeom>
            <a:solidFill>
              <a:schemeClr val="bg1">
                <a:lumMod val="6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grpSp>
          <p:nvGrpSpPr>
            <p:cNvPr id="239" name="Group 238"/>
            <p:cNvGrpSpPr/>
            <p:nvPr/>
          </p:nvGrpSpPr>
          <p:grpSpPr>
            <a:xfrm>
              <a:off x="4058519" y="2164615"/>
              <a:ext cx="2479953" cy="980288"/>
              <a:chOff x="616226" y="1630760"/>
              <a:chExt cx="4596553" cy="1801531"/>
            </a:xfrm>
          </p:grpSpPr>
          <p:sp>
            <p:nvSpPr>
              <p:cNvPr id="283"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284"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33" tIns="34266" rIns="68533" bIns="34266" numCol="1" anchor="t" anchorCtr="0" compatLnSpc="1">
                <a:prstTxWarp prst="textNoShape">
                  <a:avLst/>
                </a:prstTxWarp>
              </a:bodyPr>
              <a:lstStyle/>
              <a:p>
                <a:pPr defTabSz="685336"/>
                <a:endParaRPr lang="en-US" sz="1350">
                  <a:solidFill>
                    <a:srgbClr val="000000"/>
                  </a:solidFill>
                </a:endParaRPr>
              </a:p>
            </p:txBody>
          </p:sp>
          <p:sp>
            <p:nvSpPr>
              <p:cNvPr id="285"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kern="0">
                  <a:solidFill>
                    <a:srgbClr val="505050"/>
                  </a:solidFill>
                </a:endParaRPr>
              </a:p>
            </p:txBody>
          </p:sp>
          <p:sp>
            <p:nvSpPr>
              <p:cNvPr id="286" name="TextBox 285"/>
              <p:cNvSpPr txBox="1"/>
              <p:nvPr/>
            </p:nvSpPr>
            <p:spPr>
              <a:xfrm>
                <a:off x="1447701" y="2418608"/>
                <a:ext cx="2493770" cy="944184"/>
              </a:xfrm>
              <a:prstGeom prst="rect">
                <a:avLst/>
              </a:prstGeom>
              <a:noFill/>
              <a:ln>
                <a:noFill/>
              </a:ln>
            </p:spPr>
            <p:txBody>
              <a:bodyPr wrap="none" lIns="134352" tIns="107482" rIns="134352" bIns="107482" rtlCol="0">
                <a:spAutoFit/>
              </a:bodyPr>
              <a:lstStyle/>
              <a:p>
                <a:pPr algn="ctr" defTabSz="684689">
                  <a:lnSpc>
                    <a:spcPct val="90000"/>
                  </a:lnSpc>
                  <a:spcAft>
                    <a:spcPts val="441"/>
                  </a:spcAft>
                </a:pPr>
                <a:r>
                  <a:rPr lang="en-US" sz="1050" b="1" kern="0" dirty="0">
                    <a:solidFill>
                      <a:srgbClr val="FFFFFF"/>
                    </a:solidFill>
                  </a:rPr>
                  <a:t>Microsoft Azure </a:t>
                </a:r>
                <a:br>
                  <a:rPr lang="en-US" sz="1050" b="1" kern="0" dirty="0">
                    <a:solidFill>
                      <a:srgbClr val="FFFFFF"/>
                    </a:solidFill>
                  </a:rPr>
                </a:br>
                <a:r>
                  <a:rPr lang="en-US" sz="1050" b="1" kern="0" dirty="0">
                    <a:solidFill>
                      <a:srgbClr val="FFFFFF"/>
                    </a:solidFill>
                  </a:rPr>
                  <a:t>Site Recovery</a:t>
                </a:r>
              </a:p>
            </p:txBody>
          </p:sp>
        </p:grpSp>
        <p:sp>
          <p:nvSpPr>
            <p:cNvPr id="240" name="Left-Right Arrow 239"/>
            <p:cNvSpPr/>
            <p:nvPr/>
          </p:nvSpPr>
          <p:spPr bwMode="auto">
            <a:xfrm>
              <a:off x="4713196" y="4699517"/>
              <a:ext cx="882133" cy="114693"/>
            </a:xfrm>
            <a:prstGeom prst="leftRightArrow">
              <a:avLst>
                <a:gd name="adj1" fmla="val 54971"/>
                <a:gd name="adj2" fmla="val 50215"/>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ctr" anchorCtr="0" forceAA="0" compatLnSpc="1">
              <a:prstTxWarp prst="textNoShape">
                <a:avLst/>
              </a:prstTxWarp>
              <a:noAutofit/>
            </a:bodyPr>
            <a:lstStyle/>
            <a:p>
              <a:pPr algn="ctr" defTabSz="698880" fontAlgn="base">
                <a:lnSpc>
                  <a:spcPct val="90000"/>
                </a:lnSpc>
                <a:spcBef>
                  <a:spcPct val="0"/>
                </a:spcBef>
                <a:spcAft>
                  <a:spcPct val="0"/>
                </a:spcAft>
              </a:pPr>
              <a:endParaRPr lang="en-US" sz="75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a:xfrm>
              <a:off x="4674811" y="4044114"/>
              <a:ext cx="1030204" cy="623499"/>
            </a:xfrm>
            <a:prstGeom prst="rect">
              <a:avLst/>
            </a:prstGeom>
            <a:noFill/>
          </p:spPr>
          <p:txBody>
            <a:bodyPr wrap="square" lIns="134251" tIns="0" rIns="134251" bIns="0" rtlCol="0">
              <a:spAutoFit/>
            </a:bodyPr>
            <a:lstStyle/>
            <a:p>
              <a:pPr algn="ctr" defTabSz="684689">
                <a:lnSpc>
                  <a:spcPct val="90000"/>
                </a:lnSpc>
                <a:spcAft>
                  <a:spcPts val="441"/>
                </a:spcAft>
              </a:pPr>
              <a:r>
                <a:rPr lang="en-US" sz="900" b="1" dirty="0">
                  <a:solidFill>
                    <a:srgbClr val="FFFFFF"/>
                  </a:solidFill>
                </a:rPr>
                <a:t>Orchestration and Replication channel: InMage Scout</a:t>
              </a:r>
            </a:p>
          </p:txBody>
        </p:sp>
        <p:sp>
          <p:nvSpPr>
            <p:cNvPr id="243" name="TextBox 242"/>
            <p:cNvSpPr txBox="1"/>
            <p:nvPr/>
          </p:nvSpPr>
          <p:spPr>
            <a:xfrm>
              <a:off x="3668497" y="4604581"/>
              <a:ext cx="563713" cy="532391"/>
            </a:xfrm>
            <a:prstGeom prst="rect">
              <a:avLst/>
            </a:prstGeom>
            <a:noFill/>
          </p:spPr>
          <p:txBody>
            <a:bodyPr wrap="square" lIns="0" tIns="109653" rIns="0" bIns="109653" rtlCol="0">
              <a:spAutoFit/>
            </a:bodyPr>
            <a:lstStyle/>
            <a:p>
              <a:pPr defTabSz="685336">
                <a:lnSpc>
                  <a:spcPct val="90000"/>
                </a:lnSpc>
                <a:spcAft>
                  <a:spcPts val="450"/>
                </a:spcAft>
              </a:pPr>
              <a:r>
                <a:rPr lang="en-US" sz="1100" b="1" kern="0" dirty="0">
                  <a:solidFill>
                    <a:srgbClr val="FFFFFF"/>
                  </a:solidFill>
                </a:rPr>
                <a:t>Primary Site</a:t>
              </a:r>
            </a:p>
          </p:txBody>
        </p:sp>
        <p:sp>
          <p:nvSpPr>
            <p:cNvPr id="274" name="Rectangle 5"/>
            <p:cNvSpPr>
              <a:spLocks noChangeArrowheads="1"/>
            </p:cNvSpPr>
            <p:nvPr/>
          </p:nvSpPr>
          <p:spPr bwMode="auto">
            <a:xfrm>
              <a:off x="4192100" y="4374409"/>
              <a:ext cx="521431" cy="836309"/>
            </a:xfrm>
            <a:prstGeom prst="rect">
              <a:avLst/>
            </a:prstGeom>
            <a:solidFill>
              <a:srgbClr val="00B294"/>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5" name="Freeform 6"/>
            <p:cNvSpPr>
              <a:spLocks/>
            </p:cNvSpPr>
            <p:nvPr/>
          </p:nvSpPr>
          <p:spPr bwMode="auto">
            <a:xfrm>
              <a:off x="4247949" y="4459487"/>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6" name="Freeform 7"/>
            <p:cNvSpPr>
              <a:spLocks/>
            </p:cNvSpPr>
            <p:nvPr/>
          </p:nvSpPr>
          <p:spPr bwMode="auto">
            <a:xfrm>
              <a:off x="4247949" y="4590874"/>
              <a:ext cx="409733" cy="74309"/>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7" name="Freeform 8"/>
            <p:cNvSpPr>
              <a:spLocks/>
            </p:cNvSpPr>
            <p:nvPr/>
          </p:nvSpPr>
          <p:spPr bwMode="auto">
            <a:xfrm>
              <a:off x="4247949" y="4721183"/>
              <a:ext cx="409733" cy="74309"/>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8" name="Freeform 9"/>
            <p:cNvSpPr>
              <a:spLocks/>
            </p:cNvSpPr>
            <p:nvPr/>
          </p:nvSpPr>
          <p:spPr bwMode="auto">
            <a:xfrm>
              <a:off x="4247949" y="4852570"/>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9" name="Oval 14"/>
            <p:cNvSpPr>
              <a:spLocks noChangeArrowheads="1"/>
            </p:cNvSpPr>
            <p:nvPr/>
          </p:nvSpPr>
          <p:spPr bwMode="auto">
            <a:xfrm>
              <a:off x="4579389" y="4475103"/>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80" name="Oval 15"/>
            <p:cNvSpPr>
              <a:spLocks noChangeArrowheads="1"/>
            </p:cNvSpPr>
            <p:nvPr/>
          </p:nvSpPr>
          <p:spPr bwMode="auto">
            <a:xfrm>
              <a:off x="4579389" y="4606490"/>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81" name="Oval 16"/>
            <p:cNvSpPr>
              <a:spLocks noChangeArrowheads="1"/>
            </p:cNvSpPr>
            <p:nvPr/>
          </p:nvSpPr>
          <p:spPr bwMode="auto">
            <a:xfrm>
              <a:off x="4579389" y="4737876"/>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82" name="Oval 17"/>
            <p:cNvSpPr>
              <a:spLocks noChangeArrowheads="1"/>
            </p:cNvSpPr>
            <p:nvPr/>
          </p:nvSpPr>
          <p:spPr bwMode="auto">
            <a:xfrm>
              <a:off x="4579389" y="4869263"/>
              <a:ext cx="39669" cy="40924"/>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45" name="TextBox 244"/>
            <p:cNvSpPr txBox="1"/>
            <p:nvPr/>
          </p:nvSpPr>
          <p:spPr>
            <a:xfrm>
              <a:off x="4234026" y="4976157"/>
              <a:ext cx="437634" cy="221688"/>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VMware / Physical</a:t>
              </a:r>
              <a:endParaRPr lang="en-US" sz="900" dirty="0">
                <a:solidFill>
                  <a:srgbClr val="FFFFFF"/>
                </a:solidFill>
              </a:endParaRPr>
            </a:p>
          </p:txBody>
        </p:sp>
        <p:sp>
          <p:nvSpPr>
            <p:cNvPr id="246" name="Rectangle 245"/>
            <p:cNvSpPr/>
            <p:nvPr/>
          </p:nvSpPr>
          <p:spPr bwMode="auto">
            <a:xfrm>
              <a:off x="4192100" y="4100486"/>
              <a:ext cx="521097" cy="277508"/>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TextBox 246"/>
            <p:cNvSpPr txBox="1"/>
            <p:nvPr/>
          </p:nvSpPr>
          <p:spPr>
            <a:xfrm>
              <a:off x="6160207" y="4604581"/>
              <a:ext cx="605930" cy="532391"/>
            </a:xfrm>
            <a:prstGeom prst="rect">
              <a:avLst/>
            </a:prstGeom>
            <a:noFill/>
          </p:spPr>
          <p:txBody>
            <a:bodyPr wrap="square" lIns="0" tIns="109653" rIns="0" bIns="109653"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l" defTabSz="685336"/>
              <a:r>
                <a:rPr lang="en-US" sz="1100" b="1" dirty="0">
                  <a:solidFill>
                    <a:srgbClr val="FFFFFF"/>
                  </a:solidFill>
                </a:rPr>
                <a:t>Recovery Site</a:t>
              </a:r>
            </a:p>
          </p:txBody>
        </p:sp>
        <p:sp>
          <p:nvSpPr>
            <p:cNvPr id="265" name="Rectangle 5"/>
            <p:cNvSpPr>
              <a:spLocks noChangeArrowheads="1"/>
            </p:cNvSpPr>
            <p:nvPr/>
          </p:nvSpPr>
          <p:spPr bwMode="auto">
            <a:xfrm>
              <a:off x="5596023" y="4377337"/>
              <a:ext cx="521431" cy="832561"/>
            </a:xfrm>
            <a:prstGeom prst="rect">
              <a:avLst/>
            </a:prstGeom>
            <a:solidFill>
              <a:srgbClr val="00B294"/>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66" name="Freeform 6"/>
            <p:cNvSpPr>
              <a:spLocks/>
            </p:cNvSpPr>
            <p:nvPr/>
          </p:nvSpPr>
          <p:spPr bwMode="auto">
            <a:xfrm>
              <a:off x="5651872" y="4462034"/>
              <a:ext cx="409733" cy="7397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67" name="Freeform 7"/>
            <p:cNvSpPr>
              <a:spLocks/>
            </p:cNvSpPr>
            <p:nvPr/>
          </p:nvSpPr>
          <p:spPr bwMode="auto">
            <a:xfrm>
              <a:off x="5651872" y="4592832"/>
              <a:ext cx="409733" cy="7397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68" name="Freeform 8"/>
            <p:cNvSpPr>
              <a:spLocks/>
            </p:cNvSpPr>
            <p:nvPr/>
          </p:nvSpPr>
          <p:spPr bwMode="auto">
            <a:xfrm>
              <a:off x="5651872" y="4722557"/>
              <a:ext cx="409733" cy="7397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69" name="Freeform 9"/>
            <p:cNvSpPr>
              <a:spLocks/>
            </p:cNvSpPr>
            <p:nvPr/>
          </p:nvSpPr>
          <p:spPr bwMode="auto">
            <a:xfrm>
              <a:off x="5651872" y="4853355"/>
              <a:ext cx="409733" cy="7397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0" name="Oval 14"/>
            <p:cNvSpPr>
              <a:spLocks noChangeArrowheads="1"/>
            </p:cNvSpPr>
            <p:nvPr/>
          </p:nvSpPr>
          <p:spPr bwMode="auto">
            <a:xfrm>
              <a:off x="5983312" y="4477580"/>
              <a:ext cx="39669" cy="40740"/>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1" name="Oval 15"/>
            <p:cNvSpPr>
              <a:spLocks noChangeArrowheads="1"/>
            </p:cNvSpPr>
            <p:nvPr/>
          </p:nvSpPr>
          <p:spPr bwMode="auto">
            <a:xfrm>
              <a:off x="5983312" y="4608377"/>
              <a:ext cx="39669" cy="40740"/>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2" name="Oval 16"/>
            <p:cNvSpPr>
              <a:spLocks noChangeArrowheads="1"/>
            </p:cNvSpPr>
            <p:nvPr/>
          </p:nvSpPr>
          <p:spPr bwMode="auto">
            <a:xfrm>
              <a:off x="5983312" y="4739175"/>
              <a:ext cx="39669" cy="40740"/>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73" name="Oval 17"/>
            <p:cNvSpPr>
              <a:spLocks noChangeArrowheads="1"/>
            </p:cNvSpPr>
            <p:nvPr/>
          </p:nvSpPr>
          <p:spPr bwMode="auto">
            <a:xfrm>
              <a:off x="5983312" y="4869973"/>
              <a:ext cx="39669" cy="40740"/>
            </a:xfrm>
            <a:prstGeom prst="ellipse">
              <a:avLst/>
            </a:prstGeom>
            <a:solidFill>
              <a:schemeClr val="accent1"/>
            </a:solidFill>
            <a:ln>
              <a:noFill/>
            </a:ln>
          </p:spPr>
          <p:txBody>
            <a:bodyPr vert="horz" wrap="square" lIns="68533" tIns="34266" rIns="68533" bIns="34266" numCol="1" anchor="t" anchorCtr="0" compatLnSpc="1">
              <a:prstTxWarp prst="textNoShape">
                <a:avLst/>
              </a:prstTxWarp>
            </a:bodyPr>
            <a:lstStyle/>
            <a:p>
              <a:pPr defTabSz="685336"/>
              <a:endParaRPr lang="en-US" sz="1200">
                <a:solidFill>
                  <a:srgbClr val="000000"/>
                </a:solidFill>
              </a:endParaRPr>
            </a:p>
          </p:txBody>
        </p:sp>
        <p:sp>
          <p:nvSpPr>
            <p:cNvPr id="250" name="Rectangle 249"/>
            <p:cNvSpPr/>
            <p:nvPr/>
          </p:nvSpPr>
          <p:spPr bwMode="auto">
            <a:xfrm>
              <a:off x="5595330" y="4098668"/>
              <a:ext cx="522124" cy="277508"/>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1" name="Group 250"/>
            <p:cNvGrpSpPr/>
            <p:nvPr/>
          </p:nvGrpSpPr>
          <p:grpSpPr>
            <a:xfrm>
              <a:off x="3672611" y="4966567"/>
              <a:ext cx="123335" cy="238812"/>
              <a:chOff x="7791149" y="4987730"/>
              <a:chExt cx="192916" cy="370370"/>
            </a:xfrm>
          </p:grpSpPr>
          <p:sp>
            <p:nvSpPr>
              <p:cNvPr id="26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6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6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252" name="Group 251"/>
            <p:cNvGrpSpPr/>
            <p:nvPr/>
          </p:nvGrpSpPr>
          <p:grpSpPr>
            <a:xfrm>
              <a:off x="3538606" y="4967602"/>
              <a:ext cx="123335" cy="238812"/>
              <a:chOff x="7791149" y="4987730"/>
              <a:chExt cx="192916" cy="370370"/>
            </a:xfrm>
          </p:grpSpPr>
          <p:sp>
            <p:nvSpPr>
              <p:cNvPr id="25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6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6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grpSp>
          <p:nvGrpSpPr>
            <p:cNvPr id="253" name="Group 252"/>
            <p:cNvGrpSpPr/>
            <p:nvPr/>
          </p:nvGrpSpPr>
          <p:grpSpPr>
            <a:xfrm>
              <a:off x="6588079" y="4950406"/>
              <a:ext cx="123335" cy="238812"/>
              <a:chOff x="7791149" y="4987730"/>
              <a:chExt cx="192916" cy="370370"/>
            </a:xfrm>
          </p:grpSpPr>
          <p:sp>
            <p:nvSpPr>
              <p:cNvPr id="256"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57"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sp>
            <p:nvSpPr>
              <p:cNvPr id="258"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3" tIns="34266" rIns="68533" bIns="34266" numCol="1" anchor="t" anchorCtr="0" compatLnSpc="1">
                <a:prstTxWarp prst="textNoShape">
                  <a:avLst/>
                </a:prstTxWarp>
              </a:bodyPr>
              <a:lstStyle/>
              <a:p>
                <a:pPr defTabSz="685336"/>
                <a:endParaRPr lang="en-US" sz="1350">
                  <a:solidFill>
                    <a:srgbClr val="505050"/>
                  </a:solidFill>
                </a:endParaRPr>
              </a:p>
            </p:txBody>
          </p:sp>
        </p:grpSp>
        <p:sp>
          <p:nvSpPr>
            <p:cNvPr id="254" name="TextBox 253"/>
            <p:cNvSpPr txBox="1"/>
            <p:nvPr/>
          </p:nvSpPr>
          <p:spPr>
            <a:xfrm>
              <a:off x="5645103" y="4119073"/>
              <a:ext cx="437633" cy="221688"/>
            </a:xfrm>
            <a:prstGeom prst="rect">
              <a:avLst/>
            </a:prstGeom>
            <a:noFill/>
          </p:spPr>
          <p:txBody>
            <a:bodyPr wrap="square" lIns="0" tIns="0" rIns="0" bIns="0" rtlCol="0">
              <a:spAutoFit/>
            </a:bodyPr>
            <a:lstStyle/>
            <a:p>
              <a:pPr algn="ctr" defTabSz="685336">
                <a:lnSpc>
                  <a:spcPct val="90000"/>
                </a:lnSpc>
              </a:pPr>
              <a:r>
                <a:rPr lang="en-US" sz="800" dirty="0" err="1">
                  <a:solidFill>
                    <a:srgbClr val="FFFFFF"/>
                  </a:solidFill>
                </a:rPr>
                <a:t>InMage</a:t>
              </a:r>
              <a:r>
                <a:rPr lang="en-US" sz="800" dirty="0">
                  <a:solidFill>
                    <a:srgbClr val="FFFFFF"/>
                  </a:solidFill>
                </a:rPr>
                <a:t> Scout</a:t>
              </a:r>
            </a:p>
          </p:txBody>
        </p:sp>
        <p:sp>
          <p:nvSpPr>
            <p:cNvPr id="255" name="TextBox 254"/>
            <p:cNvSpPr txBox="1"/>
            <p:nvPr/>
          </p:nvSpPr>
          <p:spPr>
            <a:xfrm>
              <a:off x="4225301" y="4119073"/>
              <a:ext cx="437633" cy="221688"/>
            </a:xfrm>
            <a:prstGeom prst="rect">
              <a:avLst/>
            </a:prstGeom>
            <a:noFill/>
          </p:spPr>
          <p:txBody>
            <a:bodyPr wrap="square" lIns="0" tIns="0" rIns="0" bIns="0" rtlCol="0">
              <a:spAutoFit/>
            </a:bodyPr>
            <a:lstStyle/>
            <a:p>
              <a:pPr algn="ctr" defTabSz="685336">
                <a:lnSpc>
                  <a:spcPct val="90000"/>
                </a:lnSpc>
              </a:pPr>
              <a:r>
                <a:rPr lang="en-US" sz="800" dirty="0" err="1">
                  <a:solidFill>
                    <a:srgbClr val="FFFFFF"/>
                  </a:solidFill>
                </a:rPr>
                <a:t>InMage</a:t>
              </a:r>
              <a:r>
                <a:rPr lang="en-US" sz="800" dirty="0">
                  <a:solidFill>
                    <a:srgbClr val="FFFFFF"/>
                  </a:solidFill>
                </a:rPr>
                <a:t> Scout</a:t>
              </a:r>
            </a:p>
          </p:txBody>
        </p:sp>
        <p:pic>
          <p:nvPicPr>
            <p:cNvPr id="196" name="Picture 19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7277" y="4119073"/>
              <a:ext cx="540850" cy="217177"/>
            </a:xfrm>
            <a:prstGeom prst="rect">
              <a:avLst/>
            </a:prstGeom>
          </p:spPr>
        </p:pic>
      </p:grpSp>
      <p:grpSp>
        <p:nvGrpSpPr>
          <p:cNvPr id="6" name="Group 5"/>
          <p:cNvGrpSpPr/>
          <p:nvPr/>
        </p:nvGrpSpPr>
        <p:grpSpPr>
          <a:xfrm>
            <a:off x="1825971" y="5446701"/>
            <a:ext cx="8535301" cy="1033795"/>
            <a:chOff x="1824250" y="5218819"/>
            <a:chExt cx="8538735" cy="1034211"/>
          </a:xfrm>
        </p:grpSpPr>
        <p:sp>
          <p:nvSpPr>
            <p:cNvPr id="150" name="Rectangle 149"/>
            <p:cNvSpPr/>
            <p:nvPr/>
          </p:nvSpPr>
          <p:spPr bwMode="auto">
            <a:xfrm>
              <a:off x="1824250" y="5329941"/>
              <a:ext cx="8538735" cy="8578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algn="ctr" defTabSz="698880" fontAlgn="base">
                <a:lnSpc>
                  <a:spcPct val="90000"/>
                </a:lnSpc>
                <a:spcBef>
                  <a:spcPct val="0"/>
                </a:spcBef>
                <a:spcAft>
                  <a:spcPct val="0"/>
                </a:spcAft>
                <a:defRPr/>
              </a:pPr>
              <a:endParaRPr lang="en-US" sz="17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a:xfrm>
              <a:off x="2012971" y="5218819"/>
              <a:ext cx="3618298" cy="97358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6895" tIns="109514" rIns="0" bIns="136895" numCol="1" rtlCol="0" anchor="t" anchorCtr="0" compatLnSpc="1">
              <a:prstTxWarp prst="textNoShape">
                <a:avLst/>
              </a:prstTxWarp>
            </a:bodyPr>
            <a:lstStyle/>
            <a:p>
              <a:pPr defTabSz="697949" fontAlgn="base">
                <a:lnSpc>
                  <a:spcPct val="90000"/>
                </a:lnSpc>
                <a:spcAft>
                  <a:spcPts val="450"/>
                </a:spcAft>
              </a:pPr>
              <a:r>
                <a:rPr lang="en-US" sz="1350" dirty="0">
                  <a:solidFill>
                    <a:srgbClr val="FFFFFF"/>
                  </a:solidFill>
                  <a:latin typeface="Segoe UI Light"/>
                </a:rPr>
                <a:t>Key features include:</a:t>
              </a:r>
            </a:p>
            <a:p>
              <a:pPr defTabSz="697949" fontAlgn="base">
                <a:lnSpc>
                  <a:spcPct val="90000"/>
                </a:lnSpc>
                <a:spcAft>
                  <a:spcPts val="450"/>
                </a:spcAft>
              </a:pPr>
              <a:endParaRPr lang="en-US" sz="100" dirty="0">
                <a:solidFill>
                  <a:srgbClr val="FFFFFF"/>
                </a:solidFill>
                <a:cs typeface="Segoe UI" panose="020B0502040204020203" pitchFamily="34" charset="0"/>
              </a:endParaRPr>
            </a:p>
            <a:p>
              <a:pPr defTabSz="697949" fontAlgn="base">
                <a:lnSpc>
                  <a:spcPct val="90000"/>
                </a:lnSpc>
                <a:spcAft>
                  <a:spcPts val="450"/>
                </a:spcAft>
              </a:pPr>
              <a:r>
                <a:rPr lang="en-US" sz="1000" dirty="0">
                  <a:solidFill>
                    <a:srgbClr val="FFFFFF"/>
                  </a:solidFill>
                  <a:cs typeface="Segoe UI" panose="020B0502040204020203" pitchFamily="34" charset="0"/>
                </a:rPr>
                <a:t>Automated VM protection and replication</a:t>
              </a:r>
            </a:p>
            <a:p>
              <a:pPr defTabSz="697949" fontAlgn="base">
                <a:lnSpc>
                  <a:spcPct val="90000"/>
                </a:lnSpc>
                <a:spcAft>
                  <a:spcPts val="450"/>
                </a:spcAft>
              </a:pPr>
              <a:r>
                <a:rPr lang="en-US" sz="1000" dirty="0">
                  <a:solidFill>
                    <a:srgbClr val="FFFFFF"/>
                  </a:solidFill>
                  <a:cs typeface="Segoe UI" panose="020B0502040204020203" pitchFamily="34" charset="0"/>
                </a:rPr>
                <a:t>Remote health monitoring</a:t>
              </a:r>
            </a:p>
            <a:p>
              <a:pPr defTabSz="697949" fontAlgn="base">
                <a:lnSpc>
                  <a:spcPct val="90000"/>
                </a:lnSpc>
                <a:spcAft>
                  <a:spcPts val="450"/>
                </a:spcAft>
              </a:pPr>
              <a:r>
                <a:rPr lang="en-US" sz="1000" dirty="0">
                  <a:solidFill>
                    <a:srgbClr val="FFFFFF"/>
                  </a:solidFill>
                  <a:cs typeface="Segoe UI" panose="020B0502040204020203" pitchFamily="34" charset="0"/>
                </a:rPr>
                <a:t>Near zero RPO</a:t>
              </a:r>
            </a:p>
          </p:txBody>
        </p:sp>
        <p:sp>
          <p:nvSpPr>
            <p:cNvPr id="152" name="Rectangle 151"/>
            <p:cNvSpPr/>
            <p:nvPr/>
          </p:nvSpPr>
          <p:spPr>
            <a:xfrm>
              <a:off x="4938848" y="5608686"/>
              <a:ext cx="2555880" cy="644344"/>
            </a:xfrm>
            <a:prstGeom prst="rect">
              <a:avLst/>
            </a:prstGeom>
            <a:noFill/>
          </p:spPr>
          <p:txBody>
            <a:bodyPr wrap="square">
              <a:spAutoFit/>
            </a:bodyPr>
            <a:lstStyle/>
            <a:p>
              <a:pPr defTabSz="697949" fontAlgn="base">
                <a:lnSpc>
                  <a:spcPct val="90000"/>
                </a:lnSpc>
                <a:spcAft>
                  <a:spcPts val="450"/>
                </a:spcAft>
              </a:pPr>
              <a:r>
                <a:rPr lang="en-US" sz="1000" dirty="0">
                  <a:solidFill>
                    <a:srgbClr val="FFFFFF"/>
                  </a:solidFill>
                  <a:cs typeface="Segoe UI" panose="020B0502040204020203" pitchFamily="34" charset="0"/>
                </a:rPr>
                <a:t>No-impact recovery plan testing</a:t>
              </a:r>
            </a:p>
            <a:p>
              <a:pPr defTabSz="697949" fontAlgn="base">
                <a:lnSpc>
                  <a:spcPct val="90000"/>
                </a:lnSpc>
                <a:spcAft>
                  <a:spcPts val="450"/>
                </a:spcAft>
              </a:pPr>
              <a:r>
                <a:rPr lang="en-US" sz="1000" dirty="0">
                  <a:solidFill>
                    <a:srgbClr val="FFFFFF"/>
                  </a:solidFill>
                  <a:cs typeface="Segoe UI" panose="020B0502040204020203" pitchFamily="34" charset="0"/>
                </a:rPr>
                <a:t>Customizable recovery plans</a:t>
              </a:r>
            </a:p>
            <a:p>
              <a:pPr defTabSz="697949" fontAlgn="base">
                <a:lnSpc>
                  <a:spcPct val="90000"/>
                </a:lnSpc>
                <a:spcAft>
                  <a:spcPts val="450"/>
                </a:spcAft>
              </a:pPr>
              <a:r>
                <a:rPr lang="en-US" sz="1000" dirty="0">
                  <a:solidFill>
                    <a:srgbClr val="FFFFFF"/>
                  </a:solidFill>
                  <a:cs typeface="Segoe UI" panose="020B0502040204020203" pitchFamily="34" charset="0"/>
                </a:rPr>
                <a:t>Minimal RTO – few minutes to hours</a:t>
              </a:r>
            </a:p>
          </p:txBody>
        </p:sp>
        <p:sp>
          <p:nvSpPr>
            <p:cNvPr id="201" name="Rectangle 200"/>
            <p:cNvSpPr/>
            <p:nvPr/>
          </p:nvSpPr>
          <p:spPr>
            <a:xfrm>
              <a:off x="7471246" y="5594448"/>
              <a:ext cx="2862987" cy="644344"/>
            </a:xfrm>
            <a:prstGeom prst="rect">
              <a:avLst/>
            </a:prstGeom>
            <a:noFill/>
          </p:spPr>
          <p:txBody>
            <a:bodyPr wrap="square">
              <a:spAutoFit/>
            </a:bodyPr>
            <a:lstStyle/>
            <a:p>
              <a:pPr defTabSz="697949" fontAlgn="base">
                <a:lnSpc>
                  <a:spcPct val="90000"/>
                </a:lnSpc>
                <a:spcAft>
                  <a:spcPts val="450"/>
                </a:spcAft>
              </a:pPr>
              <a:r>
                <a:rPr lang="en-US" sz="1000" dirty="0">
                  <a:solidFill>
                    <a:srgbClr val="FFFFFF"/>
                  </a:solidFill>
                  <a:cs typeface="Segoe UI" panose="020B0502040204020203" pitchFamily="34" charset="0"/>
                </a:rPr>
                <a:t>Orchestrated recovery when needed</a:t>
              </a:r>
            </a:p>
            <a:p>
              <a:pPr defTabSz="697949" fontAlgn="base">
                <a:lnSpc>
                  <a:spcPct val="90000"/>
                </a:lnSpc>
                <a:spcAft>
                  <a:spcPts val="450"/>
                </a:spcAft>
              </a:pPr>
              <a:r>
                <a:rPr lang="en-US" sz="1000" dirty="0">
                  <a:solidFill>
                    <a:srgbClr val="FFFFFF"/>
                  </a:solidFill>
                  <a:cs typeface="Segoe UI" panose="020B0502040204020203" pitchFamily="34" charset="0"/>
                </a:rPr>
                <a:t>Replicate to—and recover in—Azure</a:t>
              </a:r>
            </a:p>
            <a:p>
              <a:pPr defTabSz="697949" fontAlgn="base">
                <a:lnSpc>
                  <a:spcPct val="90000"/>
                </a:lnSpc>
                <a:spcAft>
                  <a:spcPts val="450"/>
                </a:spcAft>
              </a:pPr>
              <a:r>
                <a:rPr lang="en-US" sz="1000" dirty="0">
                  <a:solidFill>
                    <a:srgbClr val="FFFFFF"/>
                  </a:solidFill>
                  <a:cs typeface="Segoe UI" panose="020B0502040204020203" pitchFamily="34" charset="0"/>
                </a:rPr>
                <a:t>Heterogeneous  physical and virtual support </a:t>
              </a:r>
            </a:p>
          </p:txBody>
        </p:sp>
      </p:grpSp>
      <p:sp>
        <p:nvSpPr>
          <p:cNvPr id="202" name="Title 1"/>
          <p:cNvSpPr txBox="1">
            <a:spLocks/>
          </p:cNvSpPr>
          <p:nvPr/>
        </p:nvSpPr>
        <p:spPr>
          <a:xfrm>
            <a:off x="7611815" y="1418742"/>
            <a:ext cx="4299166" cy="553776"/>
          </a:xfrm>
          <a:prstGeom prst="rect">
            <a:avLst/>
          </a:prstGeom>
        </p:spPr>
        <p:txBody>
          <a:bodyPr vert="horz" wrap="square" lIns="146246" tIns="91403" rIns="146246" bIns="91403" rtlCol="0" anchor="t">
            <a:noAutofit/>
          </a:bodyPr>
          <a:lstStyle>
            <a:lvl1pPr algn="l" defTabSz="914180" rtl="0" eaLnBrk="1" latinLnBrk="0" hangingPunct="1">
              <a:lnSpc>
                <a:spcPct val="90000"/>
              </a:lnSpc>
              <a:spcBef>
                <a:spcPct val="0"/>
              </a:spcBef>
              <a:buNone/>
              <a:defRPr lang="en-US" sz="5293" b="0" kern="1200" cap="none" spc="-100" baseline="0" dirty="0" smtClean="0">
                <a:ln w="3175">
                  <a:noFill/>
                </a:ln>
                <a:gradFill>
                  <a:gsLst>
                    <a:gs pos="13139">
                      <a:schemeClr val="tx2"/>
                    </a:gs>
                    <a:gs pos="45000">
                      <a:schemeClr val="tx2"/>
                    </a:gs>
                  </a:gsLst>
                  <a:lin ang="5400000" scaled="0"/>
                </a:gradFill>
                <a:effectLst/>
                <a:latin typeface="+mj-lt"/>
                <a:ea typeface="+mn-ea"/>
                <a:cs typeface="Segoe UI" pitchFamily="34" charset="0"/>
              </a:defRPr>
            </a:lvl1pPr>
          </a:lstStyle>
          <a:p>
            <a:pPr algn="ctr"/>
            <a:r>
              <a:rPr sz="2399" b="1">
                <a:solidFill>
                  <a:srgbClr val="FFFFFF"/>
                </a:solidFill>
              </a:rPr>
              <a:t>On-premises to Azure protection (Site-to-Azure)</a:t>
            </a:r>
            <a:endParaRPr sz="1600" b="1">
              <a:solidFill>
                <a:srgbClr val="FFFFFF"/>
              </a:solidFill>
            </a:endParaRPr>
          </a:p>
        </p:txBody>
      </p:sp>
      <p:sp>
        <p:nvSpPr>
          <p:cNvPr id="193" name="TextBox 192"/>
          <p:cNvSpPr txBox="1"/>
          <p:nvPr/>
        </p:nvSpPr>
        <p:spPr>
          <a:xfrm>
            <a:off x="5633140" y="5189836"/>
            <a:ext cx="437458" cy="221599"/>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VMware / Physical</a:t>
            </a:r>
            <a:endParaRPr lang="en-US" sz="900" dirty="0">
              <a:solidFill>
                <a:srgbClr val="FFFFFF"/>
              </a:solidFill>
            </a:endParaRPr>
          </a:p>
        </p:txBody>
      </p:sp>
      <p:sp>
        <p:nvSpPr>
          <p:cNvPr id="194" name="TextBox 193"/>
          <p:cNvSpPr txBox="1"/>
          <p:nvPr/>
        </p:nvSpPr>
        <p:spPr>
          <a:xfrm>
            <a:off x="10551722" y="5189835"/>
            <a:ext cx="437458" cy="221599"/>
          </a:xfrm>
          <a:prstGeom prst="rect">
            <a:avLst/>
          </a:prstGeom>
          <a:noFill/>
        </p:spPr>
        <p:txBody>
          <a:bodyPr wrap="square" lIns="0" tIns="0" rIns="0" bIns="0" rtlCol="0">
            <a:spAutoFit/>
          </a:bodyPr>
          <a:lstStyle/>
          <a:p>
            <a:pPr algn="ctr" defTabSz="685336">
              <a:lnSpc>
                <a:spcPct val="90000"/>
              </a:lnSpc>
            </a:pPr>
            <a:r>
              <a:rPr lang="en-US" sz="800" dirty="0">
                <a:solidFill>
                  <a:srgbClr val="FFFFFF"/>
                </a:solidFill>
              </a:rPr>
              <a:t>VMware / Physical</a:t>
            </a:r>
            <a:endParaRPr lang="en-US" sz="900" dirty="0">
              <a:solidFill>
                <a:srgbClr val="FFFFFF"/>
              </a:solidFill>
            </a:endParaRPr>
          </a:p>
        </p:txBody>
      </p:sp>
      <p:sp>
        <p:nvSpPr>
          <p:cNvPr id="195" name="TextBox 194"/>
          <p:cNvSpPr txBox="1"/>
          <p:nvPr/>
        </p:nvSpPr>
        <p:spPr>
          <a:xfrm>
            <a:off x="10794323" y="3796058"/>
            <a:ext cx="1336654" cy="152332"/>
          </a:xfrm>
          <a:prstGeom prst="rect">
            <a:avLst/>
          </a:prstGeom>
          <a:noFill/>
        </p:spPr>
        <p:txBody>
          <a:bodyPr wrap="square" lIns="134251" tIns="0" rIns="134251" bIns="0" rtlCol="0">
            <a:spAutoFit/>
          </a:bodyPr>
          <a:lstStyle/>
          <a:p>
            <a:pPr defTabSz="684689">
              <a:lnSpc>
                <a:spcPct val="90000"/>
              </a:lnSpc>
              <a:spcAft>
                <a:spcPts val="441"/>
              </a:spcAft>
            </a:pPr>
            <a:r>
              <a:rPr lang="en-US" sz="1100" b="1" i="1" dirty="0">
                <a:solidFill>
                  <a:srgbClr val="FFFFFF"/>
                </a:solidFill>
              </a:rPr>
              <a:t>COMING SOON!</a:t>
            </a:r>
          </a:p>
        </p:txBody>
      </p:sp>
      <p:cxnSp>
        <p:nvCxnSpPr>
          <p:cNvPr id="197" name="Straight Arrow Connector 196"/>
          <p:cNvCxnSpPr/>
          <p:nvPr/>
        </p:nvCxnSpPr>
        <p:spPr>
          <a:xfrm>
            <a:off x="4458731" y="3284188"/>
            <a:ext cx="2747" cy="957516"/>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5870364" y="3284188"/>
            <a:ext cx="0" cy="977391"/>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4507040" y="3520533"/>
            <a:ext cx="1351365" cy="304664"/>
          </a:xfrm>
          <a:prstGeom prst="rect">
            <a:avLst/>
          </a:prstGeom>
          <a:noFill/>
        </p:spPr>
        <p:txBody>
          <a:bodyPr wrap="square" lIns="134251" tIns="0" rIns="134251" bIns="0" rtlCol="0">
            <a:spAutoFit/>
          </a:bodyPr>
          <a:lstStyle>
            <a:defPPr>
              <a:defRPr lang="en-US"/>
            </a:defPPr>
            <a:lvl1pPr defTabSz="913538">
              <a:lnSpc>
                <a:spcPct val="90000"/>
              </a:lnSpc>
              <a:spcAft>
                <a:spcPts val="588"/>
              </a:spcAft>
              <a:defRPr sz="1100">
                <a:solidFill>
                  <a:srgbClr val="505050"/>
                </a:solidFill>
              </a:defRPr>
            </a:lvl1pPr>
          </a:lstStyle>
          <a:p>
            <a:pPr algn="ctr"/>
            <a:r>
              <a:rPr lang="en-US" b="1" dirty="0">
                <a:solidFill>
                  <a:srgbClr val="FFFFFF"/>
                </a:solidFill>
              </a:rPr>
              <a:t>Download InMage Scout</a:t>
            </a:r>
          </a:p>
        </p:txBody>
      </p:sp>
    </p:spTree>
    <p:custDataLst>
      <p:tags r:id="rId1"/>
    </p:custDataLst>
    <p:extLst>
      <p:ext uri="{BB962C8B-B14F-4D97-AF65-F5344CB8AC3E}">
        <p14:creationId xmlns:p14="http://schemas.microsoft.com/office/powerpoint/2010/main" val="1530567884"/>
      </p:ext>
    </p:extLst>
  </p:cSld>
  <p:clrMapOvr>
    <a:masterClrMapping/>
  </p:clrMapOvr>
  <mc:AlternateContent xmlns:mc="http://schemas.openxmlformats.org/markup-compatibility/2006" xmlns:p14="http://schemas.microsoft.com/office/powerpoint/2010/main">
    <mc:Choice Requires="p14">
      <p:transition p14:dur="0" advTm="13000"/>
    </mc:Choice>
    <mc:Fallback xmlns="">
      <p:transition advTm="1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451" y="1"/>
            <a:ext cx="12272960" cy="7150464"/>
          </a:xfrm>
          <a:prstGeom prst="rect">
            <a:avLst/>
          </a:prstGeom>
        </p:spPr>
      </p:pic>
    </p:spTree>
    <p:extLst>
      <p:ext uri="{BB962C8B-B14F-4D97-AF65-F5344CB8AC3E}">
        <p14:creationId xmlns:p14="http://schemas.microsoft.com/office/powerpoint/2010/main" val="3112356720"/>
      </p:ext>
    </p:extLst>
  </p:cSld>
  <p:clrMapOvr>
    <a:masterClrMapping/>
  </p:clrMapOvr>
  <p:transition spd="med">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066" y="6077821"/>
            <a:ext cx="430784" cy="422806"/>
          </a:xfrm>
          <a:prstGeom prst="rect">
            <a:avLst/>
          </a:prstGeom>
        </p:spPr>
      </p:pic>
      <p:sp>
        <p:nvSpPr>
          <p:cNvPr id="2" name="Title 1"/>
          <p:cNvSpPr>
            <a:spLocks noGrp="1"/>
          </p:cNvSpPr>
          <p:nvPr>
            <p:ph type="title"/>
          </p:nvPr>
        </p:nvSpPr>
        <p:spPr>
          <a:xfrm>
            <a:off x="813368" y="155900"/>
            <a:ext cx="11352214" cy="689111"/>
          </a:xfrm>
        </p:spPr>
        <p:txBody>
          <a:bodyPr vert="horz" lIns="320040" tIns="152357" rIns="53325" bIns="53325" rtlCol="0" anchor="ctr">
            <a:normAutofit fontScale="90000"/>
          </a:bodyPr>
          <a:lstStyle/>
          <a:p>
            <a:r>
              <a:rPr lang="en-US" dirty="0"/>
              <a:t>VMware Site-to-Azure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89" y="6004839"/>
            <a:ext cx="370621" cy="64241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2240" y="6019987"/>
            <a:ext cx="378857" cy="642410"/>
          </a:xfrm>
          <a:prstGeom prst="rect">
            <a:avLst/>
          </a:prstGeom>
        </p:spPr>
      </p:pic>
      <p:sp>
        <p:nvSpPr>
          <p:cNvPr id="11" name="TextBox 10"/>
          <p:cNvSpPr txBox="1"/>
          <p:nvPr/>
        </p:nvSpPr>
        <p:spPr>
          <a:xfrm>
            <a:off x="4062393" y="4194261"/>
            <a:ext cx="2287892" cy="1459617"/>
          </a:xfrm>
          <a:prstGeom prst="rect">
            <a:avLst/>
          </a:prstGeom>
          <a:noFill/>
        </p:spPr>
        <p:txBody>
          <a:bodyPr wrap="square" lIns="179236" tIns="143388" rIns="179236" bIns="143388" rtlCol="0">
            <a:spAutoFit/>
          </a:bodyPr>
          <a:lstStyle/>
          <a:p>
            <a:pPr algn="ctr">
              <a:lnSpc>
                <a:spcPct val="90000"/>
              </a:lnSpc>
              <a:spcBef>
                <a:spcPts val="2352"/>
              </a:spcBef>
            </a:pPr>
            <a:r>
              <a:rPr lang="en-US" sz="1567" dirty="0">
                <a:gradFill>
                  <a:gsLst>
                    <a:gs pos="2917">
                      <a:schemeClr val="tx1"/>
                    </a:gs>
                    <a:gs pos="30000">
                      <a:schemeClr val="tx1"/>
                    </a:gs>
                  </a:gsLst>
                  <a:lin ang="5400000" scaled="0"/>
                </a:gradFill>
              </a:rPr>
              <a:t>Data Channel/Control Channel</a:t>
            </a:r>
          </a:p>
          <a:p>
            <a:pPr algn="ctr">
              <a:lnSpc>
                <a:spcPct val="90000"/>
              </a:lnSpc>
              <a:spcBef>
                <a:spcPts val="2352"/>
              </a:spcBef>
            </a:pPr>
            <a:r>
              <a:rPr lang="en-US" sz="1567" dirty="0">
                <a:gradFill>
                  <a:gsLst>
                    <a:gs pos="2917">
                      <a:schemeClr val="tx1"/>
                    </a:gs>
                    <a:gs pos="30000">
                      <a:schemeClr val="tx1"/>
                    </a:gs>
                  </a:gsLst>
                  <a:lin ang="5400000" scaled="0"/>
                </a:gradFill>
              </a:rPr>
              <a:t>ExpressRoute or Public Internet</a:t>
            </a:r>
          </a:p>
        </p:txBody>
      </p:sp>
      <p:sp>
        <p:nvSpPr>
          <p:cNvPr id="12" name="TextBox 11"/>
          <p:cNvSpPr txBox="1"/>
          <p:nvPr/>
        </p:nvSpPr>
        <p:spPr>
          <a:xfrm>
            <a:off x="4676030" y="3042676"/>
            <a:ext cx="1813445" cy="732398"/>
          </a:xfrm>
          <a:prstGeom prst="rect">
            <a:avLst/>
          </a:prstGeom>
          <a:noFill/>
        </p:spPr>
        <p:txBody>
          <a:bodyPr wrap="square" lIns="179236" tIns="143388" rIns="179236" bIns="143388" rtlCol="0">
            <a:spAutoFit/>
          </a:bodyPr>
          <a:lstStyle/>
          <a:p>
            <a:pPr algn="ctr">
              <a:lnSpc>
                <a:spcPct val="90000"/>
              </a:lnSpc>
              <a:spcBef>
                <a:spcPts val="2352"/>
              </a:spcBef>
            </a:pPr>
            <a:r>
              <a:rPr lang="en-US" sz="1567" dirty="0">
                <a:solidFill>
                  <a:schemeClr val="bg1"/>
                </a:solidFill>
              </a:rPr>
              <a:t>Microsoft Azure Site Recovery</a:t>
            </a:r>
          </a:p>
        </p:txBody>
      </p:sp>
      <p:sp>
        <p:nvSpPr>
          <p:cNvPr id="14" name="TextBox 13"/>
          <p:cNvSpPr txBox="1"/>
          <p:nvPr/>
        </p:nvSpPr>
        <p:spPr>
          <a:xfrm>
            <a:off x="7489947" y="4256138"/>
            <a:ext cx="1771271" cy="479613"/>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solidFill>
                  <a:schemeClr val="bg1"/>
                </a:solidFill>
              </a:rPr>
              <a:t>Customer 1</a:t>
            </a:r>
          </a:p>
        </p:txBody>
      </p:sp>
      <p:sp>
        <p:nvSpPr>
          <p:cNvPr id="16" name="TextBox 15"/>
          <p:cNvSpPr txBox="1"/>
          <p:nvPr/>
        </p:nvSpPr>
        <p:spPr>
          <a:xfrm>
            <a:off x="573508" y="2775873"/>
            <a:ext cx="3114837" cy="649321"/>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gradFill>
                  <a:gsLst>
                    <a:gs pos="2917">
                      <a:schemeClr val="tx1"/>
                    </a:gs>
                    <a:gs pos="30000">
                      <a:schemeClr val="tx1"/>
                    </a:gs>
                  </a:gsLst>
                  <a:lin ang="5400000" scaled="0"/>
                </a:gradFill>
              </a:rPr>
              <a:t>Customer 1</a:t>
            </a:r>
            <a:br>
              <a:rPr lang="en-US" sz="1371" dirty="0">
                <a:gradFill>
                  <a:gsLst>
                    <a:gs pos="2917">
                      <a:schemeClr val="tx1"/>
                    </a:gs>
                    <a:gs pos="30000">
                      <a:schemeClr val="tx1"/>
                    </a:gs>
                  </a:gsLst>
                  <a:lin ang="5400000" scaled="0"/>
                </a:gradFill>
              </a:rPr>
            </a:br>
            <a:r>
              <a:rPr lang="en-US" sz="1175" dirty="0">
                <a:gradFill>
                  <a:gsLst>
                    <a:gs pos="2917">
                      <a:schemeClr val="tx1"/>
                    </a:gs>
                    <a:gs pos="30000">
                      <a:schemeClr val="tx1"/>
                    </a:gs>
                  </a:gsLst>
                  <a:lin ang="5400000" scaled="0"/>
                </a:gradFill>
              </a:rPr>
              <a:t>Source: VMware VMs &amp; Physical Servers</a:t>
            </a:r>
          </a:p>
        </p:txBody>
      </p:sp>
      <p:sp>
        <p:nvSpPr>
          <p:cNvPr id="18" name="TextBox 17"/>
          <p:cNvSpPr txBox="1"/>
          <p:nvPr/>
        </p:nvSpPr>
        <p:spPr>
          <a:xfrm>
            <a:off x="573508" y="4686686"/>
            <a:ext cx="3114837" cy="649321"/>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gradFill>
                  <a:gsLst>
                    <a:gs pos="2917">
                      <a:schemeClr val="tx1"/>
                    </a:gs>
                    <a:gs pos="30000">
                      <a:schemeClr val="tx1"/>
                    </a:gs>
                  </a:gsLst>
                  <a:lin ang="5400000" scaled="0"/>
                </a:gradFill>
              </a:rPr>
              <a:t>Customer 2</a:t>
            </a:r>
            <a:br>
              <a:rPr lang="en-US" sz="1371" dirty="0">
                <a:gradFill>
                  <a:gsLst>
                    <a:gs pos="2917">
                      <a:schemeClr val="tx1"/>
                    </a:gs>
                    <a:gs pos="30000">
                      <a:schemeClr val="tx1"/>
                    </a:gs>
                  </a:gsLst>
                  <a:lin ang="5400000" scaled="0"/>
                </a:gradFill>
              </a:rPr>
            </a:br>
            <a:r>
              <a:rPr lang="en-US" sz="1175" dirty="0">
                <a:gradFill>
                  <a:gsLst>
                    <a:gs pos="2917">
                      <a:schemeClr val="tx1"/>
                    </a:gs>
                    <a:gs pos="30000">
                      <a:schemeClr val="tx1"/>
                    </a:gs>
                  </a:gsLst>
                  <a:lin ang="5400000" scaled="0"/>
                </a:gradFill>
              </a:rPr>
              <a:t>Source: VMware VMs &amp; Physical Servers</a:t>
            </a:r>
          </a:p>
        </p:txBody>
      </p:sp>
      <p:sp>
        <p:nvSpPr>
          <p:cNvPr id="341" name="TextBox 340"/>
          <p:cNvSpPr txBox="1"/>
          <p:nvPr/>
        </p:nvSpPr>
        <p:spPr>
          <a:xfrm>
            <a:off x="1897055" y="5881152"/>
            <a:ext cx="2411533" cy="952130"/>
          </a:xfrm>
          <a:prstGeom prst="rect">
            <a:avLst/>
          </a:prstGeom>
          <a:noFill/>
        </p:spPr>
        <p:txBody>
          <a:bodyPr wrap="square" lIns="179236" tIns="143388" rIns="179236" bIns="143388" rtlCol="0">
            <a:spAutoFit/>
          </a:bodyPr>
          <a:lstStyle/>
          <a:p>
            <a:pPr>
              <a:lnSpc>
                <a:spcPct val="90000"/>
              </a:lnSpc>
              <a:spcBef>
                <a:spcPts val="294"/>
              </a:spcBef>
            </a:pPr>
            <a:r>
              <a:rPr lang="en-US" sz="2156" dirty="0">
                <a:solidFill>
                  <a:schemeClr val="accent1"/>
                </a:solidFill>
                <a:latin typeface="+mj-lt"/>
              </a:rPr>
              <a:t>Process Server</a:t>
            </a:r>
          </a:p>
          <a:p>
            <a:pPr>
              <a:lnSpc>
                <a:spcPct val="90000"/>
              </a:lnSpc>
              <a:spcBef>
                <a:spcPts val="294"/>
              </a:spcBef>
            </a:pPr>
            <a:r>
              <a:rPr lang="en-US" sz="1175" dirty="0">
                <a:gradFill>
                  <a:gsLst>
                    <a:gs pos="2917">
                      <a:schemeClr val="tx1"/>
                    </a:gs>
                    <a:gs pos="30000">
                      <a:schemeClr val="tx1"/>
                    </a:gs>
                  </a:gsLst>
                  <a:lin ang="5400000" scaled="0"/>
                </a:gradFill>
              </a:rPr>
              <a:t>Used for Caching, Compression, &amp; Encryption</a:t>
            </a:r>
          </a:p>
        </p:txBody>
      </p:sp>
      <p:sp>
        <p:nvSpPr>
          <p:cNvPr id="342" name="TextBox 341"/>
          <p:cNvSpPr txBox="1"/>
          <p:nvPr/>
        </p:nvSpPr>
        <p:spPr>
          <a:xfrm>
            <a:off x="5305494" y="5866003"/>
            <a:ext cx="2411533" cy="952130"/>
          </a:xfrm>
          <a:prstGeom prst="rect">
            <a:avLst/>
          </a:prstGeom>
          <a:noFill/>
        </p:spPr>
        <p:txBody>
          <a:bodyPr wrap="square" lIns="179236" tIns="143388" rIns="179236" bIns="143388" rtlCol="0">
            <a:spAutoFit/>
          </a:bodyPr>
          <a:lstStyle/>
          <a:p>
            <a:pPr>
              <a:lnSpc>
                <a:spcPct val="90000"/>
              </a:lnSpc>
              <a:spcBef>
                <a:spcPts val="294"/>
              </a:spcBef>
            </a:pPr>
            <a:r>
              <a:rPr lang="en-US" sz="2156" dirty="0" err="1">
                <a:solidFill>
                  <a:schemeClr val="accent1"/>
                </a:solidFill>
                <a:latin typeface="+mj-lt"/>
              </a:rPr>
              <a:t>Config</a:t>
            </a:r>
            <a:r>
              <a:rPr lang="en-US" sz="2156" dirty="0">
                <a:solidFill>
                  <a:schemeClr val="accent1"/>
                </a:solidFill>
                <a:latin typeface="+mj-lt"/>
              </a:rPr>
              <a:t> Server</a:t>
            </a:r>
          </a:p>
          <a:p>
            <a:pPr>
              <a:lnSpc>
                <a:spcPct val="90000"/>
              </a:lnSpc>
              <a:spcBef>
                <a:spcPts val="294"/>
              </a:spcBef>
            </a:pPr>
            <a:r>
              <a:rPr lang="en-US" sz="1175" dirty="0">
                <a:gradFill>
                  <a:gsLst>
                    <a:gs pos="2917">
                      <a:schemeClr val="tx1"/>
                    </a:gs>
                    <a:gs pos="30000">
                      <a:schemeClr val="tx1"/>
                    </a:gs>
                  </a:gsLst>
                  <a:lin ang="5400000" scaled="0"/>
                </a:gradFill>
              </a:rPr>
              <a:t>Used for Centralized Management</a:t>
            </a:r>
          </a:p>
        </p:txBody>
      </p:sp>
      <p:sp>
        <p:nvSpPr>
          <p:cNvPr id="344" name="TextBox 343"/>
          <p:cNvSpPr txBox="1"/>
          <p:nvPr/>
        </p:nvSpPr>
        <p:spPr>
          <a:xfrm>
            <a:off x="8220872" y="5880063"/>
            <a:ext cx="2411533" cy="1114867"/>
          </a:xfrm>
          <a:prstGeom prst="rect">
            <a:avLst/>
          </a:prstGeom>
          <a:noFill/>
        </p:spPr>
        <p:txBody>
          <a:bodyPr wrap="square" lIns="179236" tIns="143388" rIns="179236" bIns="143388" rtlCol="0">
            <a:spAutoFit/>
          </a:bodyPr>
          <a:lstStyle/>
          <a:p>
            <a:pPr>
              <a:lnSpc>
                <a:spcPct val="90000"/>
              </a:lnSpc>
              <a:spcBef>
                <a:spcPts val="294"/>
              </a:spcBef>
            </a:pPr>
            <a:r>
              <a:rPr lang="en-US" sz="2156" dirty="0">
                <a:solidFill>
                  <a:schemeClr val="accent1"/>
                </a:solidFill>
                <a:latin typeface="+mj-lt"/>
              </a:rPr>
              <a:t>Mobility Service</a:t>
            </a:r>
          </a:p>
          <a:p>
            <a:pPr>
              <a:lnSpc>
                <a:spcPct val="90000"/>
              </a:lnSpc>
              <a:spcBef>
                <a:spcPts val="294"/>
              </a:spcBef>
            </a:pPr>
            <a:r>
              <a:rPr lang="en-US" sz="1175" dirty="0">
                <a:gradFill>
                  <a:gsLst>
                    <a:gs pos="2917">
                      <a:schemeClr val="tx1"/>
                    </a:gs>
                    <a:gs pos="30000">
                      <a:schemeClr val="tx1"/>
                    </a:gs>
                  </a:gsLst>
                  <a:lin ang="5400000" scaled="0"/>
                </a:gradFill>
              </a:rPr>
              <a:t>In-guest light weight mobility service. Captures all data writes from memory</a:t>
            </a:r>
          </a:p>
        </p:txBody>
      </p:sp>
      <p:cxnSp>
        <p:nvCxnSpPr>
          <p:cNvPr id="346" name="Straight Connector 345"/>
          <p:cNvCxnSpPr/>
          <p:nvPr/>
        </p:nvCxnSpPr>
        <p:spPr>
          <a:xfrm>
            <a:off x="269251" y="5744162"/>
            <a:ext cx="11650323"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9" name="Freeform 5"/>
          <p:cNvSpPr>
            <a:spLocks/>
          </p:cNvSpPr>
          <p:nvPr/>
        </p:nvSpPr>
        <p:spPr bwMode="auto">
          <a:xfrm>
            <a:off x="6786471" y="2038299"/>
            <a:ext cx="5280336" cy="2920923"/>
          </a:xfrm>
          <a:custGeom>
            <a:avLst/>
            <a:gdLst>
              <a:gd name="T0" fmla="*/ 837 w 1788"/>
              <a:gd name="T1" fmla="*/ 0 h 1027"/>
              <a:gd name="T2" fmla="*/ 327 w 1788"/>
              <a:gd name="T3" fmla="*/ 507 h 1027"/>
              <a:gd name="T4" fmla="*/ 274 w 1788"/>
              <a:gd name="T5" fmla="*/ 497 h 1027"/>
              <a:gd name="T6" fmla="*/ 0 w 1788"/>
              <a:gd name="T7" fmla="*/ 756 h 1027"/>
              <a:gd name="T8" fmla="*/ 248 w 1788"/>
              <a:gd name="T9" fmla="*/ 1027 h 1027"/>
              <a:gd name="T10" fmla="*/ 261 w 1788"/>
              <a:gd name="T11" fmla="*/ 1027 h 1027"/>
              <a:gd name="T12" fmla="*/ 1409 w 1788"/>
              <a:gd name="T13" fmla="*/ 1027 h 1027"/>
              <a:gd name="T14" fmla="*/ 1435 w 1788"/>
              <a:gd name="T15" fmla="*/ 1027 h 1027"/>
              <a:gd name="T16" fmla="*/ 1788 w 1788"/>
              <a:gd name="T17" fmla="*/ 638 h 1027"/>
              <a:gd name="T18" fmla="*/ 1396 w 1788"/>
              <a:gd name="T19" fmla="*/ 252 h 1027"/>
              <a:gd name="T20" fmla="*/ 1282 w 1788"/>
              <a:gd name="T21" fmla="*/ 262 h 1027"/>
              <a:gd name="T22" fmla="*/ 837 w 1788"/>
              <a:gd name="T23" fmla="*/ 0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8" h="1027">
                <a:moveTo>
                  <a:pt x="837" y="0"/>
                </a:moveTo>
                <a:cubicBezTo>
                  <a:pt x="549" y="0"/>
                  <a:pt x="327" y="222"/>
                  <a:pt x="327" y="507"/>
                </a:cubicBezTo>
                <a:cubicBezTo>
                  <a:pt x="300" y="497"/>
                  <a:pt x="287" y="497"/>
                  <a:pt x="274" y="497"/>
                </a:cubicBezTo>
                <a:cubicBezTo>
                  <a:pt x="117" y="497"/>
                  <a:pt x="0" y="615"/>
                  <a:pt x="0" y="756"/>
                </a:cubicBezTo>
                <a:cubicBezTo>
                  <a:pt x="0" y="900"/>
                  <a:pt x="117" y="1014"/>
                  <a:pt x="248" y="1027"/>
                </a:cubicBezTo>
                <a:cubicBezTo>
                  <a:pt x="248" y="1027"/>
                  <a:pt x="248" y="1027"/>
                  <a:pt x="261" y="1027"/>
                </a:cubicBezTo>
                <a:cubicBezTo>
                  <a:pt x="261" y="1027"/>
                  <a:pt x="261" y="1027"/>
                  <a:pt x="1409" y="1027"/>
                </a:cubicBezTo>
                <a:cubicBezTo>
                  <a:pt x="1425" y="1027"/>
                  <a:pt x="1425" y="1027"/>
                  <a:pt x="1435" y="1027"/>
                </a:cubicBezTo>
                <a:cubicBezTo>
                  <a:pt x="1631" y="1001"/>
                  <a:pt x="1788" y="834"/>
                  <a:pt x="1788" y="638"/>
                </a:cubicBezTo>
                <a:cubicBezTo>
                  <a:pt x="1788" y="432"/>
                  <a:pt x="1605" y="252"/>
                  <a:pt x="1396" y="252"/>
                </a:cubicBezTo>
                <a:cubicBezTo>
                  <a:pt x="1360" y="252"/>
                  <a:pt x="1318" y="262"/>
                  <a:pt x="1282" y="262"/>
                </a:cubicBezTo>
                <a:cubicBezTo>
                  <a:pt x="1203" y="108"/>
                  <a:pt x="1030" y="0"/>
                  <a:pt x="837"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dirty="0"/>
          </a:p>
        </p:txBody>
      </p:sp>
      <p:sp>
        <p:nvSpPr>
          <p:cNvPr id="517" name="Freeform 93"/>
          <p:cNvSpPr>
            <a:spLocks/>
          </p:cNvSpPr>
          <p:nvPr/>
        </p:nvSpPr>
        <p:spPr bwMode="auto">
          <a:xfrm>
            <a:off x="378165" y="1709747"/>
            <a:ext cx="3752748" cy="1699005"/>
          </a:xfrm>
          <a:custGeom>
            <a:avLst/>
            <a:gdLst>
              <a:gd name="T0" fmla="*/ 1322 w 1446"/>
              <a:gd name="T1" fmla="*/ 248 h 654"/>
              <a:gd name="T2" fmla="*/ 1298 w 1446"/>
              <a:gd name="T3" fmla="*/ 222 h 654"/>
              <a:gd name="T4" fmla="*/ 961 w 1446"/>
              <a:gd name="T5" fmla="*/ 167 h 654"/>
              <a:gd name="T6" fmla="*/ 708 w 1446"/>
              <a:gd name="T7" fmla="*/ 0 h 654"/>
              <a:gd name="T8" fmla="*/ 464 w 1446"/>
              <a:gd name="T9" fmla="*/ 148 h 654"/>
              <a:gd name="T10" fmla="*/ 335 w 1446"/>
              <a:gd name="T11" fmla="*/ 104 h 654"/>
              <a:gd name="T12" fmla="*/ 135 w 1446"/>
              <a:gd name="T13" fmla="*/ 251 h 654"/>
              <a:gd name="T14" fmla="*/ 133 w 1446"/>
              <a:gd name="T15" fmla="*/ 251 h 654"/>
              <a:gd name="T16" fmla="*/ 133 w 1446"/>
              <a:gd name="T17" fmla="*/ 251 h 654"/>
              <a:gd name="T18" fmla="*/ 0 w 1446"/>
              <a:gd name="T19" fmla="*/ 450 h 654"/>
              <a:gd name="T20" fmla="*/ 219 w 1446"/>
              <a:gd name="T21" fmla="*/ 654 h 654"/>
              <a:gd name="T22" fmla="*/ 1133 w 1446"/>
              <a:gd name="T23" fmla="*/ 654 h 654"/>
              <a:gd name="T24" fmla="*/ 1322 w 1446"/>
              <a:gd name="T25" fmla="*/ 24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6" h="654">
                <a:moveTo>
                  <a:pt x="1322" y="248"/>
                </a:moveTo>
                <a:cubicBezTo>
                  <a:pt x="1315" y="239"/>
                  <a:pt x="1307" y="230"/>
                  <a:pt x="1298" y="222"/>
                </a:cubicBezTo>
                <a:cubicBezTo>
                  <a:pt x="1212" y="138"/>
                  <a:pt x="1070" y="117"/>
                  <a:pt x="961" y="167"/>
                </a:cubicBezTo>
                <a:cubicBezTo>
                  <a:pt x="919" y="69"/>
                  <a:pt x="821" y="0"/>
                  <a:pt x="708" y="0"/>
                </a:cubicBezTo>
                <a:cubicBezTo>
                  <a:pt x="602" y="0"/>
                  <a:pt x="509" y="60"/>
                  <a:pt x="464" y="148"/>
                </a:cubicBezTo>
                <a:cubicBezTo>
                  <a:pt x="428" y="120"/>
                  <a:pt x="383" y="104"/>
                  <a:pt x="335" y="104"/>
                </a:cubicBezTo>
                <a:cubicBezTo>
                  <a:pt x="241" y="104"/>
                  <a:pt x="161" y="166"/>
                  <a:pt x="135" y="251"/>
                </a:cubicBezTo>
                <a:cubicBezTo>
                  <a:pt x="133" y="251"/>
                  <a:pt x="133" y="251"/>
                  <a:pt x="133" y="251"/>
                </a:cubicBezTo>
                <a:cubicBezTo>
                  <a:pt x="133" y="251"/>
                  <a:pt x="133" y="251"/>
                  <a:pt x="133" y="251"/>
                </a:cubicBezTo>
                <a:cubicBezTo>
                  <a:pt x="54" y="284"/>
                  <a:pt x="0" y="356"/>
                  <a:pt x="0" y="450"/>
                </a:cubicBezTo>
                <a:cubicBezTo>
                  <a:pt x="0" y="563"/>
                  <a:pt x="94" y="654"/>
                  <a:pt x="219" y="654"/>
                </a:cubicBezTo>
                <a:cubicBezTo>
                  <a:pt x="219" y="654"/>
                  <a:pt x="219" y="654"/>
                  <a:pt x="1133" y="654"/>
                </a:cubicBezTo>
                <a:cubicBezTo>
                  <a:pt x="1349" y="654"/>
                  <a:pt x="1446" y="405"/>
                  <a:pt x="1322" y="248"/>
                </a:cubicBezTo>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18" name="Freeform 94"/>
          <p:cNvSpPr>
            <a:spLocks/>
          </p:cNvSpPr>
          <p:nvPr/>
        </p:nvSpPr>
        <p:spPr bwMode="auto">
          <a:xfrm>
            <a:off x="700227" y="2637043"/>
            <a:ext cx="560112" cy="200707"/>
          </a:xfrm>
          <a:custGeom>
            <a:avLst/>
            <a:gdLst>
              <a:gd name="T0" fmla="*/ 208 w 216"/>
              <a:gd name="T1" fmla="*/ 77 h 77"/>
              <a:gd name="T2" fmla="*/ 7 w 216"/>
              <a:gd name="T3" fmla="*/ 77 h 77"/>
              <a:gd name="T4" fmla="*/ 0 w 216"/>
              <a:gd name="T5" fmla="*/ 68 h 77"/>
              <a:gd name="T6" fmla="*/ 0 w 216"/>
              <a:gd name="T7" fmla="*/ 9 h 77"/>
              <a:gd name="T8" fmla="*/ 7 w 216"/>
              <a:gd name="T9" fmla="*/ 0 h 77"/>
              <a:gd name="T10" fmla="*/ 208 w 216"/>
              <a:gd name="T11" fmla="*/ 0 h 77"/>
              <a:gd name="T12" fmla="*/ 216 w 216"/>
              <a:gd name="T13" fmla="*/ 9 h 77"/>
              <a:gd name="T14" fmla="*/ 216 w 216"/>
              <a:gd name="T15" fmla="*/ 68 h 77"/>
              <a:gd name="T16" fmla="*/ 208 w 216"/>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7">
                <a:moveTo>
                  <a:pt x="208" y="77"/>
                </a:moveTo>
                <a:cubicBezTo>
                  <a:pt x="7" y="77"/>
                  <a:pt x="7" y="77"/>
                  <a:pt x="7" y="77"/>
                </a:cubicBezTo>
                <a:cubicBezTo>
                  <a:pt x="3" y="77"/>
                  <a:pt x="0" y="73"/>
                  <a:pt x="0" y="68"/>
                </a:cubicBezTo>
                <a:cubicBezTo>
                  <a:pt x="0" y="9"/>
                  <a:pt x="0" y="9"/>
                  <a:pt x="0" y="9"/>
                </a:cubicBezTo>
                <a:cubicBezTo>
                  <a:pt x="0" y="4"/>
                  <a:pt x="3" y="0"/>
                  <a:pt x="7" y="0"/>
                </a:cubicBezTo>
                <a:cubicBezTo>
                  <a:pt x="208" y="0"/>
                  <a:pt x="208" y="0"/>
                  <a:pt x="208" y="0"/>
                </a:cubicBezTo>
                <a:cubicBezTo>
                  <a:pt x="212" y="0"/>
                  <a:pt x="216" y="4"/>
                  <a:pt x="216" y="9"/>
                </a:cubicBezTo>
                <a:cubicBezTo>
                  <a:pt x="216" y="68"/>
                  <a:pt x="216" y="68"/>
                  <a:pt x="216" y="68"/>
                </a:cubicBezTo>
                <a:cubicBezTo>
                  <a:pt x="216" y="73"/>
                  <a:pt x="212" y="77"/>
                  <a:pt x="208" y="77"/>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19" name="Rectangle 95"/>
          <p:cNvSpPr>
            <a:spLocks noChangeArrowheads="1"/>
          </p:cNvSpPr>
          <p:nvPr/>
        </p:nvSpPr>
        <p:spPr bwMode="auto">
          <a:xfrm>
            <a:off x="1101641" y="2707056"/>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0" name="Rectangle 96"/>
          <p:cNvSpPr>
            <a:spLocks noChangeArrowheads="1"/>
          </p:cNvSpPr>
          <p:nvPr/>
        </p:nvSpPr>
        <p:spPr bwMode="auto">
          <a:xfrm>
            <a:off x="1101641" y="2749064"/>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1" name="Freeform 97"/>
          <p:cNvSpPr>
            <a:spLocks/>
          </p:cNvSpPr>
          <p:nvPr/>
        </p:nvSpPr>
        <p:spPr bwMode="auto">
          <a:xfrm>
            <a:off x="731346" y="2702388"/>
            <a:ext cx="65346" cy="70015"/>
          </a:xfrm>
          <a:custGeom>
            <a:avLst/>
            <a:gdLst>
              <a:gd name="T0" fmla="*/ 12 w 25"/>
              <a:gd name="T1" fmla="*/ 27 h 27"/>
              <a:gd name="T2" fmla="*/ 0 w 25"/>
              <a:gd name="T3" fmla="*/ 27 h 27"/>
              <a:gd name="T4" fmla="*/ 0 w 25"/>
              <a:gd name="T5" fmla="*/ 0 h 27"/>
              <a:gd name="T6" fmla="*/ 12 w 25"/>
              <a:gd name="T7" fmla="*/ 0 h 27"/>
              <a:gd name="T8" fmla="*/ 25 w 25"/>
              <a:gd name="T9" fmla="*/ 13 h 27"/>
              <a:gd name="T10" fmla="*/ 25 w 25"/>
              <a:gd name="T11" fmla="*/ 14 h 27"/>
              <a:gd name="T12" fmla="*/ 12 w 25"/>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5" h="27">
                <a:moveTo>
                  <a:pt x="12" y="27"/>
                </a:moveTo>
                <a:cubicBezTo>
                  <a:pt x="0" y="27"/>
                  <a:pt x="0" y="27"/>
                  <a:pt x="0" y="27"/>
                </a:cubicBezTo>
                <a:cubicBezTo>
                  <a:pt x="0" y="0"/>
                  <a:pt x="0" y="0"/>
                  <a:pt x="0" y="0"/>
                </a:cubicBezTo>
                <a:cubicBezTo>
                  <a:pt x="12" y="0"/>
                  <a:pt x="12" y="0"/>
                  <a:pt x="12" y="0"/>
                </a:cubicBezTo>
                <a:cubicBezTo>
                  <a:pt x="19" y="0"/>
                  <a:pt x="25" y="6"/>
                  <a:pt x="25" y="13"/>
                </a:cubicBezTo>
                <a:cubicBezTo>
                  <a:pt x="25" y="14"/>
                  <a:pt x="25" y="14"/>
                  <a:pt x="25" y="14"/>
                </a:cubicBezTo>
                <a:cubicBezTo>
                  <a:pt x="25" y="21"/>
                  <a:pt x="19" y="27"/>
                  <a:pt x="12"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2" name="Freeform 98"/>
          <p:cNvSpPr>
            <a:spLocks/>
          </p:cNvSpPr>
          <p:nvPr/>
        </p:nvSpPr>
        <p:spPr bwMode="auto">
          <a:xfrm>
            <a:off x="1375474" y="2637043"/>
            <a:ext cx="563223" cy="200707"/>
          </a:xfrm>
          <a:custGeom>
            <a:avLst/>
            <a:gdLst>
              <a:gd name="T0" fmla="*/ 209 w 217"/>
              <a:gd name="T1" fmla="*/ 77 h 77"/>
              <a:gd name="T2" fmla="*/ 8 w 217"/>
              <a:gd name="T3" fmla="*/ 77 h 77"/>
              <a:gd name="T4" fmla="*/ 0 w 217"/>
              <a:gd name="T5" fmla="*/ 68 h 77"/>
              <a:gd name="T6" fmla="*/ 0 w 217"/>
              <a:gd name="T7" fmla="*/ 9 h 77"/>
              <a:gd name="T8" fmla="*/ 8 w 217"/>
              <a:gd name="T9" fmla="*/ 0 h 77"/>
              <a:gd name="T10" fmla="*/ 209 w 217"/>
              <a:gd name="T11" fmla="*/ 0 h 77"/>
              <a:gd name="T12" fmla="*/ 217 w 217"/>
              <a:gd name="T13" fmla="*/ 9 h 77"/>
              <a:gd name="T14" fmla="*/ 217 w 217"/>
              <a:gd name="T15" fmla="*/ 68 h 77"/>
              <a:gd name="T16" fmla="*/ 209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9" y="77"/>
                </a:moveTo>
                <a:cubicBezTo>
                  <a:pt x="8" y="77"/>
                  <a:pt x="8" y="77"/>
                  <a:pt x="8" y="77"/>
                </a:cubicBezTo>
                <a:cubicBezTo>
                  <a:pt x="4" y="77"/>
                  <a:pt x="0" y="73"/>
                  <a:pt x="0" y="68"/>
                </a:cubicBezTo>
                <a:cubicBezTo>
                  <a:pt x="0" y="9"/>
                  <a:pt x="0" y="9"/>
                  <a:pt x="0" y="9"/>
                </a:cubicBezTo>
                <a:cubicBezTo>
                  <a:pt x="0" y="4"/>
                  <a:pt x="4" y="0"/>
                  <a:pt x="8" y="0"/>
                </a:cubicBezTo>
                <a:cubicBezTo>
                  <a:pt x="209" y="0"/>
                  <a:pt x="209" y="0"/>
                  <a:pt x="209" y="0"/>
                </a:cubicBezTo>
                <a:cubicBezTo>
                  <a:pt x="213" y="0"/>
                  <a:pt x="217" y="4"/>
                  <a:pt x="217" y="9"/>
                </a:cubicBezTo>
                <a:cubicBezTo>
                  <a:pt x="217" y="68"/>
                  <a:pt x="217" y="68"/>
                  <a:pt x="217" y="68"/>
                </a:cubicBezTo>
                <a:cubicBezTo>
                  <a:pt x="217" y="73"/>
                  <a:pt x="213" y="77"/>
                  <a:pt x="209" y="77"/>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3" name="Rectangle 99"/>
          <p:cNvSpPr>
            <a:spLocks noChangeArrowheads="1"/>
          </p:cNvSpPr>
          <p:nvPr/>
        </p:nvSpPr>
        <p:spPr bwMode="auto">
          <a:xfrm>
            <a:off x="1779998" y="2707056"/>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4" name="Rectangle 100"/>
          <p:cNvSpPr>
            <a:spLocks noChangeArrowheads="1"/>
          </p:cNvSpPr>
          <p:nvPr/>
        </p:nvSpPr>
        <p:spPr bwMode="auto">
          <a:xfrm>
            <a:off x="1779998" y="2749064"/>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5" name="Freeform 101"/>
          <p:cNvSpPr>
            <a:spLocks/>
          </p:cNvSpPr>
          <p:nvPr/>
        </p:nvSpPr>
        <p:spPr bwMode="auto">
          <a:xfrm>
            <a:off x="1406592" y="2702388"/>
            <a:ext cx="66902" cy="70015"/>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6" name="Freeform 102"/>
          <p:cNvSpPr>
            <a:spLocks noEditPoints="1"/>
          </p:cNvSpPr>
          <p:nvPr/>
        </p:nvSpPr>
        <p:spPr bwMode="auto">
          <a:xfrm>
            <a:off x="1375474" y="2640155"/>
            <a:ext cx="563223" cy="28006"/>
          </a:xfrm>
          <a:custGeom>
            <a:avLst/>
            <a:gdLst>
              <a:gd name="T0" fmla="*/ 4 w 217"/>
              <a:gd name="T1" fmla="*/ 0 h 11"/>
              <a:gd name="T2" fmla="*/ 0 w 217"/>
              <a:gd name="T3" fmla="*/ 7 h 11"/>
              <a:gd name="T4" fmla="*/ 0 w 217"/>
              <a:gd name="T5" fmla="*/ 8 h 11"/>
              <a:gd name="T6" fmla="*/ 5 w 217"/>
              <a:gd name="T7" fmla="*/ 0 h 11"/>
              <a:gd name="T8" fmla="*/ 4 w 217"/>
              <a:gd name="T9" fmla="*/ 0 h 11"/>
              <a:gd name="T10" fmla="*/ 213 w 217"/>
              <a:gd name="T11" fmla="*/ 0 h 11"/>
              <a:gd name="T12" fmla="*/ 212 w 217"/>
              <a:gd name="T13" fmla="*/ 0 h 11"/>
              <a:gd name="T14" fmla="*/ 217 w 217"/>
              <a:gd name="T15" fmla="*/ 8 h 11"/>
              <a:gd name="T16" fmla="*/ 217 w 217"/>
              <a:gd name="T17" fmla="*/ 11 h 11"/>
              <a:gd name="T18" fmla="*/ 217 w 217"/>
              <a:gd name="T19" fmla="*/ 11 h 11"/>
              <a:gd name="T20" fmla="*/ 217 w 217"/>
              <a:gd name="T21" fmla="*/ 7 h 11"/>
              <a:gd name="T22" fmla="*/ 213 w 2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1">
                <a:moveTo>
                  <a:pt x="4" y="0"/>
                </a:moveTo>
                <a:cubicBezTo>
                  <a:pt x="2" y="1"/>
                  <a:pt x="0" y="4"/>
                  <a:pt x="0" y="7"/>
                </a:cubicBezTo>
                <a:cubicBezTo>
                  <a:pt x="0" y="7"/>
                  <a:pt x="0" y="7"/>
                  <a:pt x="0" y="8"/>
                </a:cubicBezTo>
                <a:cubicBezTo>
                  <a:pt x="0" y="5"/>
                  <a:pt x="2" y="2"/>
                  <a:pt x="5" y="0"/>
                </a:cubicBezTo>
                <a:cubicBezTo>
                  <a:pt x="5" y="0"/>
                  <a:pt x="4" y="0"/>
                  <a:pt x="4" y="0"/>
                </a:cubicBezTo>
                <a:moveTo>
                  <a:pt x="213" y="0"/>
                </a:moveTo>
                <a:cubicBezTo>
                  <a:pt x="213" y="0"/>
                  <a:pt x="213" y="0"/>
                  <a:pt x="212" y="0"/>
                </a:cubicBezTo>
                <a:cubicBezTo>
                  <a:pt x="215" y="2"/>
                  <a:pt x="217" y="5"/>
                  <a:pt x="217" y="8"/>
                </a:cubicBezTo>
                <a:cubicBezTo>
                  <a:pt x="217" y="9"/>
                  <a:pt x="217" y="10"/>
                  <a:pt x="217" y="11"/>
                </a:cubicBezTo>
                <a:cubicBezTo>
                  <a:pt x="217" y="11"/>
                  <a:pt x="217" y="11"/>
                  <a:pt x="217" y="11"/>
                </a:cubicBezTo>
                <a:cubicBezTo>
                  <a:pt x="217" y="10"/>
                  <a:pt x="217" y="8"/>
                  <a:pt x="217" y="7"/>
                </a:cubicBezTo>
                <a:cubicBezTo>
                  <a:pt x="217" y="4"/>
                  <a:pt x="216" y="1"/>
                  <a:pt x="213"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7" name="Freeform 103"/>
          <p:cNvSpPr>
            <a:spLocks/>
          </p:cNvSpPr>
          <p:nvPr/>
        </p:nvSpPr>
        <p:spPr bwMode="auto">
          <a:xfrm>
            <a:off x="1375474" y="2640155"/>
            <a:ext cx="563223" cy="28006"/>
          </a:xfrm>
          <a:custGeom>
            <a:avLst/>
            <a:gdLst>
              <a:gd name="T0" fmla="*/ 212 w 217"/>
              <a:gd name="T1" fmla="*/ 0 h 11"/>
              <a:gd name="T2" fmla="*/ 209 w 217"/>
              <a:gd name="T3" fmla="*/ 1 h 11"/>
              <a:gd name="T4" fmla="*/ 8 w 217"/>
              <a:gd name="T5" fmla="*/ 1 h 11"/>
              <a:gd name="T6" fmla="*/ 5 w 217"/>
              <a:gd name="T7" fmla="*/ 0 h 11"/>
              <a:gd name="T8" fmla="*/ 0 w 217"/>
              <a:gd name="T9" fmla="*/ 8 h 11"/>
              <a:gd name="T10" fmla="*/ 0 w 217"/>
              <a:gd name="T11" fmla="*/ 11 h 11"/>
              <a:gd name="T12" fmla="*/ 217 w 217"/>
              <a:gd name="T13" fmla="*/ 11 h 11"/>
              <a:gd name="T14" fmla="*/ 217 w 217"/>
              <a:gd name="T15" fmla="*/ 8 h 11"/>
              <a:gd name="T16" fmla="*/ 212 w 21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
                <a:moveTo>
                  <a:pt x="212" y="0"/>
                </a:moveTo>
                <a:cubicBezTo>
                  <a:pt x="211" y="1"/>
                  <a:pt x="210" y="1"/>
                  <a:pt x="209" y="1"/>
                </a:cubicBezTo>
                <a:cubicBezTo>
                  <a:pt x="8" y="1"/>
                  <a:pt x="8" y="1"/>
                  <a:pt x="8" y="1"/>
                </a:cubicBezTo>
                <a:cubicBezTo>
                  <a:pt x="7" y="1"/>
                  <a:pt x="6" y="1"/>
                  <a:pt x="5" y="0"/>
                </a:cubicBezTo>
                <a:cubicBezTo>
                  <a:pt x="2" y="2"/>
                  <a:pt x="0" y="5"/>
                  <a:pt x="0" y="8"/>
                </a:cubicBezTo>
                <a:cubicBezTo>
                  <a:pt x="0" y="9"/>
                  <a:pt x="0" y="10"/>
                  <a:pt x="0" y="11"/>
                </a:cubicBezTo>
                <a:cubicBezTo>
                  <a:pt x="217" y="11"/>
                  <a:pt x="217" y="11"/>
                  <a:pt x="217" y="11"/>
                </a:cubicBezTo>
                <a:cubicBezTo>
                  <a:pt x="217" y="10"/>
                  <a:pt x="217" y="9"/>
                  <a:pt x="217" y="8"/>
                </a:cubicBezTo>
                <a:cubicBezTo>
                  <a:pt x="217" y="5"/>
                  <a:pt x="215" y="2"/>
                  <a:pt x="212"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8" name="Freeform 104"/>
          <p:cNvSpPr>
            <a:spLocks/>
          </p:cNvSpPr>
          <p:nvPr/>
        </p:nvSpPr>
        <p:spPr bwMode="auto">
          <a:xfrm>
            <a:off x="1375474" y="2444116"/>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29" name="Rectangle 105"/>
          <p:cNvSpPr>
            <a:spLocks noChangeArrowheads="1"/>
          </p:cNvSpPr>
          <p:nvPr/>
        </p:nvSpPr>
        <p:spPr bwMode="auto">
          <a:xfrm>
            <a:off x="1779998" y="2515685"/>
            <a:ext cx="127581" cy="1711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0" name="Rectangle 106"/>
          <p:cNvSpPr>
            <a:spLocks noChangeArrowheads="1"/>
          </p:cNvSpPr>
          <p:nvPr/>
        </p:nvSpPr>
        <p:spPr bwMode="auto">
          <a:xfrm>
            <a:off x="1779998" y="2554583"/>
            <a:ext cx="127581" cy="1711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1" name="Freeform 107"/>
          <p:cNvSpPr>
            <a:spLocks/>
          </p:cNvSpPr>
          <p:nvPr/>
        </p:nvSpPr>
        <p:spPr bwMode="auto">
          <a:xfrm>
            <a:off x="1406592" y="2507908"/>
            <a:ext cx="66902" cy="71569"/>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2" name="Freeform 108"/>
          <p:cNvSpPr>
            <a:spLocks/>
          </p:cNvSpPr>
          <p:nvPr/>
        </p:nvSpPr>
        <p:spPr bwMode="auto">
          <a:xfrm>
            <a:off x="1375474" y="2442560"/>
            <a:ext cx="563223" cy="31118"/>
          </a:xfrm>
          <a:custGeom>
            <a:avLst/>
            <a:gdLst>
              <a:gd name="T0" fmla="*/ 209 w 217"/>
              <a:gd name="T1" fmla="*/ 0 h 12"/>
              <a:gd name="T2" fmla="*/ 8 w 217"/>
              <a:gd name="T3" fmla="*/ 0 h 12"/>
              <a:gd name="T4" fmla="*/ 0 w 217"/>
              <a:gd name="T5" fmla="*/ 9 h 12"/>
              <a:gd name="T6" fmla="*/ 0 w 217"/>
              <a:gd name="T7" fmla="*/ 10 h 12"/>
              <a:gd name="T8" fmla="*/ 8 w 217"/>
              <a:gd name="T9" fmla="*/ 1 h 12"/>
              <a:gd name="T10" fmla="*/ 209 w 217"/>
              <a:gd name="T11" fmla="*/ 1 h 12"/>
              <a:gd name="T12" fmla="*/ 217 w 217"/>
              <a:gd name="T13" fmla="*/ 10 h 12"/>
              <a:gd name="T14" fmla="*/ 217 w 217"/>
              <a:gd name="T15" fmla="*/ 12 h 12"/>
              <a:gd name="T16" fmla="*/ 217 w 217"/>
              <a:gd name="T17" fmla="*/ 12 h 12"/>
              <a:gd name="T18" fmla="*/ 217 w 217"/>
              <a:gd name="T19" fmla="*/ 9 h 12"/>
              <a:gd name="T20" fmla="*/ 209 w 217"/>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2">
                <a:moveTo>
                  <a:pt x="209" y="0"/>
                </a:moveTo>
                <a:cubicBezTo>
                  <a:pt x="209" y="0"/>
                  <a:pt x="209" y="0"/>
                  <a:pt x="8" y="0"/>
                </a:cubicBezTo>
                <a:cubicBezTo>
                  <a:pt x="4" y="0"/>
                  <a:pt x="0" y="3"/>
                  <a:pt x="0" y="9"/>
                </a:cubicBezTo>
                <a:cubicBezTo>
                  <a:pt x="0" y="9"/>
                  <a:pt x="0" y="9"/>
                  <a:pt x="0" y="10"/>
                </a:cubicBezTo>
                <a:cubicBezTo>
                  <a:pt x="0" y="5"/>
                  <a:pt x="4" y="1"/>
                  <a:pt x="8" y="1"/>
                </a:cubicBezTo>
                <a:cubicBezTo>
                  <a:pt x="209" y="1"/>
                  <a:pt x="209" y="1"/>
                  <a:pt x="209" y="1"/>
                </a:cubicBezTo>
                <a:cubicBezTo>
                  <a:pt x="213" y="1"/>
                  <a:pt x="217" y="5"/>
                  <a:pt x="217" y="10"/>
                </a:cubicBezTo>
                <a:cubicBezTo>
                  <a:pt x="217" y="11"/>
                  <a:pt x="217" y="12"/>
                  <a:pt x="217" y="12"/>
                </a:cubicBezTo>
                <a:cubicBezTo>
                  <a:pt x="217" y="12"/>
                  <a:pt x="217" y="12"/>
                  <a:pt x="217" y="12"/>
                </a:cubicBezTo>
                <a:cubicBezTo>
                  <a:pt x="217" y="11"/>
                  <a:pt x="217" y="10"/>
                  <a:pt x="217" y="9"/>
                </a:cubicBezTo>
                <a:cubicBezTo>
                  <a:pt x="217" y="3"/>
                  <a:pt x="213" y="0"/>
                  <a:pt x="209"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3" name="Freeform 109"/>
          <p:cNvSpPr>
            <a:spLocks/>
          </p:cNvSpPr>
          <p:nvPr/>
        </p:nvSpPr>
        <p:spPr bwMode="auto">
          <a:xfrm>
            <a:off x="1375474" y="2444116"/>
            <a:ext cx="563223" cy="29562"/>
          </a:xfrm>
          <a:custGeom>
            <a:avLst/>
            <a:gdLst>
              <a:gd name="T0" fmla="*/ 209 w 217"/>
              <a:gd name="T1" fmla="*/ 0 h 11"/>
              <a:gd name="T2" fmla="*/ 8 w 217"/>
              <a:gd name="T3" fmla="*/ 0 h 11"/>
              <a:gd name="T4" fmla="*/ 0 w 217"/>
              <a:gd name="T5" fmla="*/ 9 h 11"/>
              <a:gd name="T6" fmla="*/ 0 w 217"/>
              <a:gd name="T7" fmla="*/ 11 h 11"/>
              <a:gd name="T8" fmla="*/ 217 w 217"/>
              <a:gd name="T9" fmla="*/ 11 h 11"/>
              <a:gd name="T10" fmla="*/ 217 w 217"/>
              <a:gd name="T11" fmla="*/ 9 h 11"/>
              <a:gd name="T12" fmla="*/ 209 w 2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7" h="11">
                <a:moveTo>
                  <a:pt x="209" y="0"/>
                </a:moveTo>
                <a:cubicBezTo>
                  <a:pt x="209" y="0"/>
                  <a:pt x="209" y="0"/>
                  <a:pt x="8" y="0"/>
                </a:cubicBezTo>
                <a:cubicBezTo>
                  <a:pt x="4" y="0"/>
                  <a:pt x="0" y="4"/>
                  <a:pt x="0" y="9"/>
                </a:cubicBezTo>
                <a:cubicBezTo>
                  <a:pt x="0" y="10"/>
                  <a:pt x="0" y="10"/>
                  <a:pt x="0" y="11"/>
                </a:cubicBezTo>
                <a:cubicBezTo>
                  <a:pt x="217" y="11"/>
                  <a:pt x="217" y="11"/>
                  <a:pt x="217" y="11"/>
                </a:cubicBezTo>
                <a:cubicBezTo>
                  <a:pt x="217" y="11"/>
                  <a:pt x="217" y="10"/>
                  <a:pt x="217" y="9"/>
                </a:cubicBezTo>
                <a:cubicBezTo>
                  <a:pt x="217" y="4"/>
                  <a:pt x="213" y="0"/>
                  <a:pt x="209"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4" name="Freeform 110"/>
          <p:cNvSpPr>
            <a:spLocks/>
          </p:cNvSpPr>
          <p:nvPr/>
        </p:nvSpPr>
        <p:spPr bwMode="auto">
          <a:xfrm>
            <a:off x="1375474" y="2249633"/>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5" name="Rectangle 111"/>
          <p:cNvSpPr>
            <a:spLocks noChangeArrowheads="1"/>
          </p:cNvSpPr>
          <p:nvPr/>
        </p:nvSpPr>
        <p:spPr bwMode="auto">
          <a:xfrm>
            <a:off x="1779998" y="2318090"/>
            <a:ext cx="127581"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6" name="Rectangle 112"/>
          <p:cNvSpPr>
            <a:spLocks noChangeArrowheads="1"/>
          </p:cNvSpPr>
          <p:nvPr/>
        </p:nvSpPr>
        <p:spPr bwMode="auto">
          <a:xfrm>
            <a:off x="1779998" y="2358543"/>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7" name="Freeform 113"/>
          <p:cNvSpPr>
            <a:spLocks/>
          </p:cNvSpPr>
          <p:nvPr/>
        </p:nvSpPr>
        <p:spPr bwMode="auto">
          <a:xfrm>
            <a:off x="1406592" y="2311868"/>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8" name="Freeform 114"/>
          <p:cNvSpPr>
            <a:spLocks/>
          </p:cNvSpPr>
          <p:nvPr/>
        </p:nvSpPr>
        <p:spPr bwMode="auto">
          <a:xfrm>
            <a:off x="2052276" y="2637043"/>
            <a:ext cx="563223" cy="200707"/>
          </a:xfrm>
          <a:custGeom>
            <a:avLst/>
            <a:gdLst>
              <a:gd name="T0" fmla="*/ 209 w 217"/>
              <a:gd name="T1" fmla="*/ 77 h 77"/>
              <a:gd name="T2" fmla="*/ 8 w 217"/>
              <a:gd name="T3" fmla="*/ 77 h 77"/>
              <a:gd name="T4" fmla="*/ 0 w 217"/>
              <a:gd name="T5" fmla="*/ 68 h 77"/>
              <a:gd name="T6" fmla="*/ 0 w 217"/>
              <a:gd name="T7" fmla="*/ 9 h 77"/>
              <a:gd name="T8" fmla="*/ 8 w 217"/>
              <a:gd name="T9" fmla="*/ 0 h 77"/>
              <a:gd name="T10" fmla="*/ 209 w 217"/>
              <a:gd name="T11" fmla="*/ 0 h 77"/>
              <a:gd name="T12" fmla="*/ 217 w 217"/>
              <a:gd name="T13" fmla="*/ 9 h 77"/>
              <a:gd name="T14" fmla="*/ 217 w 217"/>
              <a:gd name="T15" fmla="*/ 68 h 77"/>
              <a:gd name="T16" fmla="*/ 209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9" y="77"/>
                </a:moveTo>
                <a:cubicBezTo>
                  <a:pt x="8" y="77"/>
                  <a:pt x="8" y="77"/>
                  <a:pt x="8" y="77"/>
                </a:cubicBezTo>
                <a:cubicBezTo>
                  <a:pt x="4" y="77"/>
                  <a:pt x="0" y="73"/>
                  <a:pt x="0" y="68"/>
                </a:cubicBezTo>
                <a:cubicBezTo>
                  <a:pt x="0" y="9"/>
                  <a:pt x="0" y="9"/>
                  <a:pt x="0" y="9"/>
                </a:cubicBezTo>
                <a:cubicBezTo>
                  <a:pt x="0" y="4"/>
                  <a:pt x="4" y="0"/>
                  <a:pt x="8" y="0"/>
                </a:cubicBezTo>
                <a:cubicBezTo>
                  <a:pt x="209" y="0"/>
                  <a:pt x="209" y="0"/>
                  <a:pt x="209" y="0"/>
                </a:cubicBezTo>
                <a:cubicBezTo>
                  <a:pt x="213" y="0"/>
                  <a:pt x="217" y="4"/>
                  <a:pt x="217" y="9"/>
                </a:cubicBezTo>
                <a:cubicBezTo>
                  <a:pt x="217" y="68"/>
                  <a:pt x="217" y="68"/>
                  <a:pt x="217" y="68"/>
                </a:cubicBezTo>
                <a:cubicBezTo>
                  <a:pt x="217" y="73"/>
                  <a:pt x="213" y="77"/>
                  <a:pt x="209" y="77"/>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39" name="Rectangle 115"/>
          <p:cNvSpPr>
            <a:spLocks noChangeArrowheads="1"/>
          </p:cNvSpPr>
          <p:nvPr/>
        </p:nvSpPr>
        <p:spPr bwMode="auto">
          <a:xfrm>
            <a:off x="2456801" y="2707056"/>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0" name="Rectangle 116"/>
          <p:cNvSpPr>
            <a:spLocks noChangeArrowheads="1"/>
          </p:cNvSpPr>
          <p:nvPr/>
        </p:nvSpPr>
        <p:spPr bwMode="auto">
          <a:xfrm>
            <a:off x="2456801" y="2749064"/>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1" name="Freeform 117"/>
          <p:cNvSpPr>
            <a:spLocks/>
          </p:cNvSpPr>
          <p:nvPr/>
        </p:nvSpPr>
        <p:spPr bwMode="auto">
          <a:xfrm>
            <a:off x="2083394" y="2702388"/>
            <a:ext cx="66902" cy="70015"/>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2" name="Freeform 118"/>
          <p:cNvSpPr>
            <a:spLocks noEditPoints="1"/>
          </p:cNvSpPr>
          <p:nvPr/>
        </p:nvSpPr>
        <p:spPr bwMode="auto">
          <a:xfrm>
            <a:off x="2052276" y="2640155"/>
            <a:ext cx="563223" cy="28006"/>
          </a:xfrm>
          <a:custGeom>
            <a:avLst/>
            <a:gdLst>
              <a:gd name="T0" fmla="*/ 4 w 217"/>
              <a:gd name="T1" fmla="*/ 0 h 11"/>
              <a:gd name="T2" fmla="*/ 0 w 217"/>
              <a:gd name="T3" fmla="*/ 7 h 11"/>
              <a:gd name="T4" fmla="*/ 0 w 217"/>
              <a:gd name="T5" fmla="*/ 8 h 11"/>
              <a:gd name="T6" fmla="*/ 5 w 217"/>
              <a:gd name="T7" fmla="*/ 0 h 11"/>
              <a:gd name="T8" fmla="*/ 4 w 217"/>
              <a:gd name="T9" fmla="*/ 0 h 11"/>
              <a:gd name="T10" fmla="*/ 213 w 217"/>
              <a:gd name="T11" fmla="*/ 0 h 11"/>
              <a:gd name="T12" fmla="*/ 212 w 217"/>
              <a:gd name="T13" fmla="*/ 0 h 11"/>
              <a:gd name="T14" fmla="*/ 217 w 217"/>
              <a:gd name="T15" fmla="*/ 8 h 11"/>
              <a:gd name="T16" fmla="*/ 217 w 217"/>
              <a:gd name="T17" fmla="*/ 11 h 11"/>
              <a:gd name="T18" fmla="*/ 217 w 217"/>
              <a:gd name="T19" fmla="*/ 11 h 11"/>
              <a:gd name="T20" fmla="*/ 217 w 217"/>
              <a:gd name="T21" fmla="*/ 7 h 11"/>
              <a:gd name="T22" fmla="*/ 213 w 2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1">
                <a:moveTo>
                  <a:pt x="4" y="0"/>
                </a:moveTo>
                <a:cubicBezTo>
                  <a:pt x="2" y="1"/>
                  <a:pt x="0" y="4"/>
                  <a:pt x="0" y="7"/>
                </a:cubicBezTo>
                <a:cubicBezTo>
                  <a:pt x="0" y="7"/>
                  <a:pt x="0" y="7"/>
                  <a:pt x="0" y="8"/>
                </a:cubicBezTo>
                <a:cubicBezTo>
                  <a:pt x="0" y="5"/>
                  <a:pt x="2" y="2"/>
                  <a:pt x="5" y="0"/>
                </a:cubicBezTo>
                <a:cubicBezTo>
                  <a:pt x="5" y="0"/>
                  <a:pt x="4" y="0"/>
                  <a:pt x="4" y="0"/>
                </a:cubicBezTo>
                <a:moveTo>
                  <a:pt x="213" y="0"/>
                </a:moveTo>
                <a:cubicBezTo>
                  <a:pt x="213" y="0"/>
                  <a:pt x="212" y="0"/>
                  <a:pt x="212" y="0"/>
                </a:cubicBezTo>
                <a:cubicBezTo>
                  <a:pt x="215" y="2"/>
                  <a:pt x="217" y="5"/>
                  <a:pt x="217" y="8"/>
                </a:cubicBezTo>
                <a:cubicBezTo>
                  <a:pt x="217" y="9"/>
                  <a:pt x="217" y="10"/>
                  <a:pt x="217" y="11"/>
                </a:cubicBezTo>
                <a:cubicBezTo>
                  <a:pt x="217" y="11"/>
                  <a:pt x="217" y="11"/>
                  <a:pt x="217" y="11"/>
                </a:cubicBezTo>
                <a:cubicBezTo>
                  <a:pt x="217" y="10"/>
                  <a:pt x="217" y="8"/>
                  <a:pt x="217" y="7"/>
                </a:cubicBezTo>
                <a:cubicBezTo>
                  <a:pt x="217" y="4"/>
                  <a:pt x="215" y="1"/>
                  <a:pt x="213"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3" name="Freeform 119"/>
          <p:cNvSpPr>
            <a:spLocks/>
          </p:cNvSpPr>
          <p:nvPr/>
        </p:nvSpPr>
        <p:spPr bwMode="auto">
          <a:xfrm>
            <a:off x="2052276" y="2640155"/>
            <a:ext cx="563223" cy="28006"/>
          </a:xfrm>
          <a:custGeom>
            <a:avLst/>
            <a:gdLst>
              <a:gd name="T0" fmla="*/ 212 w 217"/>
              <a:gd name="T1" fmla="*/ 0 h 11"/>
              <a:gd name="T2" fmla="*/ 209 w 217"/>
              <a:gd name="T3" fmla="*/ 1 h 11"/>
              <a:gd name="T4" fmla="*/ 8 w 217"/>
              <a:gd name="T5" fmla="*/ 1 h 11"/>
              <a:gd name="T6" fmla="*/ 5 w 217"/>
              <a:gd name="T7" fmla="*/ 0 h 11"/>
              <a:gd name="T8" fmla="*/ 0 w 217"/>
              <a:gd name="T9" fmla="*/ 8 h 11"/>
              <a:gd name="T10" fmla="*/ 0 w 217"/>
              <a:gd name="T11" fmla="*/ 11 h 11"/>
              <a:gd name="T12" fmla="*/ 217 w 217"/>
              <a:gd name="T13" fmla="*/ 11 h 11"/>
              <a:gd name="T14" fmla="*/ 217 w 217"/>
              <a:gd name="T15" fmla="*/ 8 h 11"/>
              <a:gd name="T16" fmla="*/ 212 w 21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
                <a:moveTo>
                  <a:pt x="212" y="0"/>
                </a:moveTo>
                <a:cubicBezTo>
                  <a:pt x="211" y="1"/>
                  <a:pt x="210" y="1"/>
                  <a:pt x="209" y="1"/>
                </a:cubicBezTo>
                <a:cubicBezTo>
                  <a:pt x="8" y="1"/>
                  <a:pt x="8" y="1"/>
                  <a:pt x="8" y="1"/>
                </a:cubicBezTo>
                <a:cubicBezTo>
                  <a:pt x="7" y="1"/>
                  <a:pt x="6" y="1"/>
                  <a:pt x="5" y="0"/>
                </a:cubicBezTo>
                <a:cubicBezTo>
                  <a:pt x="2" y="2"/>
                  <a:pt x="0" y="5"/>
                  <a:pt x="0" y="8"/>
                </a:cubicBezTo>
                <a:cubicBezTo>
                  <a:pt x="0" y="9"/>
                  <a:pt x="0" y="10"/>
                  <a:pt x="0" y="11"/>
                </a:cubicBezTo>
                <a:cubicBezTo>
                  <a:pt x="217" y="11"/>
                  <a:pt x="217" y="11"/>
                  <a:pt x="217" y="11"/>
                </a:cubicBezTo>
                <a:cubicBezTo>
                  <a:pt x="217" y="10"/>
                  <a:pt x="217" y="9"/>
                  <a:pt x="217" y="8"/>
                </a:cubicBezTo>
                <a:cubicBezTo>
                  <a:pt x="217" y="5"/>
                  <a:pt x="215" y="2"/>
                  <a:pt x="212"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4" name="Freeform 120"/>
          <p:cNvSpPr>
            <a:spLocks/>
          </p:cNvSpPr>
          <p:nvPr/>
        </p:nvSpPr>
        <p:spPr bwMode="auto">
          <a:xfrm>
            <a:off x="2052276" y="2444116"/>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5" name="Rectangle 121"/>
          <p:cNvSpPr>
            <a:spLocks noChangeArrowheads="1"/>
          </p:cNvSpPr>
          <p:nvPr/>
        </p:nvSpPr>
        <p:spPr bwMode="auto">
          <a:xfrm>
            <a:off x="2456801" y="2515685"/>
            <a:ext cx="124469" cy="1711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6" name="Rectangle 122"/>
          <p:cNvSpPr>
            <a:spLocks noChangeArrowheads="1"/>
          </p:cNvSpPr>
          <p:nvPr/>
        </p:nvSpPr>
        <p:spPr bwMode="auto">
          <a:xfrm>
            <a:off x="2456801" y="2554583"/>
            <a:ext cx="124469" cy="1711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7" name="Freeform 123"/>
          <p:cNvSpPr>
            <a:spLocks/>
          </p:cNvSpPr>
          <p:nvPr/>
        </p:nvSpPr>
        <p:spPr bwMode="auto">
          <a:xfrm>
            <a:off x="2083394" y="2507908"/>
            <a:ext cx="66902" cy="71569"/>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8" name="Freeform 124"/>
          <p:cNvSpPr>
            <a:spLocks/>
          </p:cNvSpPr>
          <p:nvPr/>
        </p:nvSpPr>
        <p:spPr bwMode="auto">
          <a:xfrm>
            <a:off x="2052276" y="2442560"/>
            <a:ext cx="563223" cy="31118"/>
          </a:xfrm>
          <a:custGeom>
            <a:avLst/>
            <a:gdLst>
              <a:gd name="T0" fmla="*/ 209 w 217"/>
              <a:gd name="T1" fmla="*/ 0 h 12"/>
              <a:gd name="T2" fmla="*/ 8 w 217"/>
              <a:gd name="T3" fmla="*/ 0 h 12"/>
              <a:gd name="T4" fmla="*/ 0 w 217"/>
              <a:gd name="T5" fmla="*/ 9 h 12"/>
              <a:gd name="T6" fmla="*/ 0 w 217"/>
              <a:gd name="T7" fmla="*/ 10 h 12"/>
              <a:gd name="T8" fmla="*/ 8 w 217"/>
              <a:gd name="T9" fmla="*/ 1 h 12"/>
              <a:gd name="T10" fmla="*/ 209 w 217"/>
              <a:gd name="T11" fmla="*/ 1 h 12"/>
              <a:gd name="T12" fmla="*/ 217 w 217"/>
              <a:gd name="T13" fmla="*/ 10 h 12"/>
              <a:gd name="T14" fmla="*/ 217 w 217"/>
              <a:gd name="T15" fmla="*/ 12 h 12"/>
              <a:gd name="T16" fmla="*/ 217 w 217"/>
              <a:gd name="T17" fmla="*/ 12 h 12"/>
              <a:gd name="T18" fmla="*/ 217 w 217"/>
              <a:gd name="T19" fmla="*/ 9 h 12"/>
              <a:gd name="T20" fmla="*/ 209 w 217"/>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2">
                <a:moveTo>
                  <a:pt x="209" y="0"/>
                </a:moveTo>
                <a:cubicBezTo>
                  <a:pt x="209" y="0"/>
                  <a:pt x="209" y="0"/>
                  <a:pt x="8" y="0"/>
                </a:cubicBezTo>
                <a:cubicBezTo>
                  <a:pt x="4" y="0"/>
                  <a:pt x="0" y="3"/>
                  <a:pt x="0" y="9"/>
                </a:cubicBezTo>
                <a:cubicBezTo>
                  <a:pt x="0" y="9"/>
                  <a:pt x="0" y="9"/>
                  <a:pt x="0" y="10"/>
                </a:cubicBezTo>
                <a:cubicBezTo>
                  <a:pt x="0" y="5"/>
                  <a:pt x="4" y="1"/>
                  <a:pt x="8" y="1"/>
                </a:cubicBezTo>
                <a:cubicBezTo>
                  <a:pt x="209" y="1"/>
                  <a:pt x="209" y="1"/>
                  <a:pt x="209" y="1"/>
                </a:cubicBezTo>
                <a:cubicBezTo>
                  <a:pt x="213" y="1"/>
                  <a:pt x="217" y="5"/>
                  <a:pt x="217" y="10"/>
                </a:cubicBezTo>
                <a:cubicBezTo>
                  <a:pt x="217" y="11"/>
                  <a:pt x="217" y="12"/>
                  <a:pt x="217" y="12"/>
                </a:cubicBezTo>
                <a:cubicBezTo>
                  <a:pt x="217" y="12"/>
                  <a:pt x="217" y="12"/>
                  <a:pt x="217" y="12"/>
                </a:cubicBezTo>
                <a:cubicBezTo>
                  <a:pt x="217" y="11"/>
                  <a:pt x="217" y="10"/>
                  <a:pt x="217" y="9"/>
                </a:cubicBezTo>
                <a:cubicBezTo>
                  <a:pt x="217" y="3"/>
                  <a:pt x="213" y="0"/>
                  <a:pt x="209"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49" name="Freeform 125"/>
          <p:cNvSpPr>
            <a:spLocks/>
          </p:cNvSpPr>
          <p:nvPr/>
        </p:nvSpPr>
        <p:spPr bwMode="auto">
          <a:xfrm>
            <a:off x="2052276" y="2444116"/>
            <a:ext cx="563223" cy="29562"/>
          </a:xfrm>
          <a:custGeom>
            <a:avLst/>
            <a:gdLst>
              <a:gd name="T0" fmla="*/ 209 w 217"/>
              <a:gd name="T1" fmla="*/ 0 h 11"/>
              <a:gd name="T2" fmla="*/ 8 w 217"/>
              <a:gd name="T3" fmla="*/ 0 h 11"/>
              <a:gd name="T4" fmla="*/ 0 w 217"/>
              <a:gd name="T5" fmla="*/ 9 h 11"/>
              <a:gd name="T6" fmla="*/ 0 w 217"/>
              <a:gd name="T7" fmla="*/ 11 h 11"/>
              <a:gd name="T8" fmla="*/ 217 w 217"/>
              <a:gd name="T9" fmla="*/ 11 h 11"/>
              <a:gd name="T10" fmla="*/ 217 w 217"/>
              <a:gd name="T11" fmla="*/ 9 h 11"/>
              <a:gd name="T12" fmla="*/ 209 w 2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7" h="11">
                <a:moveTo>
                  <a:pt x="209" y="0"/>
                </a:moveTo>
                <a:cubicBezTo>
                  <a:pt x="209" y="0"/>
                  <a:pt x="209" y="0"/>
                  <a:pt x="8" y="0"/>
                </a:cubicBezTo>
                <a:cubicBezTo>
                  <a:pt x="4" y="0"/>
                  <a:pt x="0" y="4"/>
                  <a:pt x="0" y="9"/>
                </a:cubicBezTo>
                <a:cubicBezTo>
                  <a:pt x="0" y="10"/>
                  <a:pt x="0" y="10"/>
                  <a:pt x="0" y="11"/>
                </a:cubicBezTo>
                <a:cubicBezTo>
                  <a:pt x="217" y="11"/>
                  <a:pt x="217" y="11"/>
                  <a:pt x="217" y="11"/>
                </a:cubicBezTo>
                <a:cubicBezTo>
                  <a:pt x="217" y="11"/>
                  <a:pt x="217" y="10"/>
                  <a:pt x="217" y="9"/>
                </a:cubicBezTo>
                <a:cubicBezTo>
                  <a:pt x="217" y="4"/>
                  <a:pt x="213" y="0"/>
                  <a:pt x="209"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0" name="Freeform 126"/>
          <p:cNvSpPr>
            <a:spLocks/>
          </p:cNvSpPr>
          <p:nvPr/>
        </p:nvSpPr>
        <p:spPr bwMode="auto">
          <a:xfrm>
            <a:off x="2052276" y="2249633"/>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1" name="Rectangle 127"/>
          <p:cNvSpPr>
            <a:spLocks noChangeArrowheads="1"/>
          </p:cNvSpPr>
          <p:nvPr/>
        </p:nvSpPr>
        <p:spPr bwMode="auto">
          <a:xfrm>
            <a:off x="2456801" y="2318090"/>
            <a:ext cx="124469"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2" name="Rectangle 128"/>
          <p:cNvSpPr>
            <a:spLocks noChangeArrowheads="1"/>
          </p:cNvSpPr>
          <p:nvPr/>
        </p:nvSpPr>
        <p:spPr bwMode="auto">
          <a:xfrm>
            <a:off x="2456801" y="2358543"/>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3" name="Freeform 129"/>
          <p:cNvSpPr>
            <a:spLocks/>
          </p:cNvSpPr>
          <p:nvPr/>
        </p:nvSpPr>
        <p:spPr bwMode="auto">
          <a:xfrm>
            <a:off x="2083394" y="2311868"/>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4" name="Freeform 130"/>
          <p:cNvSpPr>
            <a:spLocks/>
          </p:cNvSpPr>
          <p:nvPr/>
        </p:nvSpPr>
        <p:spPr bwMode="auto">
          <a:xfrm>
            <a:off x="2220308" y="2540579"/>
            <a:ext cx="690804" cy="510324"/>
          </a:xfrm>
          <a:custGeom>
            <a:avLst/>
            <a:gdLst>
              <a:gd name="T0" fmla="*/ 103 w 266"/>
              <a:gd name="T1" fmla="*/ 193 h 196"/>
              <a:gd name="T2" fmla="*/ 224 w 266"/>
              <a:gd name="T3" fmla="*/ 161 h 196"/>
              <a:gd name="T4" fmla="*/ 258 w 266"/>
              <a:gd name="T5" fmla="*/ 132 h 196"/>
              <a:gd name="T6" fmla="*/ 266 w 266"/>
              <a:gd name="T7" fmla="*/ 100 h 196"/>
              <a:gd name="T8" fmla="*/ 222 w 266"/>
              <a:gd name="T9" fmla="*/ 12 h 196"/>
              <a:gd name="T10" fmla="*/ 216 w 266"/>
              <a:gd name="T11" fmla="*/ 0 h 196"/>
              <a:gd name="T12" fmla="*/ 176 w 266"/>
              <a:gd name="T13" fmla="*/ 34 h 196"/>
              <a:gd name="T14" fmla="*/ 154 w 266"/>
              <a:gd name="T15" fmla="*/ 30 h 196"/>
              <a:gd name="T16" fmla="*/ 84 w 266"/>
              <a:gd name="T17" fmla="*/ 96 h 196"/>
              <a:gd name="T18" fmla="*/ 76 w 266"/>
              <a:gd name="T19" fmla="*/ 96 h 196"/>
              <a:gd name="T20" fmla="*/ 0 w 266"/>
              <a:gd name="T21" fmla="*/ 155 h 196"/>
              <a:gd name="T22" fmla="*/ 103 w 266"/>
              <a:gd name="T23" fmla="*/ 19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196">
                <a:moveTo>
                  <a:pt x="103" y="193"/>
                </a:moveTo>
                <a:cubicBezTo>
                  <a:pt x="145" y="196"/>
                  <a:pt x="189" y="182"/>
                  <a:pt x="224" y="161"/>
                </a:cubicBezTo>
                <a:cubicBezTo>
                  <a:pt x="238" y="153"/>
                  <a:pt x="251" y="142"/>
                  <a:pt x="258" y="132"/>
                </a:cubicBezTo>
                <a:cubicBezTo>
                  <a:pt x="264" y="120"/>
                  <a:pt x="266" y="113"/>
                  <a:pt x="266" y="100"/>
                </a:cubicBezTo>
                <a:cubicBezTo>
                  <a:pt x="265" y="71"/>
                  <a:pt x="243" y="37"/>
                  <a:pt x="222" y="12"/>
                </a:cubicBezTo>
                <a:cubicBezTo>
                  <a:pt x="219" y="8"/>
                  <a:pt x="217" y="4"/>
                  <a:pt x="216" y="0"/>
                </a:cubicBezTo>
                <a:cubicBezTo>
                  <a:pt x="199" y="6"/>
                  <a:pt x="185" y="18"/>
                  <a:pt x="176" y="34"/>
                </a:cubicBezTo>
                <a:cubicBezTo>
                  <a:pt x="168" y="30"/>
                  <a:pt x="162" y="30"/>
                  <a:pt x="154" y="30"/>
                </a:cubicBezTo>
                <a:cubicBezTo>
                  <a:pt x="115" y="30"/>
                  <a:pt x="84" y="58"/>
                  <a:pt x="84" y="96"/>
                </a:cubicBezTo>
                <a:cubicBezTo>
                  <a:pt x="76" y="96"/>
                  <a:pt x="76" y="96"/>
                  <a:pt x="76" y="96"/>
                </a:cubicBezTo>
                <a:cubicBezTo>
                  <a:pt x="39" y="96"/>
                  <a:pt x="8" y="120"/>
                  <a:pt x="0" y="155"/>
                </a:cubicBezTo>
                <a:cubicBezTo>
                  <a:pt x="32" y="173"/>
                  <a:pt x="66" y="191"/>
                  <a:pt x="103" y="193"/>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5" name="Freeform 131"/>
          <p:cNvSpPr>
            <a:spLocks/>
          </p:cNvSpPr>
          <p:nvPr/>
        </p:nvSpPr>
        <p:spPr bwMode="auto">
          <a:xfrm>
            <a:off x="572647" y="2744398"/>
            <a:ext cx="420084" cy="368741"/>
          </a:xfrm>
          <a:custGeom>
            <a:avLst/>
            <a:gdLst>
              <a:gd name="T0" fmla="*/ 16 w 162"/>
              <a:gd name="T1" fmla="*/ 79 h 142"/>
              <a:gd name="T2" fmla="*/ 76 w 162"/>
              <a:gd name="T3" fmla="*/ 134 h 142"/>
              <a:gd name="T4" fmla="*/ 104 w 162"/>
              <a:gd name="T5" fmla="*/ 142 h 142"/>
              <a:gd name="T6" fmla="*/ 124 w 162"/>
              <a:gd name="T7" fmla="*/ 135 h 142"/>
              <a:gd name="T8" fmla="*/ 158 w 162"/>
              <a:gd name="T9" fmla="*/ 80 h 142"/>
              <a:gd name="T10" fmla="*/ 162 w 162"/>
              <a:gd name="T11" fmla="*/ 72 h 142"/>
              <a:gd name="T12" fmla="*/ 129 w 162"/>
              <a:gd name="T13" fmla="*/ 63 h 142"/>
              <a:gd name="T14" fmla="*/ 124 w 162"/>
              <a:gd name="T15" fmla="*/ 49 h 142"/>
              <a:gd name="T16" fmla="*/ 63 w 162"/>
              <a:gd name="T17" fmla="*/ 34 h 142"/>
              <a:gd name="T18" fmla="*/ 60 w 162"/>
              <a:gd name="T19" fmla="*/ 29 h 142"/>
              <a:gd name="T20" fmla="*/ 0 w 162"/>
              <a:gd name="T21" fmla="*/ 8 h 142"/>
              <a:gd name="T22" fmla="*/ 16 w 162"/>
              <a:gd name="T23" fmla="*/ 7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42">
                <a:moveTo>
                  <a:pt x="16" y="79"/>
                </a:moveTo>
                <a:cubicBezTo>
                  <a:pt x="29" y="102"/>
                  <a:pt x="52" y="122"/>
                  <a:pt x="76" y="134"/>
                </a:cubicBezTo>
                <a:cubicBezTo>
                  <a:pt x="85" y="139"/>
                  <a:pt x="96" y="142"/>
                  <a:pt x="104" y="142"/>
                </a:cubicBezTo>
                <a:cubicBezTo>
                  <a:pt x="113" y="142"/>
                  <a:pt x="117" y="140"/>
                  <a:pt x="124" y="135"/>
                </a:cubicBezTo>
                <a:cubicBezTo>
                  <a:pt x="140" y="125"/>
                  <a:pt x="151" y="101"/>
                  <a:pt x="158" y="80"/>
                </a:cubicBezTo>
                <a:cubicBezTo>
                  <a:pt x="159" y="77"/>
                  <a:pt x="160" y="75"/>
                  <a:pt x="162" y="72"/>
                </a:cubicBezTo>
                <a:cubicBezTo>
                  <a:pt x="153" y="65"/>
                  <a:pt x="141" y="62"/>
                  <a:pt x="129" y="63"/>
                </a:cubicBezTo>
                <a:cubicBezTo>
                  <a:pt x="129" y="57"/>
                  <a:pt x="127" y="54"/>
                  <a:pt x="124" y="49"/>
                </a:cubicBezTo>
                <a:cubicBezTo>
                  <a:pt x="110" y="28"/>
                  <a:pt x="83" y="21"/>
                  <a:pt x="63" y="34"/>
                </a:cubicBezTo>
                <a:cubicBezTo>
                  <a:pt x="60" y="29"/>
                  <a:pt x="60" y="29"/>
                  <a:pt x="60" y="29"/>
                </a:cubicBezTo>
                <a:cubicBezTo>
                  <a:pt x="47" y="9"/>
                  <a:pt x="22" y="0"/>
                  <a:pt x="0" y="8"/>
                </a:cubicBezTo>
                <a:cubicBezTo>
                  <a:pt x="2" y="32"/>
                  <a:pt x="4" y="58"/>
                  <a:pt x="16" y="79"/>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grpSp>
        <p:nvGrpSpPr>
          <p:cNvPr id="13" name="Group 12"/>
          <p:cNvGrpSpPr/>
          <p:nvPr/>
        </p:nvGrpSpPr>
        <p:grpSpPr>
          <a:xfrm>
            <a:off x="2718736" y="1854444"/>
            <a:ext cx="563223" cy="983306"/>
            <a:chOff x="2820029" y="1657442"/>
            <a:chExt cx="574675" cy="1003300"/>
          </a:xfrm>
        </p:grpSpPr>
        <p:sp>
          <p:nvSpPr>
            <p:cNvPr id="556" name="Freeform 132"/>
            <p:cNvSpPr>
              <a:spLocks/>
            </p:cNvSpPr>
            <p:nvPr/>
          </p:nvSpPr>
          <p:spPr bwMode="auto">
            <a:xfrm>
              <a:off x="2820029" y="2455954"/>
              <a:ext cx="574675" cy="204788"/>
            </a:xfrm>
            <a:custGeom>
              <a:avLst/>
              <a:gdLst>
                <a:gd name="T0" fmla="*/ 208 w 217"/>
                <a:gd name="T1" fmla="*/ 77 h 77"/>
                <a:gd name="T2" fmla="*/ 8 w 217"/>
                <a:gd name="T3" fmla="*/ 77 h 77"/>
                <a:gd name="T4" fmla="*/ 0 w 217"/>
                <a:gd name="T5" fmla="*/ 68 h 77"/>
                <a:gd name="T6" fmla="*/ 0 w 217"/>
                <a:gd name="T7" fmla="*/ 9 h 77"/>
                <a:gd name="T8" fmla="*/ 8 w 217"/>
                <a:gd name="T9" fmla="*/ 0 h 77"/>
                <a:gd name="T10" fmla="*/ 208 w 217"/>
                <a:gd name="T11" fmla="*/ 0 h 77"/>
                <a:gd name="T12" fmla="*/ 217 w 217"/>
                <a:gd name="T13" fmla="*/ 9 h 77"/>
                <a:gd name="T14" fmla="*/ 217 w 217"/>
                <a:gd name="T15" fmla="*/ 68 h 77"/>
                <a:gd name="T16" fmla="*/ 208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8" y="77"/>
                  </a:moveTo>
                  <a:cubicBezTo>
                    <a:pt x="8" y="77"/>
                    <a:pt x="8" y="77"/>
                    <a:pt x="8" y="77"/>
                  </a:cubicBezTo>
                  <a:cubicBezTo>
                    <a:pt x="4" y="77"/>
                    <a:pt x="0" y="73"/>
                    <a:pt x="0" y="68"/>
                  </a:cubicBezTo>
                  <a:cubicBezTo>
                    <a:pt x="0" y="9"/>
                    <a:pt x="0" y="9"/>
                    <a:pt x="0" y="9"/>
                  </a:cubicBezTo>
                  <a:cubicBezTo>
                    <a:pt x="0" y="4"/>
                    <a:pt x="4" y="0"/>
                    <a:pt x="8" y="0"/>
                  </a:cubicBezTo>
                  <a:cubicBezTo>
                    <a:pt x="208" y="0"/>
                    <a:pt x="208" y="0"/>
                    <a:pt x="208" y="0"/>
                  </a:cubicBezTo>
                  <a:cubicBezTo>
                    <a:pt x="213" y="0"/>
                    <a:pt x="217" y="4"/>
                    <a:pt x="217" y="9"/>
                  </a:cubicBezTo>
                  <a:cubicBezTo>
                    <a:pt x="217" y="68"/>
                    <a:pt x="217" y="68"/>
                    <a:pt x="217" y="68"/>
                  </a:cubicBezTo>
                  <a:cubicBezTo>
                    <a:pt x="217" y="73"/>
                    <a:pt x="213" y="77"/>
                    <a:pt x="208" y="77"/>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7" name="Rectangle 133"/>
            <p:cNvSpPr>
              <a:spLocks noChangeArrowheads="1"/>
            </p:cNvSpPr>
            <p:nvPr/>
          </p:nvSpPr>
          <p:spPr bwMode="auto">
            <a:xfrm>
              <a:off x="3234366" y="2527392"/>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8" name="Rectangle 134"/>
            <p:cNvSpPr>
              <a:spLocks noChangeArrowheads="1"/>
            </p:cNvSpPr>
            <p:nvPr/>
          </p:nvSpPr>
          <p:spPr bwMode="auto">
            <a:xfrm>
              <a:off x="3234366" y="2570254"/>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59" name="Freeform 135"/>
            <p:cNvSpPr>
              <a:spLocks/>
            </p:cNvSpPr>
            <p:nvPr/>
          </p:nvSpPr>
          <p:spPr bwMode="auto">
            <a:xfrm>
              <a:off x="2851779" y="2522629"/>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0" name="Freeform 136"/>
            <p:cNvSpPr>
              <a:spLocks/>
            </p:cNvSpPr>
            <p:nvPr/>
          </p:nvSpPr>
          <p:spPr bwMode="auto">
            <a:xfrm>
              <a:off x="2820029" y="2452779"/>
              <a:ext cx="574675" cy="34925"/>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1" name="Freeform 137"/>
            <p:cNvSpPr>
              <a:spLocks/>
            </p:cNvSpPr>
            <p:nvPr/>
          </p:nvSpPr>
          <p:spPr bwMode="auto">
            <a:xfrm>
              <a:off x="2820029" y="2254342"/>
              <a:ext cx="574675" cy="204788"/>
            </a:xfrm>
            <a:custGeom>
              <a:avLst/>
              <a:gdLst>
                <a:gd name="T0" fmla="*/ 208 w 217"/>
                <a:gd name="T1" fmla="*/ 77 h 77"/>
                <a:gd name="T2" fmla="*/ 8 w 217"/>
                <a:gd name="T3" fmla="*/ 77 h 77"/>
                <a:gd name="T4" fmla="*/ 0 w 217"/>
                <a:gd name="T5" fmla="*/ 67 h 77"/>
                <a:gd name="T6" fmla="*/ 0 w 217"/>
                <a:gd name="T7" fmla="*/ 9 h 77"/>
                <a:gd name="T8" fmla="*/ 8 w 217"/>
                <a:gd name="T9" fmla="*/ 0 h 77"/>
                <a:gd name="T10" fmla="*/ 208 w 217"/>
                <a:gd name="T11" fmla="*/ 0 h 77"/>
                <a:gd name="T12" fmla="*/ 217 w 217"/>
                <a:gd name="T13" fmla="*/ 9 h 77"/>
                <a:gd name="T14" fmla="*/ 217 w 217"/>
                <a:gd name="T15" fmla="*/ 67 h 77"/>
                <a:gd name="T16" fmla="*/ 208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8" y="77"/>
                  </a:moveTo>
                  <a:cubicBezTo>
                    <a:pt x="8" y="77"/>
                    <a:pt x="8" y="77"/>
                    <a:pt x="8" y="77"/>
                  </a:cubicBezTo>
                  <a:cubicBezTo>
                    <a:pt x="4" y="77"/>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7"/>
                    <a:pt x="208" y="77"/>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2" name="Rectangle 138"/>
            <p:cNvSpPr>
              <a:spLocks noChangeArrowheads="1"/>
            </p:cNvSpPr>
            <p:nvPr/>
          </p:nvSpPr>
          <p:spPr bwMode="auto">
            <a:xfrm>
              <a:off x="3234366" y="2325779"/>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3" name="Rectangle 139"/>
            <p:cNvSpPr>
              <a:spLocks noChangeArrowheads="1"/>
            </p:cNvSpPr>
            <p:nvPr/>
          </p:nvSpPr>
          <p:spPr bwMode="auto">
            <a:xfrm>
              <a:off x="3234366" y="2368642"/>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4" name="Freeform 140"/>
            <p:cNvSpPr>
              <a:spLocks/>
            </p:cNvSpPr>
            <p:nvPr/>
          </p:nvSpPr>
          <p:spPr bwMode="auto">
            <a:xfrm>
              <a:off x="2851779" y="2321017"/>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5" name="Freeform 141"/>
            <p:cNvSpPr>
              <a:spLocks/>
            </p:cNvSpPr>
            <p:nvPr/>
          </p:nvSpPr>
          <p:spPr bwMode="auto">
            <a:xfrm>
              <a:off x="2820029" y="2251167"/>
              <a:ext cx="574675" cy="34925"/>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6" name="Freeform 142"/>
            <p:cNvSpPr>
              <a:spLocks/>
            </p:cNvSpPr>
            <p:nvPr/>
          </p:nvSpPr>
          <p:spPr bwMode="auto">
            <a:xfrm>
              <a:off x="2820029" y="2052729"/>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6"/>
                    <a:pt x="208" y="76"/>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7" name="Rectangle 143"/>
            <p:cNvSpPr>
              <a:spLocks noChangeArrowheads="1"/>
            </p:cNvSpPr>
            <p:nvPr/>
          </p:nvSpPr>
          <p:spPr bwMode="auto">
            <a:xfrm>
              <a:off x="3234366" y="2124167"/>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8" name="Rectangle 144"/>
            <p:cNvSpPr>
              <a:spLocks noChangeArrowheads="1"/>
            </p:cNvSpPr>
            <p:nvPr/>
          </p:nvSpPr>
          <p:spPr bwMode="auto">
            <a:xfrm>
              <a:off x="3234366" y="2167029"/>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69" name="Freeform 145"/>
            <p:cNvSpPr>
              <a:spLocks/>
            </p:cNvSpPr>
            <p:nvPr/>
          </p:nvSpPr>
          <p:spPr bwMode="auto">
            <a:xfrm>
              <a:off x="2851779" y="2119404"/>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5"/>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0" name="Freeform 146"/>
            <p:cNvSpPr>
              <a:spLocks/>
            </p:cNvSpPr>
            <p:nvPr/>
          </p:nvSpPr>
          <p:spPr bwMode="auto">
            <a:xfrm>
              <a:off x="2820029" y="2051142"/>
              <a:ext cx="574675" cy="33338"/>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1" name="Freeform 147"/>
            <p:cNvSpPr>
              <a:spLocks/>
            </p:cNvSpPr>
            <p:nvPr/>
          </p:nvSpPr>
          <p:spPr bwMode="auto">
            <a:xfrm>
              <a:off x="2820029" y="1851117"/>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6"/>
                    <a:pt x="208" y="76"/>
                  </a:cubicBezTo>
                  <a:close/>
                </a:path>
              </a:pathLst>
            </a:custGeom>
            <a:solidFill>
              <a:srgbClr val="C9E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2" name="Rectangle 148"/>
            <p:cNvSpPr>
              <a:spLocks noChangeArrowheads="1"/>
            </p:cNvSpPr>
            <p:nvPr/>
          </p:nvSpPr>
          <p:spPr bwMode="auto">
            <a:xfrm>
              <a:off x="3234366" y="1922554"/>
              <a:ext cx="127000" cy="19050"/>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3" name="Rectangle 149"/>
            <p:cNvSpPr>
              <a:spLocks noChangeArrowheads="1"/>
            </p:cNvSpPr>
            <p:nvPr/>
          </p:nvSpPr>
          <p:spPr bwMode="auto">
            <a:xfrm>
              <a:off x="3234366" y="1962242"/>
              <a:ext cx="127000" cy="22225"/>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4" name="Freeform 150"/>
            <p:cNvSpPr>
              <a:spLocks/>
            </p:cNvSpPr>
            <p:nvPr/>
          </p:nvSpPr>
          <p:spPr bwMode="auto">
            <a:xfrm>
              <a:off x="2851779" y="1914617"/>
              <a:ext cx="69850" cy="74613"/>
            </a:xfrm>
            <a:custGeom>
              <a:avLst/>
              <a:gdLst>
                <a:gd name="T0" fmla="*/ 13 w 26"/>
                <a:gd name="T1" fmla="*/ 28 h 28"/>
                <a:gd name="T2" fmla="*/ 0 w 26"/>
                <a:gd name="T3" fmla="*/ 28 h 28"/>
                <a:gd name="T4" fmla="*/ 0 w 26"/>
                <a:gd name="T5" fmla="*/ 0 h 28"/>
                <a:gd name="T6" fmla="*/ 13 w 26"/>
                <a:gd name="T7" fmla="*/ 0 h 28"/>
                <a:gd name="T8" fmla="*/ 26 w 26"/>
                <a:gd name="T9" fmla="*/ 14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4"/>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5" name="Freeform 151"/>
            <p:cNvSpPr>
              <a:spLocks/>
            </p:cNvSpPr>
            <p:nvPr/>
          </p:nvSpPr>
          <p:spPr bwMode="auto">
            <a:xfrm>
              <a:off x="2820029" y="1849529"/>
              <a:ext cx="574675" cy="33338"/>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B8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6" name="Freeform 152"/>
            <p:cNvSpPr>
              <a:spLocks/>
            </p:cNvSpPr>
            <p:nvPr/>
          </p:nvSpPr>
          <p:spPr bwMode="auto">
            <a:xfrm>
              <a:off x="2820029" y="1657442"/>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2"/>
                    <a:pt x="0" y="67"/>
                  </a:cubicBezTo>
                  <a:cubicBezTo>
                    <a:pt x="0" y="9"/>
                    <a:pt x="0" y="9"/>
                    <a:pt x="0" y="9"/>
                  </a:cubicBezTo>
                  <a:cubicBezTo>
                    <a:pt x="0" y="3"/>
                    <a:pt x="4" y="0"/>
                    <a:pt x="8" y="0"/>
                  </a:cubicBezTo>
                  <a:cubicBezTo>
                    <a:pt x="208" y="0"/>
                    <a:pt x="208" y="0"/>
                    <a:pt x="208" y="0"/>
                  </a:cubicBezTo>
                  <a:cubicBezTo>
                    <a:pt x="213" y="0"/>
                    <a:pt x="217" y="3"/>
                    <a:pt x="217" y="9"/>
                  </a:cubicBezTo>
                  <a:cubicBezTo>
                    <a:pt x="217" y="67"/>
                    <a:pt x="217" y="67"/>
                    <a:pt x="217" y="67"/>
                  </a:cubicBezTo>
                  <a:cubicBezTo>
                    <a:pt x="217" y="72"/>
                    <a:pt x="213" y="76"/>
                    <a:pt x="208" y="76"/>
                  </a:cubicBezTo>
                  <a:close/>
                </a:path>
              </a:pathLst>
            </a:custGeom>
            <a:solidFill>
              <a:srgbClr val="C9E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7" name="Rectangle 153"/>
            <p:cNvSpPr>
              <a:spLocks noChangeArrowheads="1"/>
            </p:cNvSpPr>
            <p:nvPr/>
          </p:nvSpPr>
          <p:spPr bwMode="auto">
            <a:xfrm>
              <a:off x="3234366" y="1727292"/>
              <a:ext cx="127000" cy="20638"/>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8" name="Rectangle 154"/>
            <p:cNvSpPr>
              <a:spLocks noChangeArrowheads="1"/>
            </p:cNvSpPr>
            <p:nvPr/>
          </p:nvSpPr>
          <p:spPr bwMode="auto">
            <a:xfrm>
              <a:off x="3234366" y="1768567"/>
              <a:ext cx="127000" cy="19050"/>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79" name="Freeform 155"/>
            <p:cNvSpPr>
              <a:spLocks/>
            </p:cNvSpPr>
            <p:nvPr/>
          </p:nvSpPr>
          <p:spPr bwMode="auto">
            <a:xfrm>
              <a:off x="2851779" y="1720942"/>
              <a:ext cx="69850" cy="74613"/>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grpSp>
      <p:sp>
        <p:nvSpPr>
          <p:cNvPr id="580" name="Freeform 156"/>
          <p:cNvSpPr>
            <a:spLocks/>
          </p:cNvSpPr>
          <p:nvPr/>
        </p:nvSpPr>
        <p:spPr bwMode="auto">
          <a:xfrm>
            <a:off x="3220972" y="2595303"/>
            <a:ext cx="699973" cy="362700"/>
          </a:xfrm>
          <a:custGeom>
            <a:avLst/>
            <a:gdLst>
              <a:gd name="T0" fmla="*/ 76 w 195"/>
              <a:gd name="T1" fmla="*/ 141 h 143"/>
              <a:gd name="T2" fmla="*/ 164 w 195"/>
              <a:gd name="T3" fmla="*/ 118 h 143"/>
              <a:gd name="T4" fmla="*/ 189 w 195"/>
              <a:gd name="T5" fmla="*/ 96 h 143"/>
              <a:gd name="T6" fmla="*/ 194 w 195"/>
              <a:gd name="T7" fmla="*/ 73 h 143"/>
              <a:gd name="T8" fmla="*/ 163 w 195"/>
              <a:gd name="T9" fmla="*/ 9 h 143"/>
              <a:gd name="T10" fmla="*/ 158 w 195"/>
              <a:gd name="T11" fmla="*/ 0 h 143"/>
              <a:gd name="T12" fmla="*/ 129 w 195"/>
              <a:gd name="T13" fmla="*/ 25 h 143"/>
              <a:gd name="T14" fmla="*/ 113 w 195"/>
              <a:gd name="T15" fmla="*/ 22 h 143"/>
              <a:gd name="T16" fmla="*/ 62 w 195"/>
              <a:gd name="T17" fmla="*/ 70 h 143"/>
              <a:gd name="T18" fmla="*/ 56 w 195"/>
              <a:gd name="T19" fmla="*/ 70 h 143"/>
              <a:gd name="T20" fmla="*/ 0 w 195"/>
              <a:gd name="T21" fmla="*/ 113 h 143"/>
              <a:gd name="T22" fmla="*/ 76 w 195"/>
              <a:gd name="T23" fmla="*/ 14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43">
                <a:moveTo>
                  <a:pt x="76" y="141"/>
                </a:moveTo>
                <a:cubicBezTo>
                  <a:pt x="106" y="143"/>
                  <a:pt x="138" y="133"/>
                  <a:pt x="164" y="118"/>
                </a:cubicBezTo>
                <a:cubicBezTo>
                  <a:pt x="174" y="112"/>
                  <a:pt x="184" y="104"/>
                  <a:pt x="189" y="96"/>
                </a:cubicBezTo>
                <a:cubicBezTo>
                  <a:pt x="194" y="88"/>
                  <a:pt x="195" y="83"/>
                  <a:pt x="194" y="73"/>
                </a:cubicBezTo>
                <a:cubicBezTo>
                  <a:pt x="194" y="52"/>
                  <a:pt x="178" y="27"/>
                  <a:pt x="163" y="9"/>
                </a:cubicBezTo>
                <a:cubicBezTo>
                  <a:pt x="161" y="6"/>
                  <a:pt x="159" y="3"/>
                  <a:pt x="158" y="0"/>
                </a:cubicBezTo>
                <a:cubicBezTo>
                  <a:pt x="146" y="4"/>
                  <a:pt x="135" y="14"/>
                  <a:pt x="129" y="25"/>
                </a:cubicBezTo>
                <a:cubicBezTo>
                  <a:pt x="123" y="22"/>
                  <a:pt x="119" y="22"/>
                  <a:pt x="113" y="22"/>
                </a:cubicBezTo>
                <a:cubicBezTo>
                  <a:pt x="84" y="22"/>
                  <a:pt x="62" y="43"/>
                  <a:pt x="62" y="70"/>
                </a:cubicBezTo>
                <a:cubicBezTo>
                  <a:pt x="56" y="70"/>
                  <a:pt x="56" y="70"/>
                  <a:pt x="56" y="70"/>
                </a:cubicBezTo>
                <a:cubicBezTo>
                  <a:pt x="28" y="70"/>
                  <a:pt x="6" y="88"/>
                  <a:pt x="0" y="113"/>
                </a:cubicBezTo>
                <a:cubicBezTo>
                  <a:pt x="23" y="127"/>
                  <a:pt x="49" y="140"/>
                  <a:pt x="76" y="141"/>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1" name="Freeform 157"/>
          <p:cNvSpPr>
            <a:spLocks/>
          </p:cNvSpPr>
          <p:nvPr/>
        </p:nvSpPr>
        <p:spPr bwMode="auto">
          <a:xfrm>
            <a:off x="2690684" y="2675940"/>
            <a:ext cx="485429" cy="390522"/>
          </a:xfrm>
          <a:custGeom>
            <a:avLst/>
            <a:gdLst>
              <a:gd name="T0" fmla="*/ 25 w 187"/>
              <a:gd name="T1" fmla="*/ 88 h 150"/>
              <a:gd name="T2" fmla="*/ 99 w 187"/>
              <a:gd name="T3" fmla="*/ 143 h 150"/>
              <a:gd name="T4" fmla="*/ 131 w 187"/>
              <a:gd name="T5" fmla="*/ 148 h 150"/>
              <a:gd name="T6" fmla="*/ 153 w 187"/>
              <a:gd name="T7" fmla="*/ 138 h 150"/>
              <a:gd name="T8" fmla="*/ 183 w 187"/>
              <a:gd name="T9" fmla="*/ 74 h 150"/>
              <a:gd name="T10" fmla="*/ 187 w 187"/>
              <a:gd name="T11" fmla="*/ 64 h 150"/>
              <a:gd name="T12" fmla="*/ 149 w 187"/>
              <a:gd name="T13" fmla="*/ 57 h 150"/>
              <a:gd name="T14" fmla="*/ 142 w 187"/>
              <a:gd name="T15" fmla="*/ 43 h 150"/>
              <a:gd name="T16" fmla="*/ 72 w 187"/>
              <a:gd name="T17" fmla="*/ 33 h 150"/>
              <a:gd name="T18" fmla="*/ 68 w 187"/>
              <a:gd name="T19" fmla="*/ 28 h 150"/>
              <a:gd name="T20" fmla="*/ 0 w 187"/>
              <a:gd name="T21" fmla="*/ 12 h 150"/>
              <a:gd name="T22" fmla="*/ 25 w 187"/>
              <a:gd name="T23"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50">
                <a:moveTo>
                  <a:pt x="25" y="88"/>
                </a:moveTo>
                <a:cubicBezTo>
                  <a:pt x="43" y="113"/>
                  <a:pt x="71" y="132"/>
                  <a:pt x="99" y="143"/>
                </a:cubicBezTo>
                <a:cubicBezTo>
                  <a:pt x="109" y="147"/>
                  <a:pt x="122" y="150"/>
                  <a:pt x="131" y="148"/>
                </a:cubicBezTo>
                <a:cubicBezTo>
                  <a:pt x="141" y="147"/>
                  <a:pt x="145" y="145"/>
                  <a:pt x="153" y="138"/>
                </a:cubicBezTo>
                <a:cubicBezTo>
                  <a:pt x="168" y="125"/>
                  <a:pt x="178" y="97"/>
                  <a:pt x="183" y="74"/>
                </a:cubicBezTo>
                <a:cubicBezTo>
                  <a:pt x="184" y="70"/>
                  <a:pt x="185" y="67"/>
                  <a:pt x="187" y="64"/>
                </a:cubicBezTo>
                <a:cubicBezTo>
                  <a:pt x="176" y="58"/>
                  <a:pt x="162" y="55"/>
                  <a:pt x="149" y="57"/>
                </a:cubicBezTo>
                <a:cubicBezTo>
                  <a:pt x="148" y="51"/>
                  <a:pt x="146" y="47"/>
                  <a:pt x="142" y="43"/>
                </a:cubicBezTo>
                <a:cubicBezTo>
                  <a:pt x="124" y="20"/>
                  <a:pt x="93" y="16"/>
                  <a:pt x="72" y="33"/>
                </a:cubicBezTo>
                <a:cubicBezTo>
                  <a:pt x="68" y="28"/>
                  <a:pt x="68" y="28"/>
                  <a:pt x="68" y="28"/>
                </a:cubicBezTo>
                <a:cubicBezTo>
                  <a:pt x="51" y="7"/>
                  <a:pt x="23" y="0"/>
                  <a:pt x="0" y="12"/>
                </a:cubicBezTo>
                <a:cubicBezTo>
                  <a:pt x="4" y="38"/>
                  <a:pt x="10" y="66"/>
                  <a:pt x="25" y="88"/>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2" name="Freeform 158"/>
          <p:cNvSpPr>
            <a:spLocks/>
          </p:cNvSpPr>
          <p:nvPr/>
        </p:nvSpPr>
        <p:spPr bwMode="auto">
          <a:xfrm>
            <a:off x="199240" y="3593901"/>
            <a:ext cx="3752748" cy="1700562"/>
          </a:xfrm>
          <a:custGeom>
            <a:avLst/>
            <a:gdLst>
              <a:gd name="T0" fmla="*/ 124 w 1446"/>
              <a:gd name="T1" fmla="*/ 248 h 654"/>
              <a:gd name="T2" fmla="*/ 148 w 1446"/>
              <a:gd name="T3" fmla="*/ 222 h 654"/>
              <a:gd name="T4" fmla="*/ 485 w 1446"/>
              <a:gd name="T5" fmla="*/ 167 h 654"/>
              <a:gd name="T6" fmla="*/ 738 w 1446"/>
              <a:gd name="T7" fmla="*/ 0 h 654"/>
              <a:gd name="T8" fmla="*/ 982 w 1446"/>
              <a:gd name="T9" fmla="*/ 148 h 654"/>
              <a:gd name="T10" fmla="*/ 1111 w 1446"/>
              <a:gd name="T11" fmla="*/ 103 h 654"/>
              <a:gd name="T12" fmla="*/ 1311 w 1446"/>
              <a:gd name="T13" fmla="*/ 251 h 654"/>
              <a:gd name="T14" fmla="*/ 1313 w 1446"/>
              <a:gd name="T15" fmla="*/ 251 h 654"/>
              <a:gd name="T16" fmla="*/ 1313 w 1446"/>
              <a:gd name="T17" fmla="*/ 251 h 654"/>
              <a:gd name="T18" fmla="*/ 1446 w 1446"/>
              <a:gd name="T19" fmla="*/ 450 h 654"/>
              <a:gd name="T20" fmla="*/ 1227 w 1446"/>
              <a:gd name="T21" fmla="*/ 654 h 654"/>
              <a:gd name="T22" fmla="*/ 313 w 1446"/>
              <a:gd name="T23" fmla="*/ 654 h 654"/>
              <a:gd name="T24" fmla="*/ 124 w 1446"/>
              <a:gd name="T25" fmla="*/ 248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6" h="654">
                <a:moveTo>
                  <a:pt x="124" y="248"/>
                </a:moveTo>
                <a:cubicBezTo>
                  <a:pt x="131" y="239"/>
                  <a:pt x="139" y="230"/>
                  <a:pt x="148" y="222"/>
                </a:cubicBezTo>
                <a:cubicBezTo>
                  <a:pt x="234" y="138"/>
                  <a:pt x="376" y="117"/>
                  <a:pt x="485" y="167"/>
                </a:cubicBezTo>
                <a:cubicBezTo>
                  <a:pt x="527" y="69"/>
                  <a:pt x="624" y="0"/>
                  <a:pt x="738" y="0"/>
                </a:cubicBezTo>
                <a:cubicBezTo>
                  <a:pt x="844" y="0"/>
                  <a:pt x="936" y="60"/>
                  <a:pt x="982" y="148"/>
                </a:cubicBezTo>
                <a:cubicBezTo>
                  <a:pt x="1018" y="120"/>
                  <a:pt x="1062" y="103"/>
                  <a:pt x="1111" y="103"/>
                </a:cubicBezTo>
                <a:cubicBezTo>
                  <a:pt x="1205" y="103"/>
                  <a:pt x="1285" y="165"/>
                  <a:pt x="1311" y="251"/>
                </a:cubicBezTo>
                <a:cubicBezTo>
                  <a:pt x="1313" y="251"/>
                  <a:pt x="1313" y="251"/>
                  <a:pt x="1313" y="251"/>
                </a:cubicBezTo>
                <a:cubicBezTo>
                  <a:pt x="1313" y="251"/>
                  <a:pt x="1313" y="251"/>
                  <a:pt x="1313" y="251"/>
                </a:cubicBezTo>
                <a:cubicBezTo>
                  <a:pt x="1392" y="284"/>
                  <a:pt x="1446" y="356"/>
                  <a:pt x="1446" y="450"/>
                </a:cubicBezTo>
                <a:cubicBezTo>
                  <a:pt x="1446" y="563"/>
                  <a:pt x="1352" y="654"/>
                  <a:pt x="1227" y="654"/>
                </a:cubicBezTo>
                <a:cubicBezTo>
                  <a:pt x="1227" y="654"/>
                  <a:pt x="1227" y="654"/>
                  <a:pt x="313" y="654"/>
                </a:cubicBezTo>
                <a:cubicBezTo>
                  <a:pt x="97" y="654"/>
                  <a:pt x="0" y="405"/>
                  <a:pt x="124" y="248"/>
                </a:cubicBezTo>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3" name="Freeform 159"/>
          <p:cNvSpPr>
            <a:spLocks/>
          </p:cNvSpPr>
          <p:nvPr/>
        </p:nvSpPr>
        <p:spPr bwMode="auto">
          <a:xfrm>
            <a:off x="700227" y="4542979"/>
            <a:ext cx="560112" cy="197596"/>
          </a:xfrm>
          <a:custGeom>
            <a:avLst/>
            <a:gdLst>
              <a:gd name="T0" fmla="*/ 208 w 216"/>
              <a:gd name="T1" fmla="*/ 76 h 76"/>
              <a:gd name="T2" fmla="*/ 7 w 216"/>
              <a:gd name="T3" fmla="*/ 76 h 76"/>
              <a:gd name="T4" fmla="*/ 0 w 216"/>
              <a:gd name="T5" fmla="*/ 67 h 76"/>
              <a:gd name="T6" fmla="*/ 0 w 216"/>
              <a:gd name="T7" fmla="*/ 9 h 76"/>
              <a:gd name="T8" fmla="*/ 7 w 216"/>
              <a:gd name="T9" fmla="*/ 0 h 76"/>
              <a:gd name="T10" fmla="*/ 208 w 216"/>
              <a:gd name="T11" fmla="*/ 0 h 76"/>
              <a:gd name="T12" fmla="*/ 216 w 216"/>
              <a:gd name="T13" fmla="*/ 9 h 76"/>
              <a:gd name="T14" fmla="*/ 216 w 216"/>
              <a:gd name="T15" fmla="*/ 67 h 76"/>
              <a:gd name="T16" fmla="*/ 208 w 216"/>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6">
                <a:moveTo>
                  <a:pt x="208" y="76"/>
                </a:moveTo>
                <a:cubicBezTo>
                  <a:pt x="7" y="76"/>
                  <a:pt x="7" y="76"/>
                  <a:pt x="7" y="76"/>
                </a:cubicBezTo>
                <a:cubicBezTo>
                  <a:pt x="3" y="76"/>
                  <a:pt x="0" y="72"/>
                  <a:pt x="0" y="67"/>
                </a:cubicBezTo>
                <a:cubicBezTo>
                  <a:pt x="0" y="9"/>
                  <a:pt x="0" y="9"/>
                  <a:pt x="0" y="9"/>
                </a:cubicBezTo>
                <a:cubicBezTo>
                  <a:pt x="0" y="4"/>
                  <a:pt x="3" y="0"/>
                  <a:pt x="7" y="0"/>
                </a:cubicBezTo>
                <a:cubicBezTo>
                  <a:pt x="208" y="0"/>
                  <a:pt x="208" y="0"/>
                  <a:pt x="208" y="0"/>
                </a:cubicBezTo>
                <a:cubicBezTo>
                  <a:pt x="212" y="0"/>
                  <a:pt x="216" y="4"/>
                  <a:pt x="216" y="9"/>
                </a:cubicBezTo>
                <a:cubicBezTo>
                  <a:pt x="216" y="67"/>
                  <a:pt x="216" y="67"/>
                  <a:pt x="216" y="67"/>
                </a:cubicBezTo>
                <a:cubicBezTo>
                  <a:pt x="216" y="72"/>
                  <a:pt x="212" y="76"/>
                  <a:pt x="208"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4" name="Rectangle 160"/>
          <p:cNvSpPr>
            <a:spLocks noChangeArrowheads="1"/>
          </p:cNvSpPr>
          <p:nvPr/>
        </p:nvSpPr>
        <p:spPr bwMode="auto">
          <a:xfrm>
            <a:off x="1101641" y="4612991"/>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5" name="Rectangle 161"/>
          <p:cNvSpPr>
            <a:spLocks noChangeArrowheads="1"/>
          </p:cNvSpPr>
          <p:nvPr/>
        </p:nvSpPr>
        <p:spPr bwMode="auto">
          <a:xfrm>
            <a:off x="1101641" y="4651889"/>
            <a:ext cx="127581"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6" name="Freeform 162"/>
          <p:cNvSpPr>
            <a:spLocks/>
          </p:cNvSpPr>
          <p:nvPr/>
        </p:nvSpPr>
        <p:spPr bwMode="auto">
          <a:xfrm>
            <a:off x="731346" y="4605214"/>
            <a:ext cx="65346" cy="73126"/>
          </a:xfrm>
          <a:custGeom>
            <a:avLst/>
            <a:gdLst>
              <a:gd name="T0" fmla="*/ 12 w 25"/>
              <a:gd name="T1" fmla="*/ 28 h 28"/>
              <a:gd name="T2" fmla="*/ 0 w 25"/>
              <a:gd name="T3" fmla="*/ 28 h 28"/>
              <a:gd name="T4" fmla="*/ 0 w 25"/>
              <a:gd name="T5" fmla="*/ 0 h 28"/>
              <a:gd name="T6" fmla="*/ 12 w 25"/>
              <a:gd name="T7" fmla="*/ 0 h 28"/>
              <a:gd name="T8" fmla="*/ 25 w 25"/>
              <a:gd name="T9" fmla="*/ 14 h 28"/>
              <a:gd name="T10" fmla="*/ 25 w 25"/>
              <a:gd name="T11" fmla="*/ 15 h 28"/>
              <a:gd name="T12" fmla="*/ 12 w 25"/>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12" y="28"/>
                </a:moveTo>
                <a:cubicBezTo>
                  <a:pt x="0" y="28"/>
                  <a:pt x="0" y="28"/>
                  <a:pt x="0" y="28"/>
                </a:cubicBezTo>
                <a:cubicBezTo>
                  <a:pt x="0" y="0"/>
                  <a:pt x="0" y="0"/>
                  <a:pt x="0" y="0"/>
                </a:cubicBezTo>
                <a:cubicBezTo>
                  <a:pt x="12" y="0"/>
                  <a:pt x="12" y="0"/>
                  <a:pt x="12" y="0"/>
                </a:cubicBezTo>
                <a:cubicBezTo>
                  <a:pt x="19" y="0"/>
                  <a:pt x="25" y="6"/>
                  <a:pt x="25" y="14"/>
                </a:cubicBezTo>
                <a:cubicBezTo>
                  <a:pt x="25" y="15"/>
                  <a:pt x="25" y="15"/>
                  <a:pt x="25" y="15"/>
                </a:cubicBezTo>
                <a:cubicBezTo>
                  <a:pt x="25" y="22"/>
                  <a:pt x="19" y="28"/>
                  <a:pt x="12"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7" name="Freeform 163"/>
          <p:cNvSpPr>
            <a:spLocks/>
          </p:cNvSpPr>
          <p:nvPr/>
        </p:nvSpPr>
        <p:spPr bwMode="auto">
          <a:xfrm>
            <a:off x="1375474" y="4542979"/>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8" name="Rectangle 164"/>
          <p:cNvSpPr>
            <a:spLocks noChangeArrowheads="1"/>
          </p:cNvSpPr>
          <p:nvPr/>
        </p:nvSpPr>
        <p:spPr bwMode="auto">
          <a:xfrm>
            <a:off x="1779998" y="4612991"/>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89" name="Rectangle 165"/>
          <p:cNvSpPr>
            <a:spLocks noChangeArrowheads="1"/>
          </p:cNvSpPr>
          <p:nvPr/>
        </p:nvSpPr>
        <p:spPr bwMode="auto">
          <a:xfrm>
            <a:off x="1779998" y="4651889"/>
            <a:ext cx="127581"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0" name="Freeform 166"/>
          <p:cNvSpPr>
            <a:spLocks/>
          </p:cNvSpPr>
          <p:nvPr/>
        </p:nvSpPr>
        <p:spPr bwMode="auto">
          <a:xfrm>
            <a:off x="1406592" y="4605214"/>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4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4"/>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1" name="Rectangle 167"/>
          <p:cNvSpPr>
            <a:spLocks noChangeArrowheads="1"/>
          </p:cNvSpPr>
          <p:nvPr/>
        </p:nvSpPr>
        <p:spPr bwMode="auto">
          <a:xfrm>
            <a:off x="1375474" y="4542977"/>
            <a:ext cx="563223" cy="31118"/>
          </a:xfrm>
          <a:prstGeom prst="rect">
            <a:avLst/>
          </a:prstGeom>
          <a:solidFill>
            <a:srgbClr val="8A87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2" name="Freeform 168"/>
          <p:cNvSpPr>
            <a:spLocks/>
          </p:cNvSpPr>
          <p:nvPr/>
        </p:nvSpPr>
        <p:spPr bwMode="auto">
          <a:xfrm>
            <a:off x="1375474" y="4544535"/>
            <a:ext cx="563223" cy="29562"/>
          </a:xfrm>
          <a:custGeom>
            <a:avLst/>
            <a:gdLst>
              <a:gd name="T0" fmla="*/ 212 w 217"/>
              <a:gd name="T1" fmla="*/ 0 h 11"/>
              <a:gd name="T2" fmla="*/ 209 w 217"/>
              <a:gd name="T3" fmla="*/ 1 h 11"/>
              <a:gd name="T4" fmla="*/ 8 w 217"/>
              <a:gd name="T5" fmla="*/ 1 h 11"/>
              <a:gd name="T6" fmla="*/ 5 w 217"/>
              <a:gd name="T7" fmla="*/ 0 h 11"/>
              <a:gd name="T8" fmla="*/ 0 w 217"/>
              <a:gd name="T9" fmla="*/ 8 h 11"/>
              <a:gd name="T10" fmla="*/ 0 w 217"/>
              <a:gd name="T11" fmla="*/ 11 h 11"/>
              <a:gd name="T12" fmla="*/ 217 w 217"/>
              <a:gd name="T13" fmla="*/ 11 h 11"/>
              <a:gd name="T14" fmla="*/ 217 w 217"/>
              <a:gd name="T15" fmla="*/ 8 h 11"/>
              <a:gd name="T16" fmla="*/ 212 w 21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
                <a:moveTo>
                  <a:pt x="212" y="0"/>
                </a:moveTo>
                <a:cubicBezTo>
                  <a:pt x="211" y="1"/>
                  <a:pt x="210" y="1"/>
                  <a:pt x="209" y="1"/>
                </a:cubicBezTo>
                <a:cubicBezTo>
                  <a:pt x="8" y="1"/>
                  <a:pt x="8" y="1"/>
                  <a:pt x="8" y="1"/>
                </a:cubicBezTo>
                <a:cubicBezTo>
                  <a:pt x="7" y="1"/>
                  <a:pt x="6" y="1"/>
                  <a:pt x="5" y="0"/>
                </a:cubicBezTo>
                <a:cubicBezTo>
                  <a:pt x="2" y="1"/>
                  <a:pt x="0" y="5"/>
                  <a:pt x="0" y="8"/>
                </a:cubicBezTo>
                <a:cubicBezTo>
                  <a:pt x="0" y="9"/>
                  <a:pt x="0" y="10"/>
                  <a:pt x="0" y="11"/>
                </a:cubicBezTo>
                <a:cubicBezTo>
                  <a:pt x="217" y="11"/>
                  <a:pt x="217" y="11"/>
                  <a:pt x="217" y="11"/>
                </a:cubicBezTo>
                <a:cubicBezTo>
                  <a:pt x="217" y="10"/>
                  <a:pt x="217" y="9"/>
                  <a:pt x="217" y="8"/>
                </a:cubicBezTo>
                <a:cubicBezTo>
                  <a:pt x="217" y="5"/>
                  <a:pt x="215" y="1"/>
                  <a:pt x="212"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3" name="Freeform 169"/>
          <p:cNvSpPr>
            <a:spLocks/>
          </p:cNvSpPr>
          <p:nvPr/>
        </p:nvSpPr>
        <p:spPr bwMode="auto">
          <a:xfrm>
            <a:off x="1375474" y="4350052"/>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4" name="Rectangle 170"/>
          <p:cNvSpPr>
            <a:spLocks noChangeArrowheads="1"/>
          </p:cNvSpPr>
          <p:nvPr/>
        </p:nvSpPr>
        <p:spPr bwMode="auto">
          <a:xfrm>
            <a:off x="1779998" y="4420065"/>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5" name="Rectangle 171"/>
          <p:cNvSpPr>
            <a:spLocks noChangeArrowheads="1"/>
          </p:cNvSpPr>
          <p:nvPr/>
        </p:nvSpPr>
        <p:spPr bwMode="auto">
          <a:xfrm>
            <a:off x="1779998" y="4458961"/>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6" name="Freeform 172"/>
          <p:cNvSpPr>
            <a:spLocks/>
          </p:cNvSpPr>
          <p:nvPr/>
        </p:nvSpPr>
        <p:spPr bwMode="auto">
          <a:xfrm>
            <a:off x="1406592" y="4412286"/>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7" name="Freeform 173"/>
          <p:cNvSpPr>
            <a:spLocks/>
          </p:cNvSpPr>
          <p:nvPr/>
        </p:nvSpPr>
        <p:spPr bwMode="auto">
          <a:xfrm>
            <a:off x="1375474" y="4345383"/>
            <a:ext cx="563223" cy="34229"/>
          </a:xfrm>
          <a:custGeom>
            <a:avLst/>
            <a:gdLst>
              <a:gd name="T0" fmla="*/ 209 w 217"/>
              <a:gd name="T1" fmla="*/ 0 h 13"/>
              <a:gd name="T2" fmla="*/ 8 w 217"/>
              <a:gd name="T3" fmla="*/ 0 h 13"/>
              <a:gd name="T4" fmla="*/ 0 w 217"/>
              <a:gd name="T5" fmla="*/ 9 h 13"/>
              <a:gd name="T6" fmla="*/ 0 w 217"/>
              <a:gd name="T7" fmla="*/ 11 h 13"/>
              <a:gd name="T8" fmla="*/ 8 w 217"/>
              <a:gd name="T9" fmla="*/ 2 h 13"/>
              <a:gd name="T10" fmla="*/ 209 w 217"/>
              <a:gd name="T11" fmla="*/ 2 h 13"/>
              <a:gd name="T12" fmla="*/ 217 w 217"/>
              <a:gd name="T13" fmla="*/ 11 h 13"/>
              <a:gd name="T14" fmla="*/ 217 w 217"/>
              <a:gd name="T15" fmla="*/ 13 h 13"/>
              <a:gd name="T16" fmla="*/ 217 w 217"/>
              <a:gd name="T17" fmla="*/ 13 h 13"/>
              <a:gd name="T18" fmla="*/ 217 w 217"/>
              <a:gd name="T19" fmla="*/ 9 h 13"/>
              <a:gd name="T20" fmla="*/ 209 w 217"/>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3">
                <a:moveTo>
                  <a:pt x="209" y="0"/>
                </a:moveTo>
                <a:cubicBezTo>
                  <a:pt x="209" y="0"/>
                  <a:pt x="209" y="0"/>
                  <a:pt x="8" y="0"/>
                </a:cubicBezTo>
                <a:cubicBezTo>
                  <a:pt x="4" y="0"/>
                  <a:pt x="0" y="4"/>
                  <a:pt x="0" y="9"/>
                </a:cubicBezTo>
                <a:cubicBezTo>
                  <a:pt x="0" y="9"/>
                  <a:pt x="0" y="9"/>
                  <a:pt x="0" y="11"/>
                </a:cubicBezTo>
                <a:cubicBezTo>
                  <a:pt x="0" y="6"/>
                  <a:pt x="4" y="2"/>
                  <a:pt x="8" y="2"/>
                </a:cubicBezTo>
                <a:cubicBezTo>
                  <a:pt x="209" y="2"/>
                  <a:pt x="209" y="2"/>
                  <a:pt x="209" y="2"/>
                </a:cubicBezTo>
                <a:cubicBezTo>
                  <a:pt x="213" y="2"/>
                  <a:pt x="217" y="6"/>
                  <a:pt x="217" y="11"/>
                </a:cubicBezTo>
                <a:cubicBezTo>
                  <a:pt x="217" y="12"/>
                  <a:pt x="217" y="12"/>
                  <a:pt x="217" y="13"/>
                </a:cubicBezTo>
                <a:cubicBezTo>
                  <a:pt x="217" y="13"/>
                  <a:pt x="217" y="13"/>
                  <a:pt x="217" y="13"/>
                </a:cubicBezTo>
                <a:cubicBezTo>
                  <a:pt x="217" y="12"/>
                  <a:pt x="217" y="11"/>
                  <a:pt x="217" y="9"/>
                </a:cubicBezTo>
                <a:cubicBezTo>
                  <a:pt x="217" y="4"/>
                  <a:pt x="213" y="0"/>
                  <a:pt x="209"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8" name="Freeform 174"/>
          <p:cNvSpPr>
            <a:spLocks/>
          </p:cNvSpPr>
          <p:nvPr/>
        </p:nvSpPr>
        <p:spPr bwMode="auto">
          <a:xfrm>
            <a:off x="1375474" y="4350053"/>
            <a:ext cx="563223" cy="29562"/>
          </a:xfrm>
          <a:custGeom>
            <a:avLst/>
            <a:gdLst>
              <a:gd name="T0" fmla="*/ 209 w 217"/>
              <a:gd name="T1" fmla="*/ 0 h 11"/>
              <a:gd name="T2" fmla="*/ 8 w 217"/>
              <a:gd name="T3" fmla="*/ 0 h 11"/>
              <a:gd name="T4" fmla="*/ 0 w 217"/>
              <a:gd name="T5" fmla="*/ 9 h 11"/>
              <a:gd name="T6" fmla="*/ 0 w 217"/>
              <a:gd name="T7" fmla="*/ 11 h 11"/>
              <a:gd name="T8" fmla="*/ 217 w 217"/>
              <a:gd name="T9" fmla="*/ 11 h 11"/>
              <a:gd name="T10" fmla="*/ 217 w 217"/>
              <a:gd name="T11" fmla="*/ 9 h 11"/>
              <a:gd name="T12" fmla="*/ 209 w 2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7" h="11">
                <a:moveTo>
                  <a:pt x="209" y="0"/>
                </a:moveTo>
                <a:cubicBezTo>
                  <a:pt x="209" y="0"/>
                  <a:pt x="209" y="0"/>
                  <a:pt x="8" y="0"/>
                </a:cubicBezTo>
                <a:cubicBezTo>
                  <a:pt x="4" y="0"/>
                  <a:pt x="0" y="4"/>
                  <a:pt x="0" y="9"/>
                </a:cubicBezTo>
                <a:cubicBezTo>
                  <a:pt x="0" y="9"/>
                  <a:pt x="0" y="10"/>
                  <a:pt x="0" y="11"/>
                </a:cubicBezTo>
                <a:cubicBezTo>
                  <a:pt x="217" y="11"/>
                  <a:pt x="217" y="11"/>
                  <a:pt x="217" y="11"/>
                </a:cubicBezTo>
                <a:cubicBezTo>
                  <a:pt x="217" y="10"/>
                  <a:pt x="217" y="10"/>
                  <a:pt x="217" y="9"/>
                </a:cubicBezTo>
                <a:cubicBezTo>
                  <a:pt x="217" y="4"/>
                  <a:pt x="213" y="0"/>
                  <a:pt x="209"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599" name="Freeform 175"/>
          <p:cNvSpPr>
            <a:spLocks/>
          </p:cNvSpPr>
          <p:nvPr/>
        </p:nvSpPr>
        <p:spPr bwMode="auto">
          <a:xfrm>
            <a:off x="1375474" y="4155568"/>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3"/>
                  <a:pt x="4" y="0"/>
                  <a:pt x="8" y="0"/>
                </a:cubicBezTo>
                <a:cubicBezTo>
                  <a:pt x="209" y="0"/>
                  <a:pt x="209" y="0"/>
                  <a:pt x="209" y="0"/>
                </a:cubicBezTo>
                <a:cubicBezTo>
                  <a:pt x="213" y="0"/>
                  <a:pt x="217" y="3"/>
                  <a:pt x="217" y="9"/>
                </a:cubicBezTo>
                <a:cubicBezTo>
                  <a:pt x="217" y="67"/>
                  <a:pt x="217" y="67"/>
                  <a:pt x="217" y="67"/>
                </a:cubicBezTo>
                <a:cubicBezTo>
                  <a:pt x="217" y="72"/>
                  <a:pt x="213" y="76"/>
                  <a:pt x="209"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0" name="Rectangle 176"/>
          <p:cNvSpPr>
            <a:spLocks noChangeArrowheads="1"/>
          </p:cNvSpPr>
          <p:nvPr/>
        </p:nvSpPr>
        <p:spPr bwMode="auto">
          <a:xfrm>
            <a:off x="1779998" y="4222470"/>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1" name="Rectangle 177"/>
          <p:cNvSpPr>
            <a:spLocks noChangeArrowheads="1"/>
          </p:cNvSpPr>
          <p:nvPr/>
        </p:nvSpPr>
        <p:spPr bwMode="auto">
          <a:xfrm>
            <a:off x="1779998" y="4264478"/>
            <a:ext cx="127581"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2" name="Freeform 178"/>
          <p:cNvSpPr>
            <a:spLocks/>
          </p:cNvSpPr>
          <p:nvPr/>
        </p:nvSpPr>
        <p:spPr bwMode="auto">
          <a:xfrm>
            <a:off x="1406592" y="4217802"/>
            <a:ext cx="66902" cy="70015"/>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2"/>
                  <a:pt x="20" y="27"/>
                  <a:pt x="13"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3" name="Freeform 179"/>
          <p:cNvSpPr>
            <a:spLocks/>
          </p:cNvSpPr>
          <p:nvPr/>
        </p:nvSpPr>
        <p:spPr bwMode="auto">
          <a:xfrm>
            <a:off x="2052276" y="4542979"/>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4" name="Rectangle 180"/>
          <p:cNvSpPr>
            <a:spLocks noChangeArrowheads="1"/>
          </p:cNvSpPr>
          <p:nvPr/>
        </p:nvSpPr>
        <p:spPr bwMode="auto">
          <a:xfrm>
            <a:off x="2456801" y="4612991"/>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5" name="Rectangle 181"/>
          <p:cNvSpPr>
            <a:spLocks noChangeArrowheads="1"/>
          </p:cNvSpPr>
          <p:nvPr/>
        </p:nvSpPr>
        <p:spPr bwMode="auto">
          <a:xfrm>
            <a:off x="2456801" y="4651889"/>
            <a:ext cx="124469" cy="20227"/>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6" name="Freeform 182"/>
          <p:cNvSpPr>
            <a:spLocks/>
          </p:cNvSpPr>
          <p:nvPr/>
        </p:nvSpPr>
        <p:spPr bwMode="auto">
          <a:xfrm>
            <a:off x="2083394" y="4605214"/>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4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4"/>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7" name="Freeform 183"/>
          <p:cNvSpPr>
            <a:spLocks noEditPoints="1"/>
          </p:cNvSpPr>
          <p:nvPr/>
        </p:nvSpPr>
        <p:spPr bwMode="auto">
          <a:xfrm>
            <a:off x="2052276" y="4542977"/>
            <a:ext cx="563223" cy="31118"/>
          </a:xfrm>
          <a:custGeom>
            <a:avLst/>
            <a:gdLst>
              <a:gd name="T0" fmla="*/ 4 w 217"/>
              <a:gd name="T1" fmla="*/ 0 h 12"/>
              <a:gd name="T2" fmla="*/ 0 w 217"/>
              <a:gd name="T3" fmla="*/ 8 h 12"/>
              <a:gd name="T4" fmla="*/ 0 w 217"/>
              <a:gd name="T5" fmla="*/ 9 h 12"/>
              <a:gd name="T6" fmla="*/ 5 w 217"/>
              <a:gd name="T7" fmla="*/ 1 h 12"/>
              <a:gd name="T8" fmla="*/ 4 w 217"/>
              <a:gd name="T9" fmla="*/ 0 h 12"/>
              <a:gd name="T10" fmla="*/ 213 w 217"/>
              <a:gd name="T11" fmla="*/ 0 h 12"/>
              <a:gd name="T12" fmla="*/ 212 w 217"/>
              <a:gd name="T13" fmla="*/ 1 h 12"/>
              <a:gd name="T14" fmla="*/ 217 w 217"/>
              <a:gd name="T15" fmla="*/ 9 h 12"/>
              <a:gd name="T16" fmla="*/ 217 w 217"/>
              <a:gd name="T17" fmla="*/ 12 h 12"/>
              <a:gd name="T18" fmla="*/ 217 w 217"/>
              <a:gd name="T19" fmla="*/ 12 h 12"/>
              <a:gd name="T20" fmla="*/ 217 w 217"/>
              <a:gd name="T21" fmla="*/ 8 h 12"/>
              <a:gd name="T22" fmla="*/ 213 w 217"/>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2">
                <a:moveTo>
                  <a:pt x="4" y="0"/>
                </a:moveTo>
                <a:cubicBezTo>
                  <a:pt x="2" y="2"/>
                  <a:pt x="0" y="5"/>
                  <a:pt x="0" y="8"/>
                </a:cubicBezTo>
                <a:cubicBezTo>
                  <a:pt x="0" y="8"/>
                  <a:pt x="0" y="8"/>
                  <a:pt x="0" y="9"/>
                </a:cubicBezTo>
                <a:cubicBezTo>
                  <a:pt x="0" y="6"/>
                  <a:pt x="2" y="2"/>
                  <a:pt x="5" y="1"/>
                </a:cubicBezTo>
                <a:cubicBezTo>
                  <a:pt x="5" y="1"/>
                  <a:pt x="4" y="1"/>
                  <a:pt x="4" y="0"/>
                </a:cubicBezTo>
                <a:moveTo>
                  <a:pt x="213" y="0"/>
                </a:moveTo>
                <a:cubicBezTo>
                  <a:pt x="213" y="1"/>
                  <a:pt x="212" y="1"/>
                  <a:pt x="212" y="1"/>
                </a:cubicBezTo>
                <a:cubicBezTo>
                  <a:pt x="215" y="2"/>
                  <a:pt x="217" y="6"/>
                  <a:pt x="217" y="9"/>
                </a:cubicBezTo>
                <a:cubicBezTo>
                  <a:pt x="217" y="10"/>
                  <a:pt x="217" y="11"/>
                  <a:pt x="217" y="12"/>
                </a:cubicBezTo>
                <a:cubicBezTo>
                  <a:pt x="217" y="12"/>
                  <a:pt x="217" y="12"/>
                  <a:pt x="217" y="12"/>
                </a:cubicBezTo>
                <a:cubicBezTo>
                  <a:pt x="217" y="10"/>
                  <a:pt x="217" y="9"/>
                  <a:pt x="217" y="8"/>
                </a:cubicBezTo>
                <a:cubicBezTo>
                  <a:pt x="217" y="5"/>
                  <a:pt x="215" y="2"/>
                  <a:pt x="213"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8" name="Freeform 184"/>
          <p:cNvSpPr>
            <a:spLocks/>
          </p:cNvSpPr>
          <p:nvPr/>
        </p:nvSpPr>
        <p:spPr bwMode="auto">
          <a:xfrm>
            <a:off x="2052276" y="4544535"/>
            <a:ext cx="563223" cy="29562"/>
          </a:xfrm>
          <a:custGeom>
            <a:avLst/>
            <a:gdLst>
              <a:gd name="T0" fmla="*/ 212 w 217"/>
              <a:gd name="T1" fmla="*/ 0 h 11"/>
              <a:gd name="T2" fmla="*/ 209 w 217"/>
              <a:gd name="T3" fmla="*/ 1 h 11"/>
              <a:gd name="T4" fmla="*/ 8 w 217"/>
              <a:gd name="T5" fmla="*/ 1 h 11"/>
              <a:gd name="T6" fmla="*/ 5 w 217"/>
              <a:gd name="T7" fmla="*/ 0 h 11"/>
              <a:gd name="T8" fmla="*/ 0 w 217"/>
              <a:gd name="T9" fmla="*/ 8 h 11"/>
              <a:gd name="T10" fmla="*/ 0 w 217"/>
              <a:gd name="T11" fmla="*/ 11 h 11"/>
              <a:gd name="T12" fmla="*/ 217 w 217"/>
              <a:gd name="T13" fmla="*/ 11 h 11"/>
              <a:gd name="T14" fmla="*/ 217 w 217"/>
              <a:gd name="T15" fmla="*/ 8 h 11"/>
              <a:gd name="T16" fmla="*/ 212 w 21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1">
                <a:moveTo>
                  <a:pt x="212" y="0"/>
                </a:moveTo>
                <a:cubicBezTo>
                  <a:pt x="211" y="1"/>
                  <a:pt x="210" y="1"/>
                  <a:pt x="209" y="1"/>
                </a:cubicBezTo>
                <a:cubicBezTo>
                  <a:pt x="8" y="1"/>
                  <a:pt x="8" y="1"/>
                  <a:pt x="8" y="1"/>
                </a:cubicBezTo>
                <a:cubicBezTo>
                  <a:pt x="7" y="1"/>
                  <a:pt x="6" y="1"/>
                  <a:pt x="5" y="0"/>
                </a:cubicBezTo>
                <a:cubicBezTo>
                  <a:pt x="2" y="1"/>
                  <a:pt x="0" y="5"/>
                  <a:pt x="0" y="8"/>
                </a:cubicBezTo>
                <a:cubicBezTo>
                  <a:pt x="0" y="9"/>
                  <a:pt x="0" y="10"/>
                  <a:pt x="0" y="11"/>
                </a:cubicBezTo>
                <a:cubicBezTo>
                  <a:pt x="217" y="11"/>
                  <a:pt x="217" y="11"/>
                  <a:pt x="217" y="11"/>
                </a:cubicBezTo>
                <a:cubicBezTo>
                  <a:pt x="217" y="10"/>
                  <a:pt x="217" y="9"/>
                  <a:pt x="217" y="8"/>
                </a:cubicBezTo>
                <a:cubicBezTo>
                  <a:pt x="217" y="5"/>
                  <a:pt x="215" y="1"/>
                  <a:pt x="212"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09" name="Freeform 185"/>
          <p:cNvSpPr>
            <a:spLocks/>
          </p:cNvSpPr>
          <p:nvPr/>
        </p:nvSpPr>
        <p:spPr bwMode="auto">
          <a:xfrm>
            <a:off x="2052276" y="4350052"/>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4"/>
                  <a:pt x="4" y="0"/>
                  <a:pt x="8" y="0"/>
                </a:cubicBezTo>
                <a:cubicBezTo>
                  <a:pt x="209" y="0"/>
                  <a:pt x="209" y="0"/>
                  <a:pt x="209" y="0"/>
                </a:cubicBezTo>
                <a:cubicBezTo>
                  <a:pt x="213" y="0"/>
                  <a:pt x="217" y="4"/>
                  <a:pt x="217" y="9"/>
                </a:cubicBezTo>
                <a:cubicBezTo>
                  <a:pt x="217" y="67"/>
                  <a:pt x="217" y="67"/>
                  <a:pt x="217" y="67"/>
                </a:cubicBezTo>
                <a:cubicBezTo>
                  <a:pt x="217" y="72"/>
                  <a:pt x="213" y="76"/>
                  <a:pt x="209" y="76"/>
                </a:cubicBezTo>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0" name="Rectangle 186"/>
          <p:cNvSpPr>
            <a:spLocks noChangeArrowheads="1"/>
          </p:cNvSpPr>
          <p:nvPr/>
        </p:nvSpPr>
        <p:spPr bwMode="auto">
          <a:xfrm>
            <a:off x="2456801" y="4420065"/>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1" name="Rectangle 187"/>
          <p:cNvSpPr>
            <a:spLocks noChangeArrowheads="1"/>
          </p:cNvSpPr>
          <p:nvPr/>
        </p:nvSpPr>
        <p:spPr bwMode="auto">
          <a:xfrm>
            <a:off x="2456801" y="4458961"/>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2" name="Freeform 188"/>
          <p:cNvSpPr>
            <a:spLocks/>
          </p:cNvSpPr>
          <p:nvPr/>
        </p:nvSpPr>
        <p:spPr bwMode="auto">
          <a:xfrm>
            <a:off x="2083394" y="4412286"/>
            <a:ext cx="66902" cy="73126"/>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3" name="Freeform 189"/>
          <p:cNvSpPr>
            <a:spLocks/>
          </p:cNvSpPr>
          <p:nvPr/>
        </p:nvSpPr>
        <p:spPr bwMode="auto">
          <a:xfrm>
            <a:off x="2052276" y="4345383"/>
            <a:ext cx="563223" cy="34229"/>
          </a:xfrm>
          <a:custGeom>
            <a:avLst/>
            <a:gdLst>
              <a:gd name="T0" fmla="*/ 209 w 217"/>
              <a:gd name="T1" fmla="*/ 0 h 13"/>
              <a:gd name="T2" fmla="*/ 8 w 217"/>
              <a:gd name="T3" fmla="*/ 0 h 13"/>
              <a:gd name="T4" fmla="*/ 0 w 217"/>
              <a:gd name="T5" fmla="*/ 9 h 13"/>
              <a:gd name="T6" fmla="*/ 0 w 217"/>
              <a:gd name="T7" fmla="*/ 11 h 13"/>
              <a:gd name="T8" fmla="*/ 8 w 217"/>
              <a:gd name="T9" fmla="*/ 2 h 13"/>
              <a:gd name="T10" fmla="*/ 209 w 217"/>
              <a:gd name="T11" fmla="*/ 2 h 13"/>
              <a:gd name="T12" fmla="*/ 217 w 217"/>
              <a:gd name="T13" fmla="*/ 11 h 13"/>
              <a:gd name="T14" fmla="*/ 217 w 217"/>
              <a:gd name="T15" fmla="*/ 13 h 13"/>
              <a:gd name="T16" fmla="*/ 217 w 217"/>
              <a:gd name="T17" fmla="*/ 13 h 13"/>
              <a:gd name="T18" fmla="*/ 217 w 217"/>
              <a:gd name="T19" fmla="*/ 9 h 13"/>
              <a:gd name="T20" fmla="*/ 209 w 217"/>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13">
                <a:moveTo>
                  <a:pt x="209" y="0"/>
                </a:moveTo>
                <a:cubicBezTo>
                  <a:pt x="209" y="0"/>
                  <a:pt x="209" y="0"/>
                  <a:pt x="8" y="0"/>
                </a:cubicBezTo>
                <a:cubicBezTo>
                  <a:pt x="4" y="0"/>
                  <a:pt x="0" y="4"/>
                  <a:pt x="0" y="9"/>
                </a:cubicBezTo>
                <a:cubicBezTo>
                  <a:pt x="0" y="9"/>
                  <a:pt x="0" y="9"/>
                  <a:pt x="0" y="11"/>
                </a:cubicBezTo>
                <a:cubicBezTo>
                  <a:pt x="0" y="6"/>
                  <a:pt x="4" y="2"/>
                  <a:pt x="8" y="2"/>
                </a:cubicBezTo>
                <a:cubicBezTo>
                  <a:pt x="209" y="2"/>
                  <a:pt x="209" y="2"/>
                  <a:pt x="209" y="2"/>
                </a:cubicBezTo>
                <a:cubicBezTo>
                  <a:pt x="213" y="2"/>
                  <a:pt x="217" y="6"/>
                  <a:pt x="217" y="11"/>
                </a:cubicBezTo>
                <a:cubicBezTo>
                  <a:pt x="217" y="12"/>
                  <a:pt x="217" y="12"/>
                  <a:pt x="217" y="13"/>
                </a:cubicBezTo>
                <a:cubicBezTo>
                  <a:pt x="217" y="13"/>
                  <a:pt x="217" y="13"/>
                  <a:pt x="217" y="13"/>
                </a:cubicBezTo>
                <a:cubicBezTo>
                  <a:pt x="217" y="12"/>
                  <a:pt x="217" y="11"/>
                  <a:pt x="217" y="9"/>
                </a:cubicBezTo>
                <a:cubicBezTo>
                  <a:pt x="217" y="4"/>
                  <a:pt x="213" y="0"/>
                  <a:pt x="209" y="0"/>
                </a:cubicBezTo>
              </a:path>
            </a:pathLst>
          </a:custGeom>
          <a:solidFill>
            <a:srgbClr val="8A87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4" name="Freeform 190"/>
          <p:cNvSpPr>
            <a:spLocks/>
          </p:cNvSpPr>
          <p:nvPr/>
        </p:nvSpPr>
        <p:spPr bwMode="auto">
          <a:xfrm>
            <a:off x="2052276" y="4350053"/>
            <a:ext cx="563223" cy="29562"/>
          </a:xfrm>
          <a:custGeom>
            <a:avLst/>
            <a:gdLst>
              <a:gd name="T0" fmla="*/ 209 w 217"/>
              <a:gd name="T1" fmla="*/ 0 h 11"/>
              <a:gd name="T2" fmla="*/ 8 w 217"/>
              <a:gd name="T3" fmla="*/ 0 h 11"/>
              <a:gd name="T4" fmla="*/ 0 w 217"/>
              <a:gd name="T5" fmla="*/ 9 h 11"/>
              <a:gd name="T6" fmla="*/ 0 w 217"/>
              <a:gd name="T7" fmla="*/ 11 h 11"/>
              <a:gd name="T8" fmla="*/ 217 w 217"/>
              <a:gd name="T9" fmla="*/ 11 h 11"/>
              <a:gd name="T10" fmla="*/ 217 w 217"/>
              <a:gd name="T11" fmla="*/ 9 h 11"/>
              <a:gd name="T12" fmla="*/ 209 w 217"/>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17" h="11">
                <a:moveTo>
                  <a:pt x="209" y="0"/>
                </a:moveTo>
                <a:cubicBezTo>
                  <a:pt x="209" y="0"/>
                  <a:pt x="209" y="0"/>
                  <a:pt x="8" y="0"/>
                </a:cubicBezTo>
                <a:cubicBezTo>
                  <a:pt x="4" y="0"/>
                  <a:pt x="0" y="4"/>
                  <a:pt x="0" y="9"/>
                </a:cubicBezTo>
                <a:cubicBezTo>
                  <a:pt x="0" y="9"/>
                  <a:pt x="0" y="10"/>
                  <a:pt x="0" y="11"/>
                </a:cubicBezTo>
                <a:cubicBezTo>
                  <a:pt x="217" y="11"/>
                  <a:pt x="217" y="11"/>
                  <a:pt x="217" y="11"/>
                </a:cubicBezTo>
                <a:cubicBezTo>
                  <a:pt x="217" y="10"/>
                  <a:pt x="217" y="10"/>
                  <a:pt x="217" y="9"/>
                </a:cubicBezTo>
                <a:cubicBezTo>
                  <a:pt x="217" y="4"/>
                  <a:pt x="213" y="0"/>
                  <a:pt x="209" y="0"/>
                </a:cubicBezTo>
              </a:path>
            </a:pathLst>
          </a:custGeom>
          <a:solidFill>
            <a:srgbClr val="3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5" name="Freeform 191"/>
          <p:cNvSpPr>
            <a:spLocks/>
          </p:cNvSpPr>
          <p:nvPr/>
        </p:nvSpPr>
        <p:spPr bwMode="auto">
          <a:xfrm>
            <a:off x="2052276" y="4155568"/>
            <a:ext cx="563223" cy="197596"/>
          </a:xfrm>
          <a:custGeom>
            <a:avLst/>
            <a:gdLst>
              <a:gd name="T0" fmla="*/ 209 w 217"/>
              <a:gd name="T1" fmla="*/ 76 h 76"/>
              <a:gd name="T2" fmla="*/ 8 w 217"/>
              <a:gd name="T3" fmla="*/ 76 h 76"/>
              <a:gd name="T4" fmla="*/ 0 w 217"/>
              <a:gd name="T5" fmla="*/ 67 h 76"/>
              <a:gd name="T6" fmla="*/ 0 w 217"/>
              <a:gd name="T7" fmla="*/ 9 h 76"/>
              <a:gd name="T8" fmla="*/ 8 w 217"/>
              <a:gd name="T9" fmla="*/ 0 h 76"/>
              <a:gd name="T10" fmla="*/ 209 w 217"/>
              <a:gd name="T11" fmla="*/ 0 h 76"/>
              <a:gd name="T12" fmla="*/ 217 w 217"/>
              <a:gd name="T13" fmla="*/ 9 h 76"/>
              <a:gd name="T14" fmla="*/ 217 w 217"/>
              <a:gd name="T15" fmla="*/ 67 h 76"/>
              <a:gd name="T16" fmla="*/ 209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9" y="76"/>
                </a:moveTo>
                <a:cubicBezTo>
                  <a:pt x="8" y="76"/>
                  <a:pt x="8" y="76"/>
                  <a:pt x="8" y="76"/>
                </a:cubicBezTo>
                <a:cubicBezTo>
                  <a:pt x="4" y="76"/>
                  <a:pt x="0" y="72"/>
                  <a:pt x="0" y="67"/>
                </a:cubicBezTo>
                <a:cubicBezTo>
                  <a:pt x="0" y="9"/>
                  <a:pt x="0" y="9"/>
                  <a:pt x="0" y="9"/>
                </a:cubicBezTo>
                <a:cubicBezTo>
                  <a:pt x="0" y="3"/>
                  <a:pt x="4" y="0"/>
                  <a:pt x="8" y="0"/>
                </a:cubicBezTo>
                <a:cubicBezTo>
                  <a:pt x="209" y="0"/>
                  <a:pt x="209" y="0"/>
                  <a:pt x="209" y="0"/>
                </a:cubicBezTo>
                <a:cubicBezTo>
                  <a:pt x="213" y="0"/>
                  <a:pt x="217" y="3"/>
                  <a:pt x="217" y="9"/>
                </a:cubicBezTo>
                <a:cubicBezTo>
                  <a:pt x="217" y="67"/>
                  <a:pt x="217" y="67"/>
                  <a:pt x="217" y="67"/>
                </a:cubicBezTo>
                <a:cubicBezTo>
                  <a:pt x="217" y="72"/>
                  <a:pt x="213" y="76"/>
                  <a:pt x="209" y="76"/>
                </a:cubicBezTo>
                <a:close/>
              </a:path>
            </a:pathLst>
          </a:custGeom>
          <a:solidFill>
            <a:srgbClr val="53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6" name="Rectangle 192"/>
          <p:cNvSpPr>
            <a:spLocks noChangeArrowheads="1"/>
          </p:cNvSpPr>
          <p:nvPr/>
        </p:nvSpPr>
        <p:spPr bwMode="auto">
          <a:xfrm>
            <a:off x="2456801" y="4222470"/>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7" name="Rectangle 193"/>
          <p:cNvSpPr>
            <a:spLocks noChangeArrowheads="1"/>
          </p:cNvSpPr>
          <p:nvPr/>
        </p:nvSpPr>
        <p:spPr bwMode="auto">
          <a:xfrm>
            <a:off x="2456801" y="4264478"/>
            <a:ext cx="124469" cy="1867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8" name="Freeform 194"/>
          <p:cNvSpPr>
            <a:spLocks/>
          </p:cNvSpPr>
          <p:nvPr/>
        </p:nvSpPr>
        <p:spPr bwMode="auto">
          <a:xfrm>
            <a:off x="2083394" y="4217802"/>
            <a:ext cx="66902" cy="70015"/>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2"/>
                  <a:pt x="20" y="27"/>
                  <a:pt x="13" y="27"/>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20" name="Freeform 196"/>
          <p:cNvSpPr>
            <a:spLocks/>
          </p:cNvSpPr>
          <p:nvPr/>
        </p:nvSpPr>
        <p:spPr bwMode="auto">
          <a:xfrm>
            <a:off x="572647" y="4648777"/>
            <a:ext cx="420084" cy="370297"/>
          </a:xfrm>
          <a:custGeom>
            <a:avLst/>
            <a:gdLst>
              <a:gd name="T0" fmla="*/ 16 w 162"/>
              <a:gd name="T1" fmla="*/ 79 h 142"/>
              <a:gd name="T2" fmla="*/ 76 w 162"/>
              <a:gd name="T3" fmla="*/ 134 h 142"/>
              <a:gd name="T4" fmla="*/ 104 w 162"/>
              <a:gd name="T5" fmla="*/ 142 h 142"/>
              <a:gd name="T6" fmla="*/ 124 w 162"/>
              <a:gd name="T7" fmla="*/ 135 h 142"/>
              <a:gd name="T8" fmla="*/ 158 w 162"/>
              <a:gd name="T9" fmla="*/ 80 h 142"/>
              <a:gd name="T10" fmla="*/ 162 w 162"/>
              <a:gd name="T11" fmla="*/ 72 h 142"/>
              <a:gd name="T12" fmla="*/ 129 w 162"/>
              <a:gd name="T13" fmla="*/ 63 h 142"/>
              <a:gd name="T14" fmla="*/ 124 w 162"/>
              <a:gd name="T15" fmla="*/ 49 h 142"/>
              <a:gd name="T16" fmla="*/ 63 w 162"/>
              <a:gd name="T17" fmla="*/ 34 h 142"/>
              <a:gd name="T18" fmla="*/ 60 w 162"/>
              <a:gd name="T19" fmla="*/ 29 h 142"/>
              <a:gd name="T20" fmla="*/ 0 w 162"/>
              <a:gd name="T21" fmla="*/ 8 h 142"/>
              <a:gd name="T22" fmla="*/ 16 w 162"/>
              <a:gd name="T23" fmla="*/ 7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42">
                <a:moveTo>
                  <a:pt x="16" y="79"/>
                </a:moveTo>
                <a:cubicBezTo>
                  <a:pt x="29" y="102"/>
                  <a:pt x="52" y="122"/>
                  <a:pt x="76" y="134"/>
                </a:cubicBezTo>
                <a:cubicBezTo>
                  <a:pt x="85" y="139"/>
                  <a:pt x="96" y="142"/>
                  <a:pt x="104" y="142"/>
                </a:cubicBezTo>
                <a:cubicBezTo>
                  <a:pt x="113" y="142"/>
                  <a:pt x="117" y="140"/>
                  <a:pt x="124" y="135"/>
                </a:cubicBezTo>
                <a:cubicBezTo>
                  <a:pt x="140" y="124"/>
                  <a:pt x="151" y="100"/>
                  <a:pt x="158" y="80"/>
                </a:cubicBezTo>
                <a:cubicBezTo>
                  <a:pt x="159" y="77"/>
                  <a:pt x="160" y="75"/>
                  <a:pt x="162" y="72"/>
                </a:cubicBezTo>
                <a:cubicBezTo>
                  <a:pt x="153" y="65"/>
                  <a:pt x="141" y="62"/>
                  <a:pt x="129" y="63"/>
                </a:cubicBezTo>
                <a:cubicBezTo>
                  <a:pt x="129" y="57"/>
                  <a:pt x="127" y="54"/>
                  <a:pt x="124" y="49"/>
                </a:cubicBezTo>
                <a:cubicBezTo>
                  <a:pt x="110" y="27"/>
                  <a:pt x="83" y="21"/>
                  <a:pt x="63" y="34"/>
                </a:cubicBezTo>
                <a:cubicBezTo>
                  <a:pt x="60" y="29"/>
                  <a:pt x="60" y="29"/>
                  <a:pt x="60" y="29"/>
                </a:cubicBezTo>
                <a:cubicBezTo>
                  <a:pt x="47" y="9"/>
                  <a:pt x="22" y="0"/>
                  <a:pt x="0" y="8"/>
                </a:cubicBezTo>
                <a:cubicBezTo>
                  <a:pt x="2" y="32"/>
                  <a:pt x="4" y="57"/>
                  <a:pt x="16" y="79"/>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22" name="Freeform 222"/>
          <p:cNvSpPr>
            <a:spLocks/>
          </p:cNvSpPr>
          <p:nvPr/>
        </p:nvSpPr>
        <p:spPr bwMode="auto">
          <a:xfrm>
            <a:off x="3212951" y="4513417"/>
            <a:ext cx="505657" cy="371852"/>
          </a:xfrm>
          <a:custGeom>
            <a:avLst/>
            <a:gdLst>
              <a:gd name="T0" fmla="*/ 76 w 195"/>
              <a:gd name="T1" fmla="*/ 141 h 143"/>
              <a:gd name="T2" fmla="*/ 164 w 195"/>
              <a:gd name="T3" fmla="*/ 118 h 143"/>
              <a:gd name="T4" fmla="*/ 189 w 195"/>
              <a:gd name="T5" fmla="*/ 96 h 143"/>
              <a:gd name="T6" fmla="*/ 194 w 195"/>
              <a:gd name="T7" fmla="*/ 73 h 143"/>
              <a:gd name="T8" fmla="*/ 163 w 195"/>
              <a:gd name="T9" fmla="*/ 8 h 143"/>
              <a:gd name="T10" fmla="*/ 158 w 195"/>
              <a:gd name="T11" fmla="*/ 0 h 143"/>
              <a:gd name="T12" fmla="*/ 129 w 195"/>
              <a:gd name="T13" fmla="*/ 25 h 143"/>
              <a:gd name="T14" fmla="*/ 113 w 195"/>
              <a:gd name="T15" fmla="*/ 22 h 143"/>
              <a:gd name="T16" fmla="*/ 62 w 195"/>
              <a:gd name="T17" fmla="*/ 70 h 143"/>
              <a:gd name="T18" fmla="*/ 56 w 195"/>
              <a:gd name="T19" fmla="*/ 70 h 143"/>
              <a:gd name="T20" fmla="*/ 0 w 195"/>
              <a:gd name="T21" fmla="*/ 113 h 143"/>
              <a:gd name="T22" fmla="*/ 76 w 195"/>
              <a:gd name="T23" fmla="*/ 14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43">
                <a:moveTo>
                  <a:pt x="76" y="141"/>
                </a:moveTo>
                <a:cubicBezTo>
                  <a:pt x="106" y="143"/>
                  <a:pt x="138" y="133"/>
                  <a:pt x="164" y="118"/>
                </a:cubicBezTo>
                <a:cubicBezTo>
                  <a:pt x="174" y="112"/>
                  <a:pt x="184" y="104"/>
                  <a:pt x="189" y="96"/>
                </a:cubicBezTo>
                <a:cubicBezTo>
                  <a:pt x="194" y="88"/>
                  <a:pt x="195" y="83"/>
                  <a:pt x="194" y="73"/>
                </a:cubicBezTo>
                <a:cubicBezTo>
                  <a:pt x="194" y="52"/>
                  <a:pt x="178" y="27"/>
                  <a:pt x="163" y="8"/>
                </a:cubicBezTo>
                <a:cubicBezTo>
                  <a:pt x="161" y="6"/>
                  <a:pt x="159" y="3"/>
                  <a:pt x="158" y="0"/>
                </a:cubicBezTo>
                <a:cubicBezTo>
                  <a:pt x="146" y="4"/>
                  <a:pt x="135" y="13"/>
                  <a:pt x="129" y="25"/>
                </a:cubicBezTo>
                <a:cubicBezTo>
                  <a:pt x="123" y="22"/>
                  <a:pt x="119" y="22"/>
                  <a:pt x="113" y="22"/>
                </a:cubicBezTo>
                <a:cubicBezTo>
                  <a:pt x="84" y="22"/>
                  <a:pt x="62" y="43"/>
                  <a:pt x="62" y="70"/>
                </a:cubicBezTo>
                <a:cubicBezTo>
                  <a:pt x="56" y="70"/>
                  <a:pt x="56" y="70"/>
                  <a:pt x="56" y="70"/>
                </a:cubicBezTo>
                <a:cubicBezTo>
                  <a:pt x="28" y="70"/>
                  <a:pt x="6" y="88"/>
                  <a:pt x="0" y="113"/>
                </a:cubicBezTo>
                <a:cubicBezTo>
                  <a:pt x="23" y="126"/>
                  <a:pt x="49" y="139"/>
                  <a:pt x="76" y="141"/>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23" name="Freeform 223"/>
          <p:cNvSpPr>
            <a:spLocks/>
          </p:cNvSpPr>
          <p:nvPr/>
        </p:nvSpPr>
        <p:spPr bwMode="auto">
          <a:xfrm>
            <a:off x="2701071" y="4581875"/>
            <a:ext cx="485429" cy="387409"/>
          </a:xfrm>
          <a:custGeom>
            <a:avLst/>
            <a:gdLst>
              <a:gd name="T0" fmla="*/ 25 w 187"/>
              <a:gd name="T1" fmla="*/ 88 h 149"/>
              <a:gd name="T2" fmla="*/ 99 w 187"/>
              <a:gd name="T3" fmla="*/ 143 h 149"/>
              <a:gd name="T4" fmla="*/ 131 w 187"/>
              <a:gd name="T5" fmla="*/ 148 h 149"/>
              <a:gd name="T6" fmla="*/ 153 w 187"/>
              <a:gd name="T7" fmla="*/ 138 h 149"/>
              <a:gd name="T8" fmla="*/ 183 w 187"/>
              <a:gd name="T9" fmla="*/ 73 h 149"/>
              <a:gd name="T10" fmla="*/ 187 w 187"/>
              <a:gd name="T11" fmla="*/ 64 h 149"/>
              <a:gd name="T12" fmla="*/ 149 w 187"/>
              <a:gd name="T13" fmla="*/ 57 h 149"/>
              <a:gd name="T14" fmla="*/ 142 w 187"/>
              <a:gd name="T15" fmla="*/ 43 h 149"/>
              <a:gd name="T16" fmla="*/ 72 w 187"/>
              <a:gd name="T17" fmla="*/ 33 h 149"/>
              <a:gd name="T18" fmla="*/ 68 w 187"/>
              <a:gd name="T19" fmla="*/ 28 h 149"/>
              <a:gd name="T20" fmla="*/ 0 w 187"/>
              <a:gd name="T21" fmla="*/ 12 h 149"/>
              <a:gd name="T22" fmla="*/ 25 w 187"/>
              <a:gd name="T23" fmla="*/ 8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49">
                <a:moveTo>
                  <a:pt x="25" y="88"/>
                </a:moveTo>
                <a:cubicBezTo>
                  <a:pt x="43" y="113"/>
                  <a:pt x="71" y="132"/>
                  <a:pt x="99" y="143"/>
                </a:cubicBezTo>
                <a:cubicBezTo>
                  <a:pt x="109" y="147"/>
                  <a:pt x="122" y="149"/>
                  <a:pt x="131" y="148"/>
                </a:cubicBezTo>
                <a:cubicBezTo>
                  <a:pt x="141" y="147"/>
                  <a:pt x="145" y="145"/>
                  <a:pt x="153" y="138"/>
                </a:cubicBezTo>
                <a:cubicBezTo>
                  <a:pt x="168" y="125"/>
                  <a:pt x="178" y="97"/>
                  <a:pt x="183" y="73"/>
                </a:cubicBezTo>
                <a:cubicBezTo>
                  <a:pt x="184" y="70"/>
                  <a:pt x="185" y="67"/>
                  <a:pt x="187" y="64"/>
                </a:cubicBezTo>
                <a:cubicBezTo>
                  <a:pt x="176" y="57"/>
                  <a:pt x="162" y="55"/>
                  <a:pt x="149" y="57"/>
                </a:cubicBezTo>
                <a:cubicBezTo>
                  <a:pt x="148" y="51"/>
                  <a:pt x="146" y="47"/>
                  <a:pt x="142" y="43"/>
                </a:cubicBezTo>
                <a:cubicBezTo>
                  <a:pt x="124" y="20"/>
                  <a:pt x="93" y="16"/>
                  <a:pt x="72" y="33"/>
                </a:cubicBezTo>
                <a:cubicBezTo>
                  <a:pt x="68" y="28"/>
                  <a:pt x="68" y="28"/>
                  <a:pt x="68" y="28"/>
                </a:cubicBezTo>
                <a:cubicBezTo>
                  <a:pt x="51" y="7"/>
                  <a:pt x="23" y="0"/>
                  <a:pt x="0" y="12"/>
                </a:cubicBezTo>
                <a:cubicBezTo>
                  <a:pt x="4" y="38"/>
                  <a:pt x="10" y="66"/>
                  <a:pt x="25" y="88"/>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grpSp>
        <p:nvGrpSpPr>
          <p:cNvPr id="310" name="Group 309"/>
          <p:cNvGrpSpPr/>
          <p:nvPr/>
        </p:nvGrpSpPr>
        <p:grpSpPr>
          <a:xfrm>
            <a:off x="2728882" y="3787731"/>
            <a:ext cx="563223" cy="983306"/>
            <a:chOff x="2820029" y="1657442"/>
            <a:chExt cx="574675" cy="1003300"/>
          </a:xfrm>
        </p:grpSpPr>
        <p:sp>
          <p:nvSpPr>
            <p:cNvPr id="311" name="Freeform 132"/>
            <p:cNvSpPr>
              <a:spLocks/>
            </p:cNvSpPr>
            <p:nvPr/>
          </p:nvSpPr>
          <p:spPr bwMode="auto">
            <a:xfrm>
              <a:off x="2820029" y="2455954"/>
              <a:ext cx="574675" cy="204788"/>
            </a:xfrm>
            <a:custGeom>
              <a:avLst/>
              <a:gdLst>
                <a:gd name="T0" fmla="*/ 208 w 217"/>
                <a:gd name="T1" fmla="*/ 77 h 77"/>
                <a:gd name="T2" fmla="*/ 8 w 217"/>
                <a:gd name="T3" fmla="*/ 77 h 77"/>
                <a:gd name="T4" fmla="*/ 0 w 217"/>
                <a:gd name="T5" fmla="*/ 68 h 77"/>
                <a:gd name="T6" fmla="*/ 0 w 217"/>
                <a:gd name="T7" fmla="*/ 9 h 77"/>
                <a:gd name="T8" fmla="*/ 8 w 217"/>
                <a:gd name="T9" fmla="*/ 0 h 77"/>
                <a:gd name="T10" fmla="*/ 208 w 217"/>
                <a:gd name="T11" fmla="*/ 0 h 77"/>
                <a:gd name="T12" fmla="*/ 217 w 217"/>
                <a:gd name="T13" fmla="*/ 9 h 77"/>
                <a:gd name="T14" fmla="*/ 217 w 217"/>
                <a:gd name="T15" fmla="*/ 68 h 77"/>
                <a:gd name="T16" fmla="*/ 208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8" y="77"/>
                  </a:moveTo>
                  <a:cubicBezTo>
                    <a:pt x="8" y="77"/>
                    <a:pt x="8" y="77"/>
                    <a:pt x="8" y="77"/>
                  </a:cubicBezTo>
                  <a:cubicBezTo>
                    <a:pt x="4" y="77"/>
                    <a:pt x="0" y="73"/>
                    <a:pt x="0" y="68"/>
                  </a:cubicBezTo>
                  <a:cubicBezTo>
                    <a:pt x="0" y="9"/>
                    <a:pt x="0" y="9"/>
                    <a:pt x="0" y="9"/>
                  </a:cubicBezTo>
                  <a:cubicBezTo>
                    <a:pt x="0" y="4"/>
                    <a:pt x="4" y="0"/>
                    <a:pt x="8" y="0"/>
                  </a:cubicBezTo>
                  <a:cubicBezTo>
                    <a:pt x="208" y="0"/>
                    <a:pt x="208" y="0"/>
                    <a:pt x="208" y="0"/>
                  </a:cubicBezTo>
                  <a:cubicBezTo>
                    <a:pt x="213" y="0"/>
                    <a:pt x="217" y="4"/>
                    <a:pt x="217" y="9"/>
                  </a:cubicBezTo>
                  <a:cubicBezTo>
                    <a:pt x="217" y="68"/>
                    <a:pt x="217" y="68"/>
                    <a:pt x="217" y="68"/>
                  </a:cubicBezTo>
                  <a:cubicBezTo>
                    <a:pt x="217" y="73"/>
                    <a:pt x="213" y="77"/>
                    <a:pt x="208" y="77"/>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2" name="Rectangle 133"/>
            <p:cNvSpPr>
              <a:spLocks noChangeArrowheads="1"/>
            </p:cNvSpPr>
            <p:nvPr/>
          </p:nvSpPr>
          <p:spPr bwMode="auto">
            <a:xfrm>
              <a:off x="3234366" y="2527392"/>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3" name="Rectangle 134"/>
            <p:cNvSpPr>
              <a:spLocks noChangeArrowheads="1"/>
            </p:cNvSpPr>
            <p:nvPr/>
          </p:nvSpPr>
          <p:spPr bwMode="auto">
            <a:xfrm>
              <a:off x="3234366" y="2570254"/>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4" name="Freeform 135"/>
            <p:cNvSpPr>
              <a:spLocks/>
            </p:cNvSpPr>
            <p:nvPr/>
          </p:nvSpPr>
          <p:spPr bwMode="auto">
            <a:xfrm>
              <a:off x="2851779" y="2522629"/>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5" name="Freeform 136"/>
            <p:cNvSpPr>
              <a:spLocks/>
            </p:cNvSpPr>
            <p:nvPr/>
          </p:nvSpPr>
          <p:spPr bwMode="auto">
            <a:xfrm>
              <a:off x="2820029" y="2452779"/>
              <a:ext cx="574675" cy="34925"/>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6" name="Freeform 137"/>
            <p:cNvSpPr>
              <a:spLocks/>
            </p:cNvSpPr>
            <p:nvPr/>
          </p:nvSpPr>
          <p:spPr bwMode="auto">
            <a:xfrm>
              <a:off x="2820029" y="2254342"/>
              <a:ext cx="574675" cy="204788"/>
            </a:xfrm>
            <a:custGeom>
              <a:avLst/>
              <a:gdLst>
                <a:gd name="T0" fmla="*/ 208 w 217"/>
                <a:gd name="T1" fmla="*/ 77 h 77"/>
                <a:gd name="T2" fmla="*/ 8 w 217"/>
                <a:gd name="T3" fmla="*/ 77 h 77"/>
                <a:gd name="T4" fmla="*/ 0 w 217"/>
                <a:gd name="T5" fmla="*/ 67 h 77"/>
                <a:gd name="T6" fmla="*/ 0 w 217"/>
                <a:gd name="T7" fmla="*/ 9 h 77"/>
                <a:gd name="T8" fmla="*/ 8 w 217"/>
                <a:gd name="T9" fmla="*/ 0 h 77"/>
                <a:gd name="T10" fmla="*/ 208 w 217"/>
                <a:gd name="T11" fmla="*/ 0 h 77"/>
                <a:gd name="T12" fmla="*/ 217 w 217"/>
                <a:gd name="T13" fmla="*/ 9 h 77"/>
                <a:gd name="T14" fmla="*/ 217 w 217"/>
                <a:gd name="T15" fmla="*/ 67 h 77"/>
                <a:gd name="T16" fmla="*/ 208 w 217"/>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7">
                  <a:moveTo>
                    <a:pt x="208" y="77"/>
                  </a:moveTo>
                  <a:cubicBezTo>
                    <a:pt x="8" y="77"/>
                    <a:pt x="8" y="77"/>
                    <a:pt x="8" y="77"/>
                  </a:cubicBezTo>
                  <a:cubicBezTo>
                    <a:pt x="4" y="77"/>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7"/>
                    <a:pt x="208" y="77"/>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7" name="Rectangle 138"/>
            <p:cNvSpPr>
              <a:spLocks noChangeArrowheads="1"/>
            </p:cNvSpPr>
            <p:nvPr/>
          </p:nvSpPr>
          <p:spPr bwMode="auto">
            <a:xfrm>
              <a:off x="3234366" y="2325779"/>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8" name="Rectangle 139"/>
            <p:cNvSpPr>
              <a:spLocks noChangeArrowheads="1"/>
            </p:cNvSpPr>
            <p:nvPr/>
          </p:nvSpPr>
          <p:spPr bwMode="auto">
            <a:xfrm>
              <a:off x="3234366" y="2368642"/>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19" name="Freeform 140"/>
            <p:cNvSpPr>
              <a:spLocks/>
            </p:cNvSpPr>
            <p:nvPr/>
          </p:nvSpPr>
          <p:spPr bwMode="auto">
            <a:xfrm>
              <a:off x="2851779" y="2321017"/>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6"/>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20" name="Freeform 141"/>
            <p:cNvSpPr>
              <a:spLocks/>
            </p:cNvSpPr>
            <p:nvPr/>
          </p:nvSpPr>
          <p:spPr bwMode="auto">
            <a:xfrm>
              <a:off x="2820029" y="2251167"/>
              <a:ext cx="574675" cy="34925"/>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21" name="Freeform 142"/>
            <p:cNvSpPr>
              <a:spLocks/>
            </p:cNvSpPr>
            <p:nvPr/>
          </p:nvSpPr>
          <p:spPr bwMode="auto">
            <a:xfrm>
              <a:off x="2820029" y="2052729"/>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6"/>
                    <a:pt x="208" y="76"/>
                  </a:cubicBezTo>
                  <a:close/>
                </a:path>
              </a:pathLst>
            </a:custGeom>
            <a:solidFill>
              <a:srgbClr val="CEDE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68" name="Rectangle 143"/>
            <p:cNvSpPr>
              <a:spLocks noChangeArrowheads="1"/>
            </p:cNvSpPr>
            <p:nvPr/>
          </p:nvSpPr>
          <p:spPr bwMode="auto">
            <a:xfrm>
              <a:off x="3234366" y="2124167"/>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69" name="Rectangle 144"/>
            <p:cNvSpPr>
              <a:spLocks noChangeArrowheads="1"/>
            </p:cNvSpPr>
            <p:nvPr/>
          </p:nvSpPr>
          <p:spPr bwMode="auto">
            <a:xfrm>
              <a:off x="3234366" y="2167029"/>
              <a:ext cx="127000" cy="19050"/>
            </a:xfrm>
            <a:prstGeom prst="rect">
              <a:avLst/>
            </a:prstGeom>
            <a:solidFill>
              <a:srgbClr val="B1C1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0" name="Freeform 145"/>
            <p:cNvSpPr>
              <a:spLocks/>
            </p:cNvSpPr>
            <p:nvPr/>
          </p:nvSpPr>
          <p:spPr bwMode="auto">
            <a:xfrm>
              <a:off x="2851779" y="2119404"/>
              <a:ext cx="69850" cy="71438"/>
            </a:xfrm>
            <a:custGeom>
              <a:avLst/>
              <a:gdLst>
                <a:gd name="T0" fmla="*/ 13 w 26"/>
                <a:gd name="T1" fmla="*/ 27 h 27"/>
                <a:gd name="T2" fmla="*/ 0 w 26"/>
                <a:gd name="T3" fmla="*/ 27 h 27"/>
                <a:gd name="T4" fmla="*/ 0 w 26"/>
                <a:gd name="T5" fmla="*/ 0 h 27"/>
                <a:gd name="T6" fmla="*/ 13 w 26"/>
                <a:gd name="T7" fmla="*/ 0 h 27"/>
                <a:gd name="T8" fmla="*/ 26 w 26"/>
                <a:gd name="T9" fmla="*/ 13 h 27"/>
                <a:gd name="T10" fmla="*/ 26 w 26"/>
                <a:gd name="T11" fmla="*/ 14 h 27"/>
                <a:gd name="T12" fmla="*/ 13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3" y="27"/>
                  </a:moveTo>
                  <a:cubicBezTo>
                    <a:pt x="0" y="27"/>
                    <a:pt x="0" y="27"/>
                    <a:pt x="0" y="27"/>
                  </a:cubicBezTo>
                  <a:cubicBezTo>
                    <a:pt x="0" y="0"/>
                    <a:pt x="0" y="0"/>
                    <a:pt x="0" y="0"/>
                  </a:cubicBezTo>
                  <a:cubicBezTo>
                    <a:pt x="13" y="0"/>
                    <a:pt x="13" y="0"/>
                    <a:pt x="13" y="0"/>
                  </a:cubicBezTo>
                  <a:cubicBezTo>
                    <a:pt x="20" y="0"/>
                    <a:pt x="26" y="5"/>
                    <a:pt x="26" y="13"/>
                  </a:cubicBezTo>
                  <a:cubicBezTo>
                    <a:pt x="26" y="14"/>
                    <a:pt x="26" y="14"/>
                    <a:pt x="26" y="14"/>
                  </a:cubicBezTo>
                  <a:cubicBezTo>
                    <a:pt x="26" y="21"/>
                    <a:pt x="20" y="27"/>
                    <a:pt x="13" y="27"/>
                  </a:cubicBezTo>
                  <a:close/>
                </a:path>
              </a:pathLst>
            </a:custGeom>
            <a:solidFill>
              <a:srgbClr val="B1C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1" name="Freeform 146"/>
            <p:cNvSpPr>
              <a:spLocks/>
            </p:cNvSpPr>
            <p:nvPr/>
          </p:nvSpPr>
          <p:spPr bwMode="auto">
            <a:xfrm>
              <a:off x="2820029" y="2051142"/>
              <a:ext cx="574675" cy="33338"/>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ABC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2" name="Freeform 147"/>
            <p:cNvSpPr>
              <a:spLocks/>
            </p:cNvSpPr>
            <p:nvPr/>
          </p:nvSpPr>
          <p:spPr bwMode="auto">
            <a:xfrm>
              <a:off x="2820029" y="1851117"/>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3"/>
                    <a:pt x="0" y="67"/>
                  </a:cubicBezTo>
                  <a:cubicBezTo>
                    <a:pt x="0" y="9"/>
                    <a:pt x="0" y="9"/>
                    <a:pt x="0" y="9"/>
                  </a:cubicBezTo>
                  <a:cubicBezTo>
                    <a:pt x="0" y="4"/>
                    <a:pt x="4" y="0"/>
                    <a:pt x="8" y="0"/>
                  </a:cubicBezTo>
                  <a:cubicBezTo>
                    <a:pt x="208" y="0"/>
                    <a:pt x="208" y="0"/>
                    <a:pt x="208" y="0"/>
                  </a:cubicBezTo>
                  <a:cubicBezTo>
                    <a:pt x="213" y="0"/>
                    <a:pt x="217" y="4"/>
                    <a:pt x="217" y="9"/>
                  </a:cubicBezTo>
                  <a:cubicBezTo>
                    <a:pt x="217" y="67"/>
                    <a:pt x="217" y="67"/>
                    <a:pt x="217" y="67"/>
                  </a:cubicBezTo>
                  <a:cubicBezTo>
                    <a:pt x="217" y="73"/>
                    <a:pt x="213" y="76"/>
                    <a:pt x="208" y="76"/>
                  </a:cubicBezTo>
                  <a:close/>
                </a:path>
              </a:pathLst>
            </a:custGeom>
            <a:solidFill>
              <a:srgbClr val="C9E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3" name="Rectangle 148"/>
            <p:cNvSpPr>
              <a:spLocks noChangeArrowheads="1"/>
            </p:cNvSpPr>
            <p:nvPr/>
          </p:nvSpPr>
          <p:spPr bwMode="auto">
            <a:xfrm>
              <a:off x="3234366" y="1922554"/>
              <a:ext cx="127000" cy="19050"/>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4" name="Rectangle 149"/>
            <p:cNvSpPr>
              <a:spLocks noChangeArrowheads="1"/>
            </p:cNvSpPr>
            <p:nvPr/>
          </p:nvSpPr>
          <p:spPr bwMode="auto">
            <a:xfrm>
              <a:off x="3234366" y="1962242"/>
              <a:ext cx="127000" cy="22225"/>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5" name="Freeform 150"/>
            <p:cNvSpPr>
              <a:spLocks/>
            </p:cNvSpPr>
            <p:nvPr/>
          </p:nvSpPr>
          <p:spPr bwMode="auto">
            <a:xfrm>
              <a:off x="2851779" y="1914617"/>
              <a:ext cx="69850" cy="74613"/>
            </a:xfrm>
            <a:custGeom>
              <a:avLst/>
              <a:gdLst>
                <a:gd name="T0" fmla="*/ 13 w 26"/>
                <a:gd name="T1" fmla="*/ 28 h 28"/>
                <a:gd name="T2" fmla="*/ 0 w 26"/>
                <a:gd name="T3" fmla="*/ 28 h 28"/>
                <a:gd name="T4" fmla="*/ 0 w 26"/>
                <a:gd name="T5" fmla="*/ 0 h 28"/>
                <a:gd name="T6" fmla="*/ 13 w 26"/>
                <a:gd name="T7" fmla="*/ 0 h 28"/>
                <a:gd name="T8" fmla="*/ 26 w 26"/>
                <a:gd name="T9" fmla="*/ 14 h 28"/>
                <a:gd name="T10" fmla="*/ 26 w 26"/>
                <a:gd name="T11" fmla="*/ 15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4"/>
                  </a:cubicBezTo>
                  <a:cubicBezTo>
                    <a:pt x="26" y="15"/>
                    <a:pt x="26" y="15"/>
                    <a:pt x="26" y="15"/>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6" name="Freeform 151"/>
            <p:cNvSpPr>
              <a:spLocks/>
            </p:cNvSpPr>
            <p:nvPr/>
          </p:nvSpPr>
          <p:spPr bwMode="auto">
            <a:xfrm>
              <a:off x="2820029" y="1849529"/>
              <a:ext cx="574675" cy="33338"/>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B8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7" name="Freeform 152"/>
            <p:cNvSpPr>
              <a:spLocks/>
            </p:cNvSpPr>
            <p:nvPr/>
          </p:nvSpPr>
          <p:spPr bwMode="auto">
            <a:xfrm>
              <a:off x="2820029" y="1657442"/>
              <a:ext cx="574675" cy="201613"/>
            </a:xfrm>
            <a:custGeom>
              <a:avLst/>
              <a:gdLst>
                <a:gd name="T0" fmla="*/ 208 w 217"/>
                <a:gd name="T1" fmla="*/ 76 h 76"/>
                <a:gd name="T2" fmla="*/ 8 w 217"/>
                <a:gd name="T3" fmla="*/ 76 h 76"/>
                <a:gd name="T4" fmla="*/ 0 w 217"/>
                <a:gd name="T5" fmla="*/ 67 h 76"/>
                <a:gd name="T6" fmla="*/ 0 w 217"/>
                <a:gd name="T7" fmla="*/ 9 h 76"/>
                <a:gd name="T8" fmla="*/ 8 w 217"/>
                <a:gd name="T9" fmla="*/ 0 h 76"/>
                <a:gd name="T10" fmla="*/ 208 w 217"/>
                <a:gd name="T11" fmla="*/ 0 h 76"/>
                <a:gd name="T12" fmla="*/ 217 w 217"/>
                <a:gd name="T13" fmla="*/ 9 h 76"/>
                <a:gd name="T14" fmla="*/ 217 w 217"/>
                <a:gd name="T15" fmla="*/ 67 h 76"/>
                <a:gd name="T16" fmla="*/ 208 w 217"/>
                <a:gd name="T1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76">
                  <a:moveTo>
                    <a:pt x="208" y="76"/>
                  </a:moveTo>
                  <a:cubicBezTo>
                    <a:pt x="8" y="76"/>
                    <a:pt x="8" y="76"/>
                    <a:pt x="8" y="76"/>
                  </a:cubicBezTo>
                  <a:cubicBezTo>
                    <a:pt x="4" y="76"/>
                    <a:pt x="0" y="72"/>
                    <a:pt x="0" y="67"/>
                  </a:cubicBezTo>
                  <a:cubicBezTo>
                    <a:pt x="0" y="9"/>
                    <a:pt x="0" y="9"/>
                    <a:pt x="0" y="9"/>
                  </a:cubicBezTo>
                  <a:cubicBezTo>
                    <a:pt x="0" y="3"/>
                    <a:pt x="4" y="0"/>
                    <a:pt x="8" y="0"/>
                  </a:cubicBezTo>
                  <a:cubicBezTo>
                    <a:pt x="208" y="0"/>
                    <a:pt x="208" y="0"/>
                    <a:pt x="208" y="0"/>
                  </a:cubicBezTo>
                  <a:cubicBezTo>
                    <a:pt x="213" y="0"/>
                    <a:pt x="217" y="3"/>
                    <a:pt x="217" y="9"/>
                  </a:cubicBezTo>
                  <a:cubicBezTo>
                    <a:pt x="217" y="67"/>
                    <a:pt x="217" y="67"/>
                    <a:pt x="217" y="67"/>
                  </a:cubicBezTo>
                  <a:cubicBezTo>
                    <a:pt x="217" y="72"/>
                    <a:pt x="213" y="76"/>
                    <a:pt x="208" y="76"/>
                  </a:cubicBezTo>
                  <a:close/>
                </a:path>
              </a:pathLst>
            </a:custGeom>
            <a:solidFill>
              <a:srgbClr val="C9EA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8" name="Rectangle 153"/>
            <p:cNvSpPr>
              <a:spLocks noChangeArrowheads="1"/>
            </p:cNvSpPr>
            <p:nvPr/>
          </p:nvSpPr>
          <p:spPr bwMode="auto">
            <a:xfrm>
              <a:off x="3234366" y="1727292"/>
              <a:ext cx="127000" cy="20638"/>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79" name="Rectangle 154"/>
            <p:cNvSpPr>
              <a:spLocks noChangeArrowheads="1"/>
            </p:cNvSpPr>
            <p:nvPr/>
          </p:nvSpPr>
          <p:spPr bwMode="auto">
            <a:xfrm>
              <a:off x="3234366" y="1768567"/>
              <a:ext cx="127000" cy="19050"/>
            </a:xfrm>
            <a:prstGeom prst="rect">
              <a:avLst/>
            </a:prstGeom>
            <a:solidFill>
              <a:srgbClr val="79C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80" name="Freeform 155"/>
            <p:cNvSpPr>
              <a:spLocks/>
            </p:cNvSpPr>
            <p:nvPr/>
          </p:nvSpPr>
          <p:spPr bwMode="auto">
            <a:xfrm>
              <a:off x="2851779" y="1720942"/>
              <a:ext cx="69850" cy="74613"/>
            </a:xfrm>
            <a:custGeom>
              <a:avLst/>
              <a:gdLst>
                <a:gd name="T0" fmla="*/ 13 w 26"/>
                <a:gd name="T1" fmla="*/ 28 h 28"/>
                <a:gd name="T2" fmla="*/ 0 w 26"/>
                <a:gd name="T3" fmla="*/ 28 h 28"/>
                <a:gd name="T4" fmla="*/ 0 w 26"/>
                <a:gd name="T5" fmla="*/ 0 h 28"/>
                <a:gd name="T6" fmla="*/ 13 w 26"/>
                <a:gd name="T7" fmla="*/ 0 h 28"/>
                <a:gd name="T8" fmla="*/ 26 w 26"/>
                <a:gd name="T9" fmla="*/ 13 h 28"/>
                <a:gd name="T10" fmla="*/ 26 w 26"/>
                <a:gd name="T11" fmla="*/ 14 h 28"/>
                <a:gd name="T12" fmla="*/ 13 w 26"/>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6" h="28">
                  <a:moveTo>
                    <a:pt x="13" y="28"/>
                  </a:moveTo>
                  <a:cubicBezTo>
                    <a:pt x="0" y="28"/>
                    <a:pt x="0" y="28"/>
                    <a:pt x="0" y="28"/>
                  </a:cubicBezTo>
                  <a:cubicBezTo>
                    <a:pt x="0" y="0"/>
                    <a:pt x="0" y="0"/>
                    <a:pt x="0" y="0"/>
                  </a:cubicBezTo>
                  <a:cubicBezTo>
                    <a:pt x="13" y="0"/>
                    <a:pt x="13" y="0"/>
                    <a:pt x="13" y="0"/>
                  </a:cubicBezTo>
                  <a:cubicBezTo>
                    <a:pt x="20" y="0"/>
                    <a:pt x="26" y="6"/>
                    <a:pt x="26" y="13"/>
                  </a:cubicBezTo>
                  <a:cubicBezTo>
                    <a:pt x="26" y="14"/>
                    <a:pt x="26" y="14"/>
                    <a:pt x="26" y="14"/>
                  </a:cubicBezTo>
                  <a:cubicBezTo>
                    <a:pt x="26" y="22"/>
                    <a:pt x="20" y="28"/>
                    <a:pt x="13" y="28"/>
                  </a:cubicBezTo>
                  <a:close/>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grpSp>
      <p:sp>
        <p:nvSpPr>
          <p:cNvPr id="416" name="Freeform 311"/>
          <p:cNvSpPr>
            <a:spLocks/>
          </p:cNvSpPr>
          <p:nvPr/>
        </p:nvSpPr>
        <p:spPr bwMode="auto">
          <a:xfrm flipH="1">
            <a:off x="5710793" y="2199285"/>
            <a:ext cx="2357137" cy="1347380"/>
          </a:xfrm>
          <a:custGeom>
            <a:avLst/>
            <a:gdLst>
              <a:gd name="T0" fmla="*/ 432 w 813"/>
              <a:gd name="T1" fmla="*/ 0 h 467"/>
              <a:gd name="T2" fmla="*/ 664 w 813"/>
              <a:gd name="T3" fmla="*/ 230 h 467"/>
              <a:gd name="T4" fmla="*/ 688 w 813"/>
              <a:gd name="T5" fmla="*/ 226 h 467"/>
              <a:gd name="T6" fmla="*/ 813 w 813"/>
              <a:gd name="T7" fmla="*/ 343 h 467"/>
              <a:gd name="T8" fmla="*/ 700 w 813"/>
              <a:gd name="T9" fmla="*/ 467 h 467"/>
              <a:gd name="T10" fmla="*/ 694 w 813"/>
              <a:gd name="T11" fmla="*/ 467 h 467"/>
              <a:gd name="T12" fmla="*/ 172 w 813"/>
              <a:gd name="T13" fmla="*/ 467 h 467"/>
              <a:gd name="T14" fmla="*/ 160 w 813"/>
              <a:gd name="T15" fmla="*/ 467 h 467"/>
              <a:gd name="T16" fmla="*/ 0 w 813"/>
              <a:gd name="T17" fmla="*/ 290 h 467"/>
              <a:gd name="T18" fmla="*/ 178 w 813"/>
              <a:gd name="T19" fmla="*/ 114 h 467"/>
              <a:gd name="T20" fmla="*/ 230 w 813"/>
              <a:gd name="T21" fmla="*/ 119 h 467"/>
              <a:gd name="T22" fmla="*/ 432 w 813"/>
              <a:gd name="T23"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467">
                <a:moveTo>
                  <a:pt x="432" y="0"/>
                </a:moveTo>
                <a:cubicBezTo>
                  <a:pt x="563" y="0"/>
                  <a:pt x="664" y="101"/>
                  <a:pt x="664" y="230"/>
                </a:cubicBezTo>
                <a:cubicBezTo>
                  <a:pt x="676" y="226"/>
                  <a:pt x="682" y="226"/>
                  <a:pt x="688" y="226"/>
                </a:cubicBezTo>
                <a:cubicBezTo>
                  <a:pt x="759" y="226"/>
                  <a:pt x="813" y="279"/>
                  <a:pt x="813" y="343"/>
                </a:cubicBezTo>
                <a:cubicBezTo>
                  <a:pt x="813" y="409"/>
                  <a:pt x="759" y="461"/>
                  <a:pt x="700" y="467"/>
                </a:cubicBezTo>
                <a:cubicBezTo>
                  <a:pt x="700" y="467"/>
                  <a:pt x="700" y="467"/>
                  <a:pt x="694" y="467"/>
                </a:cubicBezTo>
                <a:cubicBezTo>
                  <a:pt x="694" y="467"/>
                  <a:pt x="694" y="467"/>
                  <a:pt x="172" y="467"/>
                </a:cubicBezTo>
                <a:cubicBezTo>
                  <a:pt x="165" y="467"/>
                  <a:pt x="165" y="467"/>
                  <a:pt x="160" y="467"/>
                </a:cubicBezTo>
                <a:cubicBezTo>
                  <a:pt x="71" y="455"/>
                  <a:pt x="0" y="379"/>
                  <a:pt x="0" y="290"/>
                </a:cubicBezTo>
                <a:cubicBezTo>
                  <a:pt x="0" y="196"/>
                  <a:pt x="83" y="114"/>
                  <a:pt x="178" y="114"/>
                </a:cubicBezTo>
                <a:cubicBezTo>
                  <a:pt x="195" y="114"/>
                  <a:pt x="214" y="119"/>
                  <a:pt x="230" y="119"/>
                </a:cubicBezTo>
                <a:cubicBezTo>
                  <a:pt x="266" y="49"/>
                  <a:pt x="345" y="0"/>
                  <a:pt x="432" y="0"/>
                </a:cubicBezTo>
              </a:path>
            </a:pathLst>
          </a:custGeom>
          <a:solidFill>
            <a:srgbClr val="79CA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dirty="0"/>
          </a:p>
        </p:txBody>
      </p:sp>
      <p:sp>
        <p:nvSpPr>
          <p:cNvPr id="419" name="Freeform 314"/>
          <p:cNvSpPr>
            <a:spLocks/>
          </p:cNvSpPr>
          <p:nvPr/>
        </p:nvSpPr>
        <p:spPr bwMode="auto">
          <a:xfrm>
            <a:off x="4040723" y="3948047"/>
            <a:ext cx="2526773" cy="306504"/>
          </a:xfrm>
          <a:custGeom>
            <a:avLst/>
            <a:gdLst>
              <a:gd name="T0" fmla="*/ 1691 w 1691"/>
              <a:gd name="T1" fmla="*/ 99 h 197"/>
              <a:gd name="T2" fmla="*/ 1593 w 1691"/>
              <a:gd name="T3" fmla="*/ 0 h 197"/>
              <a:gd name="T4" fmla="*/ 1593 w 1691"/>
              <a:gd name="T5" fmla="*/ 70 h 197"/>
              <a:gd name="T6" fmla="*/ 99 w 1691"/>
              <a:gd name="T7" fmla="*/ 70 h 197"/>
              <a:gd name="T8" fmla="*/ 99 w 1691"/>
              <a:gd name="T9" fmla="*/ 0 h 197"/>
              <a:gd name="T10" fmla="*/ 0 w 1691"/>
              <a:gd name="T11" fmla="*/ 99 h 197"/>
              <a:gd name="T12" fmla="*/ 99 w 1691"/>
              <a:gd name="T13" fmla="*/ 197 h 197"/>
              <a:gd name="T14" fmla="*/ 99 w 1691"/>
              <a:gd name="T15" fmla="*/ 127 h 197"/>
              <a:gd name="T16" fmla="*/ 1593 w 1691"/>
              <a:gd name="T17" fmla="*/ 127 h 197"/>
              <a:gd name="T18" fmla="*/ 1593 w 1691"/>
              <a:gd name="T19" fmla="*/ 197 h 197"/>
              <a:gd name="T20" fmla="*/ 1691 w 1691"/>
              <a:gd name="T21"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1" h="197">
                <a:moveTo>
                  <a:pt x="1691" y="99"/>
                </a:moveTo>
                <a:lnTo>
                  <a:pt x="1593" y="0"/>
                </a:lnTo>
                <a:lnTo>
                  <a:pt x="1593" y="70"/>
                </a:lnTo>
                <a:lnTo>
                  <a:pt x="99" y="70"/>
                </a:lnTo>
                <a:lnTo>
                  <a:pt x="99" y="0"/>
                </a:lnTo>
                <a:lnTo>
                  <a:pt x="0" y="99"/>
                </a:lnTo>
                <a:lnTo>
                  <a:pt x="99" y="197"/>
                </a:lnTo>
                <a:lnTo>
                  <a:pt x="99" y="127"/>
                </a:lnTo>
                <a:lnTo>
                  <a:pt x="1593" y="127"/>
                </a:lnTo>
                <a:lnTo>
                  <a:pt x="1593" y="197"/>
                </a:lnTo>
                <a:lnTo>
                  <a:pt x="1691" y="99"/>
                </a:lnTo>
                <a:close/>
              </a:path>
            </a:pathLst>
          </a:custGeom>
          <a:solidFill>
            <a:srgbClr val="77C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421" name="Freeform 316"/>
          <p:cNvSpPr>
            <a:spLocks noEditPoints="1"/>
          </p:cNvSpPr>
          <p:nvPr/>
        </p:nvSpPr>
        <p:spPr bwMode="auto">
          <a:xfrm>
            <a:off x="603765" y="4434067"/>
            <a:ext cx="233380" cy="236492"/>
          </a:xfrm>
          <a:custGeom>
            <a:avLst/>
            <a:gdLst>
              <a:gd name="T0" fmla="*/ 80 w 90"/>
              <a:gd name="T1" fmla="*/ 34 h 91"/>
              <a:gd name="T2" fmla="*/ 82 w 90"/>
              <a:gd name="T3" fmla="*/ 26 h 91"/>
              <a:gd name="T4" fmla="*/ 83 w 90"/>
              <a:gd name="T5" fmla="*/ 21 h 91"/>
              <a:gd name="T6" fmla="*/ 73 w 90"/>
              <a:gd name="T7" fmla="*/ 22 h 91"/>
              <a:gd name="T8" fmla="*/ 72 w 90"/>
              <a:gd name="T9" fmla="*/ 14 h 91"/>
              <a:gd name="T10" fmla="*/ 71 w 90"/>
              <a:gd name="T11" fmla="*/ 8 h 91"/>
              <a:gd name="T12" fmla="*/ 62 w 90"/>
              <a:gd name="T13" fmla="*/ 13 h 91"/>
              <a:gd name="T14" fmla="*/ 58 w 90"/>
              <a:gd name="T15" fmla="*/ 5 h 91"/>
              <a:gd name="T16" fmla="*/ 54 w 90"/>
              <a:gd name="T17" fmla="*/ 1 h 91"/>
              <a:gd name="T18" fmla="*/ 48 w 90"/>
              <a:gd name="T19" fmla="*/ 9 h 91"/>
              <a:gd name="T20" fmla="*/ 42 w 90"/>
              <a:gd name="T21" fmla="*/ 3 h 91"/>
              <a:gd name="T22" fmla="*/ 36 w 90"/>
              <a:gd name="T23" fmla="*/ 1 h 91"/>
              <a:gd name="T24" fmla="*/ 33 w 90"/>
              <a:gd name="T25" fmla="*/ 11 h 91"/>
              <a:gd name="T26" fmla="*/ 25 w 90"/>
              <a:gd name="T27" fmla="*/ 8 h 91"/>
              <a:gd name="T28" fmla="*/ 20 w 90"/>
              <a:gd name="T29" fmla="*/ 8 h 91"/>
              <a:gd name="T30" fmla="*/ 21 w 90"/>
              <a:gd name="T31" fmla="*/ 18 h 91"/>
              <a:gd name="T32" fmla="*/ 13 w 90"/>
              <a:gd name="T33" fmla="*/ 18 h 91"/>
              <a:gd name="T34" fmla="*/ 7 w 90"/>
              <a:gd name="T35" fmla="*/ 20 h 91"/>
              <a:gd name="T36" fmla="*/ 12 w 90"/>
              <a:gd name="T37" fmla="*/ 29 h 91"/>
              <a:gd name="T38" fmla="*/ 5 w 90"/>
              <a:gd name="T39" fmla="*/ 33 h 91"/>
              <a:gd name="T40" fmla="*/ 0 w 90"/>
              <a:gd name="T41" fmla="*/ 37 h 91"/>
              <a:gd name="T42" fmla="*/ 8 w 90"/>
              <a:gd name="T43" fmla="*/ 43 h 91"/>
              <a:gd name="T44" fmla="*/ 3 w 90"/>
              <a:gd name="T45" fmla="*/ 49 h 91"/>
              <a:gd name="T46" fmla="*/ 0 w 90"/>
              <a:gd name="T47" fmla="*/ 54 h 91"/>
              <a:gd name="T48" fmla="*/ 10 w 90"/>
              <a:gd name="T49" fmla="*/ 57 h 91"/>
              <a:gd name="T50" fmla="*/ 7 w 90"/>
              <a:gd name="T51" fmla="*/ 65 h 91"/>
              <a:gd name="T52" fmla="*/ 7 w 90"/>
              <a:gd name="T53" fmla="*/ 70 h 91"/>
              <a:gd name="T54" fmla="*/ 17 w 90"/>
              <a:gd name="T55" fmla="*/ 70 h 91"/>
              <a:gd name="T56" fmla="*/ 17 w 90"/>
              <a:gd name="T57" fmla="*/ 78 h 91"/>
              <a:gd name="T58" fmla="*/ 19 w 90"/>
              <a:gd name="T59" fmla="*/ 83 h 91"/>
              <a:gd name="T60" fmla="*/ 28 w 90"/>
              <a:gd name="T61" fmla="*/ 78 h 91"/>
              <a:gd name="T62" fmla="*/ 32 w 90"/>
              <a:gd name="T63" fmla="*/ 86 h 91"/>
              <a:gd name="T64" fmla="*/ 36 w 90"/>
              <a:gd name="T65" fmla="*/ 90 h 91"/>
              <a:gd name="T66" fmla="*/ 42 w 90"/>
              <a:gd name="T67" fmla="*/ 82 h 91"/>
              <a:gd name="T68" fmla="*/ 48 w 90"/>
              <a:gd name="T69" fmla="*/ 88 h 91"/>
              <a:gd name="T70" fmla="*/ 53 w 90"/>
              <a:gd name="T71" fmla="*/ 90 h 91"/>
              <a:gd name="T72" fmla="*/ 56 w 90"/>
              <a:gd name="T73" fmla="*/ 80 h 91"/>
              <a:gd name="T74" fmla="*/ 64 w 90"/>
              <a:gd name="T75" fmla="*/ 83 h 91"/>
              <a:gd name="T76" fmla="*/ 70 w 90"/>
              <a:gd name="T77" fmla="*/ 84 h 91"/>
              <a:gd name="T78" fmla="*/ 69 w 90"/>
              <a:gd name="T79" fmla="*/ 73 h 91"/>
              <a:gd name="T80" fmla="*/ 77 w 90"/>
              <a:gd name="T81" fmla="*/ 73 h 91"/>
              <a:gd name="T82" fmla="*/ 82 w 90"/>
              <a:gd name="T83" fmla="*/ 71 h 91"/>
              <a:gd name="T84" fmla="*/ 77 w 90"/>
              <a:gd name="T85" fmla="*/ 62 h 91"/>
              <a:gd name="T86" fmla="*/ 85 w 90"/>
              <a:gd name="T87" fmla="*/ 59 h 91"/>
              <a:gd name="T88" fmla="*/ 89 w 90"/>
              <a:gd name="T89" fmla="*/ 55 h 91"/>
              <a:gd name="T90" fmla="*/ 82 w 90"/>
              <a:gd name="T91" fmla="*/ 48 h 91"/>
              <a:gd name="T92" fmla="*/ 87 w 90"/>
              <a:gd name="T93" fmla="*/ 42 h 91"/>
              <a:gd name="T94" fmla="*/ 90 w 90"/>
              <a:gd name="T95" fmla="*/ 38 h 91"/>
              <a:gd name="T96" fmla="*/ 62 w 90"/>
              <a:gd name="T97" fmla="*/ 43 h 91"/>
              <a:gd name="T98" fmla="*/ 28 w 90"/>
              <a:gd name="T99" fmla="*/ 49 h 91"/>
              <a:gd name="T100" fmla="*/ 62 w 90"/>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91">
                <a:moveTo>
                  <a:pt x="86" y="34"/>
                </a:moveTo>
                <a:cubicBezTo>
                  <a:pt x="86" y="34"/>
                  <a:pt x="86" y="34"/>
                  <a:pt x="80" y="34"/>
                </a:cubicBezTo>
                <a:cubicBezTo>
                  <a:pt x="79" y="33"/>
                  <a:pt x="79" y="31"/>
                  <a:pt x="78" y="30"/>
                </a:cubicBezTo>
                <a:cubicBezTo>
                  <a:pt x="82" y="26"/>
                  <a:pt x="82" y="26"/>
                  <a:pt x="82" y="26"/>
                </a:cubicBezTo>
                <a:cubicBezTo>
                  <a:pt x="84" y="25"/>
                  <a:pt x="84" y="23"/>
                  <a:pt x="83" y="21"/>
                </a:cubicBezTo>
                <a:cubicBezTo>
                  <a:pt x="83" y="21"/>
                  <a:pt x="83" y="21"/>
                  <a:pt x="83" y="21"/>
                </a:cubicBezTo>
                <a:cubicBezTo>
                  <a:pt x="82" y="19"/>
                  <a:pt x="80" y="18"/>
                  <a:pt x="78" y="19"/>
                </a:cubicBezTo>
                <a:cubicBezTo>
                  <a:pt x="78" y="19"/>
                  <a:pt x="78" y="19"/>
                  <a:pt x="73" y="22"/>
                </a:cubicBezTo>
                <a:cubicBezTo>
                  <a:pt x="72" y="21"/>
                  <a:pt x="71" y="20"/>
                  <a:pt x="70" y="19"/>
                </a:cubicBezTo>
                <a:cubicBezTo>
                  <a:pt x="72" y="14"/>
                  <a:pt x="72" y="14"/>
                  <a:pt x="72" y="14"/>
                </a:cubicBezTo>
                <a:cubicBezTo>
                  <a:pt x="73" y="12"/>
                  <a:pt x="73" y="9"/>
                  <a:pt x="71" y="9"/>
                </a:cubicBezTo>
                <a:cubicBezTo>
                  <a:pt x="71" y="9"/>
                  <a:pt x="71" y="9"/>
                  <a:pt x="71" y="8"/>
                </a:cubicBezTo>
                <a:cubicBezTo>
                  <a:pt x="69" y="7"/>
                  <a:pt x="67" y="7"/>
                  <a:pt x="65" y="9"/>
                </a:cubicBezTo>
                <a:cubicBezTo>
                  <a:pt x="65" y="9"/>
                  <a:pt x="65" y="9"/>
                  <a:pt x="62" y="13"/>
                </a:cubicBezTo>
                <a:cubicBezTo>
                  <a:pt x="60" y="12"/>
                  <a:pt x="59" y="12"/>
                  <a:pt x="57" y="11"/>
                </a:cubicBezTo>
                <a:cubicBezTo>
                  <a:pt x="58" y="5"/>
                  <a:pt x="58" y="5"/>
                  <a:pt x="58" y="5"/>
                </a:cubicBezTo>
                <a:cubicBezTo>
                  <a:pt x="58" y="3"/>
                  <a:pt x="56" y="2"/>
                  <a:pt x="54" y="1"/>
                </a:cubicBezTo>
                <a:cubicBezTo>
                  <a:pt x="54" y="1"/>
                  <a:pt x="54" y="1"/>
                  <a:pt x="54" y="1"/>
                </a:cubicBezTo>
                <a:cubicBezTo>
                  <a:pt x="52" y="1"/>
                  <a:pt x="50" y="2"/>
                  <a:pt x="50" y="4"/>
                </a:cubicBezTo>
                <a:cubicBezTo>
                  <a:pt x="50" y="4"/>
                  <a:pt x="50" y="4"/>
                  <a:pt x="48" y="9"/>
                </a:cubicBezTo>
                <a:cubicBezTo>
                  <a:pt x="46" y="9"/>
                  <a:pt x="45" y="9"/>
                  <a:pt x="43" y="9"/>
                </a:cubicBezTo>
                <a:cubicBezTo>
                  <a:pt x="42" y="3"/>
                  <a:pt x="42" y="3"/>
                  <a:pt x="42" y="3"/>
                </a:cubicBezTo>
                <a:cubicBezTo>
                  <a:pt x="41" y="1"/>
                  <a:pt x="39" y="0"/>
                  <a:pt x="37" y="1"/>
                </a:cubicBezTo>
                <a:cubicBezTo>
                  <a:pt x="37" y="1"/>
                  <a:pt x="37" y="1"/>
                  <a:pt x="36" y="1"/>
                </a:cubicBezTo>
                <a:cubicBezTo>
                  <a:pt x="35" y="1"/>
                  <a:pt x="33" y="3"/>
                  <a:pt x="33" y="5"/>
                </a:cubicBezTo>
                <a:cubicBezTo>
                  <a:pt x="33" y="5"/>
                  <a:pt x="33" y="5"/>
                  <a:pt x="33" y="11"/>
                </a:cubicBezTo>
                <a:cubicBezTo>
                  <a:pt x="32" y="11"/>
                  <a:pt x="30" y="12"/>
                  <a:pt x="29" y="13"/>
                </a:cubicBezTo>
                <a:cubicBezTo>
                  <a:pt x="25" y="8"/>
                  <a:pt x="25" y="8"/>
                  <a:pt x="25" y="8"/>
                </a:cubicBezTo>
                <a:cubicBezTo>
                  <a:pt x="24" y="7"/>
                  <a:pt x="22" y="6"/>
                  <a:pt x="20" y="7"/>
                </a:cubicBezTo>
                <a:cubicBezTo>
                  <a:pt x="20" y="7"/>
                  <a:pt x="20" y="7"/>
                  <a:pt x="20" y="8"/>
                </a:cubicBezTo>
                <a:cubicBezTo>
                  <a:pt x="18" y="9"/>
                  <a:pt x="18" y="11"/>
                  <a:pt x="18" y="13"/>
                </a:cubicBezTo>
                <a:cubicBezTo>
                  <a:pt x="18" y="13"/>
                  <a:pt x="18" y="13"/>
                  <a:pt x="21" y="18"/>
                </a:cubicBezTo>
                <a:cubicBezTo>
                  <a:pt x="20" y="19"/>
                  <a:pt x="19" y="20"/>
                  <a:pt x="18" y="21"/>
                </a:cubicBezTo>
                <a:cubicBezTo>
                  <a:pt x="13" y="18"/>
                  <a:pt x="13" y="18"/>
                  <a:pt x="13" y="18"/>
                </a:cubicBezTo>
                <a:cubicBezTo>
                  <a:pt x="11" y="17"/>
                  <a:pt x="9" y="18"/>
                  <a:pt x="8" y="19"/>
                </a:cubicBezTo>
                <a:cubicBezTo>
                  <a:pt x="8" y="19"/>
                  <a:pt x="8" y="19"/>
                  <a:pt x="7" y="20"/>
                </a:cubicBezTo>
                <a:cubicBezTo>
                  <a:pt x="6" y="21"/>
                  <a:pt x="7" y="24"/>
                  <a:pt x="8" y="25"/>
                </a:cubicBezTo>
                <a:cubicBezTo>
                  <a:pt x="8" y="25"/>
                  <a:pt x="8" y="25"/>
                  <a:pt x="12" y="29"/>
                </a:cubicBezTo>
                <a:cubicBezTo>
                  <a:pt x="11" y="30"/>
                  <a:pt x="11" y="32"/>
                  <a:pt x="10" y="33"/>
                </a:cubicBezTo>
                <a:cubicBezTo>
                  <a:pt x="5" y="33"/>
                  <a:pt x="5" y="33"/>
                  <a:pt x="5" y="33"/>
                </a:cubicBezTo>
                <a:cubicBezTo>
                  <a:pt x="3" y="33"/>
                  <a:pt x="1" y="34"/>
                  <a:pt x="0" y="36"/>
                </a:cubicBezTo>
                <a:cubicBezTo>
                  <a:pt x="0" y="36"/>
                  <a:pt x="0" y="36"/>
                  <a:pt x="0" y="37"/>
                </a:cubicBezTo>
                <a:cubicBezTo>
                  <a:pt x="0" y="38"/>
                  <a:pt x="1" y="40"/>
                  <a:pt x="3" y="41"/>
                </a:cubicBezTo>
                <a:cubicBezTo>
                  <a:pt x="3" y="41"/>
                  <a:pt x="3" y="41"/>
                  <a:pt x="8" y="43"/>
                </a:cubicBezTo>
                <a:cubicBezTo>
                  <a:pt x="8" y="44"/>
                  <a:pt x="8" y="46"/>
                  <a:pt x="8" y="47"/>
                </a:cubicBezTo>
                <a:cubicBezTo>
                  <a:pt x="3" y="49"/>
                  <a:pt x="3" y="49"/>
                  <a:pt x="3" y="49"/>
                </a:cubicBezTo>
                <a:cubicBezTo>
                  <a:pt x="1" y="49"/>
                  <a:pt x="0" y="51"/>
                  <a:pt x="0" y="53"/>
                </a:cubicBezTo>
                <a:cubicBezTo>
                  <a:pt x="0" y="53"/>
                  <a:pt x="0" y="53"/>
                  <a:pt x="0" y="54"/>
                </a:cubicBezTo>
                <a:cubicBezTo>
                  <a:pt x="1" y="55"/>
                  <a:pt x="2" y="57"/>
                  <a:pt x="4" y="57"/>
                </a:cubicBezTo>
                <a:cubicBezTo>
                  <a:pt x="4" y="57"/>
                  <a:pt x="4" y="57"/>
                  <a:pt x="10" y="57"/>
                </a:cubicBezTo>
                <a:cubicBezTo>
                  <a:pt x="10" y="58"/>
                  <a:pt x="11" y="60"/>
                  <a:pt x="11" y="61"/>
                </a:cubicBezTo>
                <a:cubicBezTo>
                  <a:pt x="7" y="65"/>
                  <a:pt x="7" y="65"/>
                  <a:pt x="7" y="65"/>
                </a:cubicBezTo>
                <a:cubicBezTo>
                  <a:pt x="6" y="66"/>
                  <a:pt x="6" y="69"/>
                  <a:pt x="6" y="70"/>
                </a:cubicBezTo>
                <a:cubicBezTo>
                  <a:pt x="6" y="70"/>
                  <a:pt x="6" y="70"/>
                  <a:pt x="7" y="70"/>
                </a:cubicBezTo>
                <a:cubicBezTo>
                  <a:pt x="8" y="72"/>
                  <a:pt x="10" y="73"/>
                  <a:pt x="12" y="72"/>
                </a:cubicBezTo>
                <a:cubicBezTo>
                  <a:pt x="12" y="72"/>
                  <a:pt x="12" y="72"/>
                  <a:pt x="17" y="70"/>
                </a:cubicBezTo>
                <a:cubicBezTo>
                  <a:pt x="18" y="71"/>
                  <a:pt x="19" y="72"/>
                  <a:pt x="20" y="72"/>
                </a:cubicBezTo>
                <a:cubicBezTo>
                  <a:pt x="17" y="78"/>
                  <a:pt x="17" y="78"/>
                  <a:pt x="17" y="78"/>
                </a:cubicBezTo>
                <a:cubicBezTo>
                  <a:pt x="16" y="79"/>
                  <a:pt x="17" y="82"/>
                  <a:pt x="19" y="82"/>
                </a:cubicBezTo>
                <a:cubicBezTo>
                  <a:pt x="19" y="82"/>
                  <a:pt x="19" y="82"/>
                  <a:pt x="19" y="83"/>
                </a:cubicBezTo>
                <a:cubicBezTo>
                  <a:pt x="21" y="84"/>
                  <a:pt x="23" y="84"/>
                  <a:pt x="24" y="82"/>
                </a:cubicBezTo>
                <a:cubicBezTo>
                  <a:pt x="24" y="82"/>
                  <a:pt x="24" y="82"/>
                  <a:pt x="28" y="78"/>
                </a:cubicBezTo>
                <a:cubicBezTo>
                  <a:pt x="29" y="79"/>
                  <a:pt x="31" y="80"/>
                  <a:pt x="32" y="80"/>
                </a:cubicBezTo>
                <a:cubicBezTo>
                  <a:pt x="32" y="86"/>
                  <a:pt x="32" y="86"/>
                  <a:pt x="32" y="86"/>
                </a:cubicBezTo>
                <a:cubicBezTo>
                  <a:pt x="32" y="88"/>
                  <a:pt x="33" y="90"/>
                  <a:pt x="35" y="90"/>
                </a:cubicBezTo>
                <a:cubicBezTo>
                  <a:pt x="35" y="90"/>
                  <a:pt x="35" y="90"/>
                  <a:pt x="36" y="90"/>
                </a:cubicBezTo>
                <a:cubicBezTo>
                  <a:pt x="37" y="90"/>
                  <a:pt x="39" y="89"/>
                  <a:pt x="40" y="87"/>
                </a:cubicBezTo>
                <a:cubicBezTo>
                  <a:pt x="40" y="87"/>
                  <a:pt x="40" y="87"/>
                  <a:pt x="42" y="82"/>
                </a:cubicBezTo>
                <a:cubicBezTo>
                  <a:pt x="43" y="82"/>
                  <a:pt x="45" y="82"/>
                  <a:pt x="46" y="82"/>
                </a:cubicBezTo>
                <a:cubicBezTo>
                  <a:pt x="48" y="88"/>
                  <a:pt x="48" y="88"/>
                  <a:pt x="48" y="88"/>
                </a:cubicBezTo>
                <a:cubicBezTo>
                  <a:pt x="48" y="90"/>
                  <a:pt x="50" y="91"/>
                  <a:pt x="52" y="90"/>
                </a:cubicBezTo>
                <a:cubicBezTo>
                  <a:pt x="52" y="90"/>
                  <a:pt x="52" y="90"/>
                  <a:pt x="53" y="90"/>
                </a:cubicBezTo>
                <a:cubicBezTo>
                  <a:pt x="55" y="90"/>
                  <a:pt x="56" y="88"/>
                  <a:pt x="56" y="86"/>
                </a:cubicBezTo>
                <a:cubicBezTo>
                  <a:pt x="56" y="86"/>
                  <a:pt x="56" y="86"/>
                  <a:pt x="56" y="80"/>
                </a:cubicBezTo>
                <a:cubicBezTo>
                  <a:pt x="58" y="80"/>
                  <a:pt x="59" y="79"/>
                  <a:pt x="60" y="79"/>
                </a:cubicBezTo>
                <a:cubicBezTo>
                  <a:pt x="64" y="83"/>
                  <a:pt x="64" y="83"/>
                  <a:pt x="64" y="83"/>
                </a:cubicBezTo>
                <a:cubicBezTo>
                  <a:pt x="65" y="85"/>
                  <a:pt x="68" y="85"/>
                  <a:pt x="69" y="84"/>
                </a:cubicBezTo>
                <a:cubicBezTo>
                  <a:pt x="69" y="84"/>
                  <a:pt x="69" y="84"/>
                  <a:pt x="70" y="84"/>
                </a:cubicBezTo>
                <a:cubicBezTo>
                  <a:pt x="72" y="83"/>
                  <a:pt x="72" y="80"/>
                  <a:pt x="71" y="79"/>
                </a:cubicBezTo>
                <a:cubicBezTo>
                  <a:pt x="71" y="79"/>
                  <a:pt x="71" y="79"/>
                  <a:pt x="69" y="73"/>
                </a:cubicBezTo>
                <a:cubicBezTo>
                  <a:pt x="70" y="73"/>
                  <a:pt x="71" y="72"/>
                  <a:pt x="72" y="71"/>
                </a:cubicBezTo>
                <a:cubicBezTo>
                  <a:pt x="77" y="73"/>
                  <a:pt x="77" y="73"/>
                  <a:pt x="77" y="73"/>
                </a:cubicBezTo>
                <a:cubicBezTo>
                  <a:pt x="78" y="74"/>
                  <a:pt x="81" y="73"/>
                  <a:pt x="82" y="72"/>
                </a:cubicBezTo>
                <a:cubicBezTo>
                  <a:pt x="82" y="72"/>
                  <a:pt x="82" y="72"/>
                  <a:pt x="82" y="71"/>
                </a:cubicBezTo>
                <a:cubicBezTo>
                  <a:pt x="83" y="70"/>
                  <a:pt x="83" y="68"/>
                  <a:pt x="82" y="66"/>
                </a:cubicBezTo>
                <a:cubicBezTo>
                  <a:pt x="82" y="66"/>
                  <a:pt x="82" y="66"/>
                  <a:pt x="77" y="62"/>
                </a:cubicBezTo>
                <a:cubicBezTo>
                  <a:pt x="78" y="61"/>
                  <a:pt x="79" y="60"/>
                  <a:pt x="79" y="58"/>
                </a:cubicBezTo>
                <a:cubicBezTo>
                  <a:pt x="85" y="59"/>
                  <a:pt x="85" y="59"/>
                  <a:pt x="85" y="59"/>
                </a:cubicBezTo>
                <a:cubicBezTo>
                  <a:pt x="87" y="58"/>
                  <a:pt x="89" y="57"/>
                  <a:pt x="89" y="55"/>
                </a:cubicBezTo>
                <a:cubicBezTo>
                  <a:pt x="89" y="55"/>
                  <a:pt x="89" y="55"/>
                  <a:pt x="89" y="55"/>
                </a:cubicBezTo>
                <a:cubicBezTo>
                  <a:pt x="90" y="53"/>
                  <a:pt x="89" y="51"/>
                  <a:pt x="87" y="50"/>
                </a:cubicBezTo>
                <a:cubicBezTo>
                  <a:pt x="87" y="50"/>
                  <a:pt x="87" y="50"/>
                  <a:pt x="82" y="48"/>
                </a:cubicBezTo>
                <a:cubicBezTo>
                  <a:pt x="82" y="47"/>
                  <a:pt x="82" y="46"/>
                  <a:pt x="82" y="44"/>
                </a:cubicBezTo>
                <a:cubicBezTo>
                  <a:pt x="87" y="42"/>
                  <a:pt x="87" y="42"/>
                  <a:pt x="87" y="42"/>
                </a:cubicBezTo>
                <a:cubicBezTo>
                  <a:pt x="89" y="42"/>
                  <a:pt x="90" y="40"/>
                  <a:pt x="90" y="38"/>
                </a:cubicBezTo>
                <a:cubicBezTo>
                  <a:pt x="90" y="38"/>
                  <a:pt x="90" y="38"/>
                  <a:pt x="90" y="38"/>
                </a:cubicBezTo>
                <a:cubicBezTo>
                  <a:pt x="89" y="36"/>
                  <a:pt x="87" y="34"/>
                  <a:pt x="86" y="34"/>
                </a:cubicBezTo>
                <a:close/>
                <a:moveTo>
                  <a:pt x="62" y="43"/>
                </a:moveTo>
                <a:cubicBezTo>
                  <a:pt x="64" y="52"/>
                  <a:pt x="57" y="61"/>
                  <a:pt x="48" y="63"/>
                </a:cubicBezTo>
                <a:cubicBezTo>
                  <a:pt x="38" y="64"/>
                  <a:pt x="29" y="58"/>
                  <a:pt x="28" y="49"/>
                </a:cubicBezTo>
                <a:cubicBezTo>
                  <a:pt x="26" y="39"/>
                  <a:pt x="32" y="30"/>
                  <a:pt x="42" y="28"/>
                </a:cubicBezTo>
                <a:cubicBezTo>
                  <a:pt x="51" y="27"/>
                  <a:pt x="60" y="33"/>
                  <a:pt x="62"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424" name="Freeform 319"/>
          <p:cNvSpPr>
            <a:spLocks noEditPoints="1"/>
          </p:cNvSpPr>
          <p:nvPr/>
        </p:nvSpPr>
        <p:spPr bwMode="auto">
          <a:xfrm>
            <a:off x="602210" y="2535911"/>
            <a:ext cx="234936" cy="233380"/>
          </a:xfrm>
          <a:custGeom>
            <a:avLst/>
            <a:gdLst>
              <a:gd name="T0" fmla="*/ 81 w 91"/>
              <a:gd name="T1" fmla="*/ 34 h 90"/>
              <a:gd name="T2" fmla="*/ 83 w 91"/>
              <a:gd name="T3" fmla="*/ 26 h 90"/>
              <a:gd name="T4" fmla="*/ 84 w 91"/>
              <a:gd name="T5" fmla="*/ 20 h 90"/>
              <a:gd name="T6" fmla="*/ 73 w 91"/>
              <a:gd name="T7" fmla="*/ 21 h 90"/>
              <a:gd name="T8" fmla="*/ 73 w 91"/>
              <a:gd name="T9" fmla="*/ 13 h 90"/>
              <a:gd name="T10" fmla="*/ 72 w 91"/>
              <a:gd name="T11" fmla="*/ 8 h 90"/>
              <a:gd name="T12" fmla="*/ 62 w 91"/>
              <a:gd name="T13" fmla="*/ 12 h 90"/>
              <a:gd name="T14" fmla="*/ 58 w 91"/>
              <a:gd name="T15" fmla="*/ 5 h 90"/>
              <a:gd name="T16" fmla="*/ 55 w 91"/>
              <a:gd name="T17" fmla="*/ 0 h 90"/>
              <a:gd name="T18" fmla="*/ 48 w 91"/>
              <a:gd name="T19" fmla="*/ 9 h 90"/>
              <a:gd name="T20" fmla="*/ 43 w 91"/>
              <a:gd name="T21" fmla="*/ 3 h 90"/>
              <a:gd name="T22" fmla="*/ 37 w 91"/>
              <a:gd name="T23" fmla="*/ 0 h 90"/>
              <a:gd name="T24" fmla="*/ 34 w 91"/>
              <a:gd name="T25" fmla="*/ 10 h 90"/>
              <a:gd name="T26" fmla="*/ 26 w 91"/>
              <a:gd name="T27" fmla="*/ 8 h 90"/>
              <a:gd name="T28" fmla="*/ 21 w 91"/>
              <a:gd name="T29" fmla="*/ 7 h 90"/>
              <a:gd name="T30" fmla="*/ 22 w 91"/>
              <a:gd name="T31" fmla="*/ 17 h 90"/>
              <a:gd name="T32" fmla="*/ 13 w 91"/>
              <a:gd name="T33" fmla="*/ 17 h 90"/>
              <a:gd name="T34" fmla="*/ 8 w 91"/>
              <a:gd name="T35" fmla="*/ 19 h 90"/>
              <a:gd name="T36" fmla="*/ 13 w 91"/>
              <a:gd name="T37" fmla="*/ 28 h 90"/>
              <a:gd name="T38" fmla="*/ 5 w 91"/>
              <a:gd name="T39" fmla="*/ 32 h 90"/>
              <a:gd name="T40" fmla="*/ 1 w 91"/>
              <a:gd name="T41" fmla="*/ 36 h 90"/>
              <a:gd name="T42" fmla="*/ 9 w 91"/>
              <a:gd name="T43" fmla="*/ 42 h 90"/>
              <a:gd name="T44" fmla="*/ 3 w 91"/>
              <a:gd name="T45" fmla="*/ 48 h 90"/>
              <a:gd name="T46" fmla="*/ 1 w 91"/>
              <a:gd name="T47" fmla="*/ 53 h 90"/>
              <a:gd name="T48" fmla="*/ 10 w 91"/>
              <a:gd name="T49" fmla="*/ 56 h 90"/>
              <a:gd name="T50" fmla="*/ 8 w 91"/>
              <a:gd name="T51" fmla="*/ 64 h 90"/>
              <a:gd name="T52" fmla="*/ 8 w 91"/>
              <a:gd name="T53" fmla="*/ 70 h 90"/>
              <a:gd name="T54" fmla="*/ 18 w 91"/>
              <a:gd name="T55" fmla="*/ 69 h 90"/>
              <a:gd name="T56" fmla="*/ 18 w 91"/>
              <a:gd name="T57" fmla="*/ 77 h 90"/>
              <a:gd name="T58" fmla="*/ 20 w 91"/>
              <a:gd name="T59" fmla="*/ 82 h 90"/>
              <a:gd name="T60" fmla="*/ 29 w 91"/>
              <a:gd name="T61" fmla="*/ 78 h 90"/>
              <a:gd name="T62" fmla="*/ 33 w 91"/>
              <a:gd name="T63" fmla="*/ 85 h 90"/>
              <a:gd name="T64" fmla="*/ 36 w 91"/>
              <a:gd name="T65" fmla="*/ 90 h 90"/>
              <a:gd name="T66" fmla="*/ 43 w 91"/>
              <a:gd name="T67" fmla="*/ 82 h 90"/>
              <a:gd name="T68" fmla="*/ 49 w 91"/>
              <a:gd name="T69" fmla="*/ 87 h 90"/>
              <a:gd name="T70" fmla="*/ 54 w 91"/>
              <a:gd name="T71" fmla="*/ 90 h 90"/>
              <a:gd name="T72" fmla="*/ 57 w 91"/>
              <a:gd name="T73" fmla="*/ 80 h 90"/>
              <a:gd name="T74" fmla="*/ 65 w 91"/>
              <a:gd name="T75" fmla="*/ 82 h 90"/>
              <a:gd name="T76" fmla="*/ 71 w 91"/>
              <a:gd name="T77" fmla="*/ 83 h 90"/>
              <a:gd name="T78" fmla="*/ 69 w 91"/>
              <a:gd name="T79" fmla="*/ 73 h 90"/>
              <a:gd name="T80" fmla="*/ 78 w 91"/>
              <a:gd name="T81" fmla="*/ 73 h 90"/>
              <a:gd name="T82" fmla="*/ 83 w 91"/>
              <a:gd name="T83" fmla="*/ 71 h 90"/>
              <a:gd name="T84" fmla="*/ 78 w 91"/>
              <a:gd name="T85" fmla="*/ 62 h 90"/>
              <a:gd name="T86" fmla="*/ 86 w 91"/>
              <a:gd name="T87" fmla="*/ 58 h 90"/>
              <a:gd name="T88" fmla="*/ 90 w 91"/>
              <a:gd name="T89" fmla="*/ 54 h 90"/>
              <a:gd name="T90" fmla="*/ 82 w 91"/>
              <a:gd name="T91" fmla="*/ 48 h 90"/>
              <a:gd name="T92" fmla="*/ 88 w 91"/>
              <a:gd name="T93" fmla="*/ 42 h 90"/>
              <a:gd name="T94" fmla="*/ 90 w 91"/>
              <a:gd name="T95" fmla="*/ 37 h 90"/>
              <a:gd name="T96" fmla="*/ 63 w 91"/>
              <a:gd name="T97" fmla="*/ 42 h 90"/>
              <a:gd name="T98" fmla="*/ 29 w 91"/>
              <a:gd name="T99" fmla="*/ 48 h 90"/>
              <a:gd name="T100" fmla="*/ 63 w 91"/>
              <a:gd name="T101" fmla="*/ 4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0">
                <a:moveTo>
                  <a:pt x="86" y="34"/>
                </a:moveTo>
                <a:cubicBezTo>
                  <a:pt x="86" y="34"/>
                  <a:pt x="86" y="34"/>
                  <a:pt x="81" y="34"/>
                </a:cubicBezTo>
                <a:cubicBezTo>
                  <a:pt x="80" y="32"/>
                  <a:pt x="80" y="31"/>
                  <a:pt x="79" y="29"/>
                </a:cubicBezTo>
                <a:cubicBezTo>
                  <a:pt x="83" y="26"/>
                  <a:pt x="83" y="26"/>
                  <a:pt x="83" y="26"/>
                </a:cubicBezTo>
                <a:cubicBezTo>
                  <a:pt x="84" y="24"/>
                  <a:pt x="85" y="22"/>
                  <a:pt x="84" y="21"/>
                </a:cubicBezTo>
                <a:cubicBezTo>
                  <a:pt x="84" y="21"/>
                  <a:pt x="84" y="21"/>
                  <a:pt x="84" y="20"/>
                </a:cubicBezTo>
                <a:cubicBezTo>
                  <a:pt x="82" y="18"/>
                  <a:pt x="81" y="18"/>
                  <a:pt x="79" y="18"/>
                </a:cubicBezTo>
                <a:cubicBezTo>
                  <a:pt x="79" y="18"/>
                  <a:pt x="79" y="18"/>
                  <a:pt x="73" y="21"/>
                </a:cubicBezTo>
                <a:cubicBezTo>
                  <a:pt x="72" y="20"/>
                  <a:pt x="72" y="19"/>
                  <a:pt x="71" y="18"/>
                </a:cubicBezTo>
                <a:cubicBezTo>
                  <a:pt x="73" y="13"/>
                  <a:pt x="73" y="13"/>
                  <a:pt x="73" y="13"/>
                </a:cubicBezTo>
                <a:cubicBezTo>
                  <a:pt x="74" y="11"/>
                  <a:pt x="74" y="9"/>
                  <a:pt x="72" y="8"/>
                </a:cubicBezTo>
                <a:cubicBezTo>
                  <a:pt x="72" y="8"/>
                  <a:pt x="72" y="8"/>
                  <a:pt x="72" y="8"/>
                </a:cubicBezTo>
                <a:cubicBezTo>
                  <a:pt x="70" y="7"/>
                  <a:pt x="68" y="7"/>
                  <a:pt x="66" y="8"/>
                </a:cubicBezTo>
                <a:cubicBezTo>
                  <a:pt x="66" y="8"/>
                  <a:pt x="66" y="8"/>
                  <a:pt x="62" y="12"/>
                </a:cubicBezTo>
                <a:cubicBezTo>
                  <a:pt x="61" y="12"/>
                  <a:pt x="59" y="11"/>
                  <a:pt x="58" y="11"/>
                </a:cubicBezTo>
                <a:cubicBezTo>
                  <a:pt x="58" y="5"/>
                  <a:pt x="58" y="5"/>
                  <a:pt x="58" y="5"/>
                </a:cubicBezTo>
                <a:cubicBezTo>
                  <a:pt x="59" y="3"/>
                  <a:pt x="57" y="1"/>
                  <a:pt x="55" y="1"/>
                </a:cubicBezTo>
                <a:cubicBezTo>
                  <a:pt x="55" y="1"/>
                  <a:pt x="55" y="1"/>
                  <a:pt x="55" y="0"/>
                </a:cubicBezTo>
                <a:cubicBezTo>
                  <a:pt x="53" y="0"/>
                  <a:pt x="51" y="1"/>
                  <a:pt x="50" y="3"/>
                </a:cubicBezTo>
                <a:cubicBezTo>
                  <a:pt x="50" y="3"/>
                  <a:pt x="50" y="3"/>
                  <a:pt x="48" y="9"/>
                </a:cubicBezTo>
                <a:cubicBezTo>
                  <a:pt x="47" y="8"/>
                  <a:pt x="46" y="8"/>
                  <a:pt x="44" y="8"/>
                </a:cubicBezTo>
                <a:cubicBezTo>
                  <a:pt x="43" y="3"/>
                  <a:pt x="43" y="3"/>
                  <a:pt x="43" y="3"/>
                </a:cubicBezTo>
                <a:cubicBezTo>
                  <a:pt x="42" y="1"/>
                  <a:pt x="40" y="0"/>
                  <a:pt x="38" y="0"/>
                </a:cubicBezTo>
                <a:cubicBezTo>
                  <a:pt x="38" y="0"/>
                  <a:pt x="38" y="0"/>
                  <a:pt x="37" y="0"/>
                </a:cubicBezTo>
                <a:cubicBezTo>
                  <a:pt x="35" y="1"/>
                  <a:pt x="34" y="3"/>
                  <a:pt x="34" y="4"/>
                </a:cubicBezTo>
                <a:cubicBezTo>
                  <a:pt x="34" y="4"/>
                  <a:pt x="34" y="5"/>
                  <a:pt x="34" y="10"/>
                </a:cubicBezTo>
                <a:cubicBezTo>
                  <a:pt x="33" y="11"/>
                  <a:pt x="31" y="11"/>
                  <a:pt x="30" y="12"/>
                </a:cubicBezTo>
                <a:cubicBezTo>
                  <a:pt x="26" y="8"/>
                  <a:pt x="26" y="8"/>
                  <a:pt x="26" y="8"/>
                </a:cubicBezTo>
                <a:cubicBezTo>
                  <a:pt x="25" y="6"/>
                  <a:pt x="23" y="6"/>
                  <a:pt x="21" y="7"/>
                </a:cubicBezTo>
                <a:cubicBezTo>
                  <a:pt x="21" y="7"/>
                  <a:pt x="21" y="7"/>
                  <a:pt x="21" y="7"/>
                </a:cubicBezTo>
                <a:cubicBezTo>
                  <a:pt x="19" y="8"/>
                  <a:pt x="19" y="10"/>
                  <a:pt x="19" y="12"/>
                </a:cubicBezTo>
                <a:cubicBezTo>
                  <a:pt x="19" y="12"/>
                  <a:pt x="19" y="12"/>
                  <a:pt x="22" y="17"/>
                </a:cubicBezTo>
                <a:cubicBezTo>
                  <a:pt x="21" y="18"/>
                  <a:pt x="20" y="19"/>
                  <a:pt x="19" y="20"/>
                </a:cubicBezTo>
                <a:cubicBezTo>
                  <a:pt x="13" y="17"/>
                  <a:pt x="13" y="17"/>
                  <a:pt x="13" y="17"/>
                </a:cubicBezTo>
                <a:cubicBezTo>
                  <a:pt x="12" y="17"/>
                  <a:pt x="10" y="17"/>
                  <a:pt x="8" y="19"/>
                </a:cubicBezTo>
                <a:cubicBezTo>
                  <a:pt x="8" y="19"/>
                  <a:pt x="8" y="19"/>
                  <a:pt x="8" y="19"/>
                </a:cubicBezTo>
                <a:cubicBezTo>
                  <a:pt x="7" y="21"/>
                  <a:pt x="8" y="23"/>
                  <a:pt x="9" y="24"/>
                </a:cubicBezTo>
                <a:cubicBezTo>
                  <a:pt x="9" y="24"/>
                  <a:pt x="9" y="24"/>
                  <a:pt x="13" y="28"/>
                </a:cubicBezTo>
                <a:cubicBezTo>
                  <a:pt x="12" y="30"/>
                  <a:pt x="12" y="31"/>
                  <a:pt x="11" y="33"/>
                </a:cubicBezTo>
                <a:cubicBezTo>
                  <a:pt x="5" y="32"/>
                  <a:pt x="5" y="32"/>
                  <a:pt x="5" y="32"/>
                </a:cubicBezTo>
                <a:cubicBezTo>
                  <a:pt x="3" y="32"/>
                  <a:pt x="2" y="33"/>
                  <a:pt x="1" y="35"/>
                </a:cubicBezTo>
                <a:cubicBezTo>
                  <a:pt x="1" y="35"/>
                  <a:pt x="1" y="35"/>
                  <a:pt x="1" y="36"/>
                </a:cubicBezTo>
                <a:cubicBezTo>
                  <a:pt x="1" y="37"/>
                  <a:pt x="2" y="40"/>
                  <a:pt x="3" y="40"/>
                </a:cubicBezTo>
                <a:cubicBezTo>
                  <a:pt x="3" y="40"/>
                  <a:pt x="3" y="40"/>
                  <a:pt x="9" y="42"/>
                </a:cubicBezTo>
                <a:cubicBezTo>
                  <a:pt x="9" y="44"/>
                  <a:pt x="9" y="45"/>
                  <a:pt x="9" y="46"/>
                </a:cubicBezTo>
                <a:cubicBezTo>
                  <a:pt x="3" y="48"/>
                  <a:pt x="3" y="48"/>
                  <a:pt x="3" y="48"/>
                </a:cubicBezTo>
                <a:cubicBezTo>
                  <a:pt x="2" y="49"/>
                  <a:pt x="0" y="51"/>
                  <a:pt x="1" y="53"/>
                </a:cubicBezTo>
                <a:cubicBezTo>
                  <a:pt x="1" y="53"/>
                  <a:pt x="1" y="53"/>
                  <a:pt x="1" y="53"/>
                </a:cubicBezTo>
                <a:cubicBezTo>
                  <a:pt x="1" y="55"/>
                  <a:pt x="3" y="57"/>
                  <a:pt x="5" y="56"/>
                </a:cubicBezTo>
                <a:cubicBezTo>
                  <a:pt x="5" y="56"/>
                  <a:pt x="5" y="56"/>
                  <a:pt x="10" y="56"/>
                </a:cubicBezTo>
                <a:cubicBezTo>
                  <a:pt x="11" y="58"/>
                  <a:pt x="12" y="59"/>
                  <a:pt x="12" y="61"/>
                </a:cubicBezTo>
                <a:cubicBezTo>
                  <a:pt x="8" y="64"/>
                  <a:pt x="8" y="64"/>
                  <a:pt x="8" y="64"/>
                </a:cubicBezTo>
                <a:cubicBezTo>
                  <a:pt x="7" y="66"/>
                  <a:pt x="6" y="68"/>
                  <a:pt x="7" y="69"/>
                </a:cubicBezTo>
                <a:cubicBezTo>
                  <a:pt x="7" y="69"/>
                  <a:pt x="7" y="69"/>
                  <a:pt x="8" y="70"/>
                </a:cubicBezTo>
                <a:cubicBezTo>
                  <a:pt x="9" y="72"/>
                  <a:pt x="11" y="72"/>
                  <a:pt x="12" y="72"/>
                </a:cubicBezTo>
                <a:cubicBezTo>
                  <a:pt x="12" y="72"/>
                  <a:pt x="12" y="72"/>
                  <a:pt x="18" y="69"/>
                </a:cubicBezTo>
                <a:cubicBezTo>
                  <a:pt x="19" y="70"/>
                  <a:pt x="20" y="71"/>
                  <a:pt x="21" y="72"/>
                </a:cubicBezTo>
                <a:cubicBezTo>
                  <a:pt x="18" y="77"/>
                  <a:pt x="18" y="77"/>
                  <a:pt x="18" y="77"/>
                </a:cubicBezTo>
                <a:cubicBezTo>
                  <a:pt x="17" y="79"/>
                  <a:pt x="18" y="81"/>
                  <a:pt x="19" y="82"/>
                </a:cubicBezTo>
                <a:cubicBezTo>
                  <a:pt x="19" y="82"/>
                  <a:pt x="19" y="82"/>
                  <a:pt x="20" y="82"/>
                </a:cubicBezTo>
                <a:cubicBezTo>
                  <a:pt x="21" y="83"/>
                  <a:pt x="24" y="83"/>
                  <a:pt x="25" y="82"/>
                </a:cubicBezTo>
                <a:cubicBezTo>
                  <a:pt x="25" y="82"/>
                  <a:pt x="25" y="82"/>
                  <a:pt x="29" y="78"/>
                </a:cubicBezTo>
                <a:cubicBezTo>
                  <a:pt x="30" y="78"/>
                  <a:pt x="32" y="79"/>
                  <a:pt x="33" y="79"/>
                </a:cubicBezTo>
                <a:cubicBezTo>
                  <a:pt x="33" y="85"/>
                  <a:pt x="33" y="85"/>
                  <a:pt x="33" y="85"/>
                </a:cubicBezTo>
                <a:cubicBezTo>
                  <a:pt x="32" y="87"/>
                  <a:pt x="34" y="89"/>
                  <a:pt x="36" y="89"/>
                </a:cubicBezTo>
                <a:cubicBezTo>
                  <a:pt x="36" y="89"/>
                  <a:pt x="36" y="89"/>
                  <a:pt x="36" y="90"/>
                </a:cubicBezTo>
                <a:cubicBezTo>
                  <a:pt x="38" y="90"/>
                  <a:pt x="40" y="89"/>
                  <a:pt x="41" y="87"/>
                </a:cubicBezTo>
                <a:cubicBezTo>
                  <a:pt x="41" y="87"/>
                  <a:pt x="41" y="87"/>
                  <a:pt x="43" y="82"/>
                </a:cubicBezTo>
                <a:cubicBezTo>
                  <a:pt x="44" y="82"/>
                  <a:pt x="46" y="82"/>
                  <a:pt x="47" y="82"/>
                </a:cubicBezTo>
                <a:cubicBezTo>
                  <a:pt x="49" y="87"/>
                  <a:pt x="49" y="87"/>
                  <a:pt x="49" y="87"/>
                </a:cubicBezTo>
                <a:cubicBezTo>
                  <a:pt x="49" y="89"/>
                  <a:pt x="51" y="90"/>
                  <a:pt x="53" y="90"/>
                </a:cubicBezTo>
                <a:cubicBezTo>
                  <a:pt x="53" y="90"/>
                  <a:pt x="53" y="90"/>
                  <a:pt x="54" y="90"/>
                </a:cubicBezTo>
                <a:cubicBezTo>
                  <a:pt x="56" y="89"/>
                  <a:pt x="57" y="87"/>
                  <a:pt x="57" y="86"/>
                </a:cubicBezTo>
                <a:cubicBezTo>
                  <a:pt x="57" y="86"/>
                  <a:pt x="57" y="86"/>
                  <a:pt x="57" y="80"/>
                </a:cubicBezTo>
                <a:cubicBezTo>
                  <a:pt x="58" y="79"/>
                  <a:pt x="60" y="79"/>
                  <a:pt x="61" y="78"/>
                </a:cubicBezTo>
                <a:cubicBezTo>
                  <a:pt x="65" y="82"/>
                  <a:pt x="65" y="82"/>
                  <a:pt x="65" y="82"/>
                </a:cubicBezTo>
                <a:cubicBezTo>
                  <a:pt x="66" y="84"/>
                  <a:pt x="68" y="84"/>
                  <a:pt x="70" y="83"/>
                </a:cubicBezTo>
                <a:cubicBezTo>
                  <a:pt x="70" y="83"/>
                  <a:pt x="70" y="83"/>
                  <a:pt x="71" y="83"/>
                </a:cubicBezTo>
                <a:cubicBezTo>
                  <a:pt x="72" y="82"/>
                  <a:pt x="73" y="80"/>
                  <a:pt x="72" y="78"/>
                </a:cubicBezTo>
                <a:cubicBezTo>
                  <a:pt x="72" y="78"/>
                  <a:pt x="72" y="78"/>
                  <a:pt x="69" y="73"/>
                </a:cubicBezTo>
                <a:cubicBezTo>
                  <a:pt x="70" y="72"/>
                  <a:pt x="72" y="71"/>
                  <a:pt x="72" y="70"/>
                </a:cubicBezTo>
                <a:cubicBezTo>
                  <a:pt x="78" y="73"/>
                  <a:pt x="78" y="73"/>
                  <a:pt x="78" y="73"/>
                </a:cubicBezTo>
                <a:cubicBezTo>
                  <a:pt x="79" y="73"/>
                  <a:pt x="81" y="73"/>
                  <a:pt x="83" y="71"/>
                </a:cubicBezTo>
                <a:cubicBezTo>
                  <a:pt x="83" y="71"/>
                  <a:pt x="83" y="71"/>
                  <a:pt x="83" y="71"/>
                </a:cubicBezTo>
                <a:cubicBezTo>
                  <a:pt x="84" y="69"/>
                  <a:pt x="84" y="67"/>
                  <a:pt x="83" y="66"/>
                </a:cubicBezTo>
                <a:cubicBezTo>
                  <a:pt x="83" y="66"/>
                  <a:pt x="82" y="66"/>
                  <a:pt x="78" y="62"/>
                </a:cubicBezTo>
                <a:cubicBezTo>
                  <a:pt x="79" y="61"/>
                  <a:pt x="80" y="59"/>
                  <a:pt x="80" y="58"/>
                </a:cubicBezTo>
                <a:cubicBezTo>
                  <a:pt x="86" y="58"/>
                  <a:pt x="86" y="58"/>
                  <a:pt x="86" y="58"/>
                </a:cubicBezTo>
                <a:cubicBezTo>
                  <a:pt x="88" y="58"/>
                  <a:pt x="90" y="57"/>
                  <a:pt x="90" y="55"/>
                </a:cubicBezTo>
                <a:cubicBezTo>
                  <a:pt x="90" y="55"/>
                  <a:pt x="90" y="55"/>
                  <a:pt x="90" y="54"/>
                </a:cubicBezTo>
                <a:cubicBezTo>
                  <a:pt x="91" y="52"/>
                  <a:pt x="90" y="50"/>
                  <a:pt x="88" y="50"/>
                </a:cubicBezTo>
                <a:cubicBezTo>
                  <a:pt x="88" y="50"/>
                  <a:pt x="88" y="50"/>
                  <a:pt x="82" y="48"/>
                </a:cubicBezTo>
                <a:cubicBezTo>
                  <a:pt x="82" y="46"/>
                  <a:pt x="82" y="45"/>
                  <a:pt x="82" y="44"/>
                </a:cubicBezTo>
                <a:cubicBezTo>
                  <a:pt x="88" y="42"/>
                  <a:pt x="88" y="42"/>
                  <a:pt x="88" y="42"/>
                </a:cubicBezTo>
                <a:cubicBezTo>
                  <a:pt x="89" y="41"/>
                  <a:pt x="91" y="39"/>
                  <a:pt x="90" y="37"/>
                </a:cubicBezTo>
                <a:cubicBezTo>
                  <a:pt x="90" y="37"/>
                  <a:pt x="90" y="37"/>
                  <a:pt x="90" y="37"/>
                </a:cubicBezTo>
                <a:cubicBezTo>
                  <a:pt x="90" y="35"/>
                  <a:pt x="88" y="33"/>
                  <a:pt x="86" y="34"/>
                </a:cubicBezTo>
                <a:close/>
                <a:moveTo>
                  <a:pt x="63" y="42"/>
                </a:moveTo>
                <a:cubicBezTo>
                  <a:pt x="64" y="51"/>
                  <a:pt x="58" y="61"/>
                  <a:pt x="49" y="62"/>
                </a:cubicBezTo>
                <a:cubicBezTo>
                  <a:pt x="39" y="64"/>
                  <a:pt x="30" y="57"/>
                  <a:pt x="29" y="48"/>
                </a:cubicBezTo>
                <a:cubicBezTo>
                  <a:pt x="27" y="39"/>
                  <a:pt x="33" y="29"/>
                  <a:pt x="43" y="28"/>
                </a:cubicBezTo>
                <a:cubicBezTo>
                  <a:pt x="52" y="26"/>
                  <a:pt x="61" y="33"/>
                  <a:pt x="63" y="42"/>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425" name="Freeform 320"/>
          <p:cNvSpPr>
            <a:spLocks noEditPoints="1"/>
          </p:cNvSpPr>
          <p:nvPr/>
        </p:nvSpPr>
        <p:spPr bwMode="auto">
          <a:xfrm>
            <a:off x="1277844" y="2201400"/>
            <a:ext cx="178925" cy="178924"/>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30" name="TextBox 629"/>
          <p:cNvSpPr txBox="1"/>
          <p:nvPr/>
        </p:nvSpPr>
        <p:spPr>
          <a:xfrm>
            <a:off x="6131730" y="2874698"/>
            <a:ext cx="1813445" cy="732398"/>
          </a:xfrm>
          <a:prstGeom prst="rect">
            <a:avLst/>
          </a:prstGeom>
          <a:noFill/>
        </p:spPr>
        <p:txBody>
          <a:bodyPr wrap="square" lIns="179236" tIns="143388" rIns="179236" bIns="143388" rtlCol="0">
            <a:spAutoFit/>
          </a:bodyPr>
          <a:lstStyle/>
          <a:p>
            <a:pPr algn="ctr">
              <a:lnSpc>
                <a:spcPct val="90000"/>
              </a:lnSpc>
              <a:spcBef>
                <a:spcPts val="2352"/>
              </a:spcBef>
            </a:pPr>
            <a:r>
              <a:rPr lang="en-US" sz="1567" dirty="0">
                <a:solidFill>
                  <a:schemeClr val="bg1"/>
                </a:solidFill>
              </a:rPr>
              <a:t>Microsoft Azure Site Recovery</a:t>
            </a:r>
          </a:p>
        </p:txBody>
      </p:sp>
      <p:sp>
        <p:nvSpPr>
          <p:cNvPr id="631" name="TextBox 630"/>
          <p:cNvSpPr txBox="1"/>
          <p:nvPr/>
        </p:nvSpPr>
        <p:spPr>
          <a:xfrm>
            <a:off x="743800" y="2856260"/>
            <a:ext cx="3114837" cy="649321"/>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gradFill>
                  <a:gsLst>
                    <a:gs pos="2917">
                      <a:schemeClr val="tx1"/>
                    </a:gs>
                    <a:gs pos="30000">
                      <a:schemeClr val="tx1"/>
                    </a:gs>
                  </a:gsLst>
                  <a:lin ang="5400000" scaled="0"/>
                </a:gradFill>
              </a:rPr>
              <a:t>Customer 1</a:t>
            </a:r>
            <a:br>
              <a:rPr lang="en-US" sz="1371" dirty="0">
                <a:gradFill>
                  <a:gsLst>
                    <a:gs pos="2917">
                      <a:schemeClr val="tx1"/>
                    </a:gs>
                    <a:gs pos="30000">
                      <a:schemeClr val="tx1"/>
                    </a:gs>
                  </a:gsLst>
                  <a:lin ang="5400000" scaled="0"/>
                </a:gradFill>
              </a:rPr>
            </a:br>
            <a:r>
              <a:rPr lang="en-US" sz="1175" dirty="0">
                <a:gradFill>
                  <a:gsLst>
                    <a:gs pos="2917">
                      <a:schemeClr val="tx1"/>
                    </a:gs>
                    <a:gs pos="30000">
                      <a:schemeClr val="tx1"/>
                    </a:gs>
                  </a:gsLst>
                  <a:lin ang="5400000" scaled="0"/>
                </a:gradFill>
              </a:rPr>
              <a:t>Source: VMware VMs &amp; Physical Servers</a:t>
            </a:r>
          </a:p>
        </p:txBody>
      </p:sp>
      <p:sp>
        <p:nvSpPr>
          <p:cNvPr id="635" name="Freeform 320"/>
          <p:cNvSpPr>
            <a:spLocks noEditPoints="1"/>
          </p:cNvSpPr>
          <p:nvPr/>
        </p:nvSpPr>
        <p:spPr bwMode="auto">
          <a:xfrm>
            <a:off x="1277689" y="2408232"/>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37" name="Freeform 320"/>
          <p:cNvSpPr>
            <a:spLocks noEditPoints="1"/>
          </p:cNvSpPr>
          <p:nvPr/>
        </p:nvSpPr>
        <p:spPr bwMode="auto">
          <a:xfrm>
            <a:off x="1277845" y="2615377"/>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39" name="Freeform 320"/>
          <p:cNvSpPr>
            <a:spLocks noEditPoints="1"/>
          </p:cNvSpPr>
          <p:nvPr/>
        </p:nvSpPr>
        <p:spPr bwMode="auto">
          <a:xfrm>
            <a:off x="1966241" y="2199284"/>
            <a:ext cx="178925" cy="178924"/>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0" name="Freeform 320"/>
          <p:cNvSpPr>
            <a:spLocks noEditPoints="1"/>
          </p:cNvSpPr>
          <p:nvPr/>
        </p:nvSpPr>
        <p:spPr bwMode="auto">
          <a:xfrm>
            <a:off x="1966085" y="2406117"/>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1" name="Freeform 320"/>
          <p:cNvSpPr>
            <a:spLocks noEditPoints="1"/>
          </p:cNvSpPr>
          <p:nvPr/>
        </p:nvSpPr>
        <p:spPr bwMode="auto">
          <a:xfrm>
            <a:off x="1966240" y="2613261"/>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2" name="Freeform 320"/>
          <p:cNvSpPr>
            <a:spLocks noEditPoints="1"/>
          </p:cNvSpPr>
          <p:nvPr/>
        </p:nvSpPr>
        <p:spPr bwMode="auto">
          <a:xfrm>
            <a:off x="1287646" y="4108113"/>
            <a:ext cx="178925" cy="178924"/>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3" name="Freeform 320"/>
          <p:cNvSpPr>
            <a:spLocks noEditPoints="1"/>
          </p:cNvSpPr>
          <p:nvPr/>
        </p:nvSpPr>
        <p:spPr bwMode="auto">
          <a:xfrm>
            <a:off x="1287490" y="4314946"/>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4" name="Freeform 320"/>
          <p:cNvSpPr>
            <a:spLocks noEditPoints="1"/>
          </p:cNvSpPr>
          <p:nvPr/>
        </p:nvSpPr>
        <p:spPr bwMode="auto">
          <a:xfrm>
            <a:off x="1287646" y="4522090"/>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5" name="Freeform 320"/>
          <p:cNvSpPr>
            <a:spLocks noEditPoints="1"/>
          </p:cNvSpPr>
          <p:nvPr/>
        </p:nvSpPr>
        <p:spPr bwMode="auto">
          <a:xfrm>
            <a:off x="1969862" y="4113559"/>
            <a:ext cx="178925" cy="178924"/>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6" name="Freeform 320"/>
          <p:cNvSpPr>
            <a:spLocks noEditPoints="1"/>
          </p:cNvSpPr>
          <p:nvPr/>
        </p:nvSpPr>
        <p:spPr bwMode="auto">
          <a:xfrm>
            <a:off x="1969707" y="4320392"/>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47" name="Freeform 320"/>
          <p:cNvSpPr>
            <a:spLocks noEditPoints="1"/>
          </p:cNvSpPr>
          <p:nvPr/>
        </p:nvSpPr>
        <p:spPr bwMode="auto">
          <a:xfrm>
            <a:off x="1969862" y="4527535"/>
            <a:ext cx="179236" cy="179236"/>
          </a:xfrm>
          <a:custGeom>
            <a:avLst/>
            <a:gdLst>
              <a:gd name="T0" fmla="*/ 81 w 91"/>
              <a:gd name="T1" fmla="*/ 34 h 91"/>
              <a:gd name="T2" fmla="*/ 83 w 91"/>
              <a:gd name="T3" fmla="*/ 26 h 91"/>
              <a:gd name="T4" fmla="*/ 83 w 91"/>
              <a:gd name="T5" fmla="*/ 21 h 91"/>
              <a:gd name="T6" fmla="*/ 73 w 91"/>
              <a:gd name="T7" fmla="*/ 21 h 91"/>
              <a:gd name="T8" fmla="*/ 73 w 91"/>
              <a:gd name="T9" fmla="*/ 14 h 91"/>
              <a:gd name="T10" fmla="*/ 72 w 91"/>
              <a:gd name="T11" fmla="*/ 8 h 91"/>
              <a:gd name="T12" fmla="*/ 62 w 91"/>
              <a:gd name="T13" fmla="*/ 13 h 91"/>
              <a:gd name="T14" fmla="*/ 58 w 91"/>
              <a:gd name="T15" fmla="*/ 5 h 91"/>
              <a:gd name="T16" fmla="*/ 55 w 91"/>
              <a:gd name="T17" fmla="*/ 1 h 91"/>
              <a:gd name="T18" fmla="*/ 48 w 91"/>
              <a:gd name="T19" fmla="*/ 9 h 91"/>
              <a:gd name="T20" fmla="*/ 42 w 91"/>
              <a:gd name="T21" fmla="*/ 3 h 91"/>
              <a:gd name="T22" fmla="*/ 37 w 91"/>
              <a:gd name="T23" fmla="*/ 1 h 91"/>
              <a:gd name="T24" fmla="*/ 34 w 91"/>
              <a:gd name="T25" fmla="*/ 11 h 91"/>
              <a:gd name="T26" fmla="*/ 26 w 91"/>
              <a:gd name="T27" fmla="*/ 8 h 91"/>
              <a:gd name="T28" fmla="*/ 20 w 91"/>
              <a:gd name="T29" fmla="*/ 8 h 91"/>
              <a:gd name="T30" fmla="*/ 22 w 91"/>
              <a:gd name="T31" fmla="*/ 18 h 91"/>
              <a:gd name="T32" fmla="*/ 13 w 91"/>
              <a:gd name="T33" fmla="*/ 18 h 91"/>
              <a:gd name="T34" fmla="*/ 8 w 91"/>
              <a:gd name="T35" fmla="*/ 20 h 91"/>
              <a:gd name="T36" fmla="*/ 13 w 91"/>
              <a:gd name="T37" fmla="*/ 29 h 91"/>
              <a:gd name="T38" fmla="*/ 5 w 91"/>
              <a:gd name="T39" fmla="*/ 33 h 91"/>
              <a:gd name="T40" fmla="*/ 1 w 91"/>
              <a:gd name="T41" fmla="*/ 37 h 91"/>
              <a:gd name="T42" fmla="*/ 9 w 91"/>
              <a:gd name="T43" fmla="*/ 43 h 91"/>
              <a:gd name="T44" fmla="*/ 3 w 91"/>
              <a:gd name="T45" fmla="*/ 49 h 91"/>
              <a:gd name="T46" fmla="*/ 1 w 91"/>
              <a:gd name="T47" fmla="*/ 54 h 91"/>
              <a:gd name="T48" fmla="*/ 10 w 91"/>
              <a:gd name="T49" fmla="*/ 57 h 91"/>
              <a:gd name="T50" fmla="*/ 8 w 91"/>
              <a:gd name="T51" fmla="*/ 65 h 91"/>
              <a:gd name="T52" fmla="*/ 8 w 91"/>
              <a:gd name="T53" fmla="*/ 70 h 91"/>
              <a:gd name="T54" fmla="*/ 18 w 91"/>
              <a:gd name="T55" fmla="*/ 70 h 91"/>
              <a:gd name="T56" fmla="*/ 18 w 91"/>
              <a:gd name="T57" fmla="*/ 77 h 91"/>
              <a:gd name="T58" fmla="*/ 20 w 91"/>
              <a:gd name="T59" fmla="*/ 83 h 91"/>
              <a:gd name="T60" fmla="*/ 29 w 91"/>
              <a:gd name="T61" fmla="*/ 78 h 91"/>
              <a:gd name="T62" fmla="*/ 33 w 91"/>
              <a:gd name="T63" fmla="*/ 86 h 91"/>
              <a:gd name="T64" fmla="*/ 36 w 91"/>
              <a:gd name="T65" fmla="*/ 90 h 91"/>
              <a:gd name="T66" fmla="*/ 43 w 91"/>
              <a:gd name="T67" fmla="*/ 82 h 91"/>
              <a:gd name="T68" fmla="*/ 49 w 91"/>
              <a:gd name="T69" fmla="*/ 88 h 91"/>
              <a:gd name="T70" fmla="*/ 54 w 91"/>
              <a:gd name="T71" fmla="*/ 90 h 91"/>
              <a:gd name="T72" fmla="*/ 57 w 91"/>
              <a:gd name="T73" fmla="*/ 80 h 91"/>
              <a:gd name="T74" fmla="*/ 65 w 91"/>
              <a:gd name="T75" fmla="*/ 83 h 91"/>
              <a:gd name="T76" fmla="*/ 71 w 91"/>
              <a:gd name="T77" fmla="*/ 84 h 91"/>
              <a:gd name="T78" fmla="*/ 69 w 91"/>
              <a:gd name="T79" fmla="*/ 73 h 91"/>
              <a:gd name="T80" fmla="*/ 78 w 91"/>
              <a:gd name="T81" fmla="*/ 73 h 91"/>
              <a:gd name="T82" fmla="*/ 83 w 91"/>
              <a:gd name="T83" fmla="*/ 71 h 91"/>
              <a:gd name="T84" fmla="*/ 78 w 91"/>
              <a:gd name="T85" fmla="*/ 62 h 91"/>
              <a:gd name="T86" fmla="*/ 86 w 91"/>
              <a:gd name="T87" fmla="*/ 59 h 91"/>
              <a:gd name="T88" fmla="*/ 90 w 91"/>
              <a:gd name="T89" fmla="*/ 55 h 91"/>
              <a:gd name="T90" fmla="*/ 82 w 91"/>
              <a:gd name="T91" fmla="*/ 48 h 91"/>
              <a:gd name="T92" fmla="*/ 88 w 91"/>
              <a:gd name="T93" fmla="*/ 42 h 91"/>
              <a:gd name="T94" fmla="*/ 90 w 91"/>
              <a:gd name="T95" fmla="*/ 37 h 91"/>
              <a:gd name="T96" fmla="*/ 63 w 91"/>
              <a:gd name="T97" fmla="*/ 43 h 91"/>
              <a:gd name="T98" fmla="*/ 29 w 91"/>
              <a:gd name="T99" fmla="*/ 49 h 91"/>
              <a:gd name="T100" fmla="*/ 63 w 91"/>
              <a:gd name="T101"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91">
                <a:moveTo>
                  <a:pt x="86" y="34"/>
                </a:moveTo>
                <a:cubicBezTo>
                  <a:pt x="86" y="34"/>
                  <a:pt x="86" y="34"/>
                  <a:pt x="81" y="34"/>
                </a:cubicBezTo>
                <a:cubicBezTo>
                  <a:pt x="80" y="33"/>
                  <a:pt x="79" y="31"/>
                  <a:pt x="79" y="30"/>
                </a:cubicBezTo>
                <a:cubicBezTo>
                  <a:pt x="83" y="26"/>
                  <a:pt x="83" y="26"/>
                  <a:pt x="83" y="26"/>
                </a:cubicBezTo>
                <a:cubicBezTo>
                  <a:pt x="84" y="25"/>
                  <a:pt x="85" y="23"/>
                  <a:pt x="84" y="21"/>
                </a:cubicBezTo>
                <a:cubicBezTo>
                  <a:pt x="84" y="21"/>
                  <a:pt x="84" y="21"/>
                  <a:pt x="83" y="21"/>
                </a:cubicBezTo>
                <a:cubicBezTo>
                  <a:pt x="82" y="19"/>
                  <a:pt x="80" y="18"/>
                  <a:pt x="79" y="19"/>
                </a:cubicBezTo>
                <a:cubicBezTo>
                  <a:pt x="79" y="19"/>
                  <a:pt x="79" y="19"/>
                  <a:pt x="73" y="21"/>
                </a:cubicBezTo>
                <a:cubicBezTo>
                  <a:pt x="72" y="20"/>
                  <a:pt x="71" y="20"/>
                  <a:pt x="70" y="19"/>
                </a:cubicBezTo>
                <a:cubicBezTo>
                  <a:pt x="73" y="14"/>
                  <a:pt x="73" y="14"/>
                  <a:pt x="73" y="14"/>
                </a:cubicBezTo>
                <a:cubicBezTo>
                  <a:pt x="74" y="12"/>
                  <a:pt x="73" y="9"/>
                  <a:pt x="72" y="9"/>
                </a:cubicBezTo>
                <a:cubicBezTo>
                  <a:pt x="72" y="9"/>
                  <a:pt x="72" y="9"/>
                  <a:pt x="72" y="8"/>
                </a:cubicBezTo>
                <a:cubicBezTo>
                  <a:pt x="70" y="7"/>
                  <a:pt x="68" y="7"/>
                  <a:pt x="66" y="9"/>
                </a:cubicBezTo>
                <a:cubicBezTo>
                  <a:pt x="66" y="9"/>
                  <a:pt x="66" y="9"/>
                  <a:pt x="62" y="13"/>
                </a:cubicBezTo>
                <a:cubicBezTo>
                  <a:pt x="61" y="12"/>
                  <a:pt x="59" y="12"/>
                  <a:pt x="58" y="11"/>
                </a:cubicBezTo>
                <a:cubicBezTo>
                  <a:pt x="58" y="5"/>
                  <a:pt x="58" y="5"/>
                  <a:pt x="58" y="5"/>
                </a:cubicBezTo>
                <a:cubicBezTo>
                  <a:pt x="59" y="3"/>
                  <a:pt x="57" y="2"/>
                  <a:pt x="55" y="1"/>
                </a:cubicBezTo>
                <a:cubicBezTo>
                  <a:pt x="55" y="1"/>
                  <a:pt x="55" y="1"/>
                  <a:pt x="55" y="1"/>
                </a:cubicBezTo>
                <a:cubicBezTo>
                  <a:pt x="53" y="1"/>
                  <a:pt x="51" y="2"/>
                  <a:pt x="50" y="4"/>
                </a:cubicBezTo>
                <a:cubicBezTo>
                  <a:pt x="50" y="4"/>
                  <a:pt x="50" y="4"/>
                  <a:pt x="48" y="9"/>
                </a:cubicBezTo>
                <a:cubicBezTo>
                  <a:pt x="47" y="9"/>
                  <a:pt x="46" y="9"/>
                  <a:pt x="44" y="9"/>
                </a:cubicBezTo>
                <a:cubicBezTo>
                  <a:pt x="42" y="3"/>
                  <a:pt x="42" y="3"/>
                  <a:pt x="42" y="3"/>
                </a:cubicBezTo>
                <a:cubicBezTo>
                  <a:pt x="42" y="1"/>
                  <a:pt x="40" y="0"/>
                  <a:pt x="38" y="1"/>
                </a:cubicBezTo>
                <a:cubicBezTo>
                  <a:pt x="38" y="1"/>
                  <a:pt x="38" y="1"/>
                  <a:pt x="37" y="1"/>
                </a:cubicBezTo>
                <a:cubicBezTo>
                  <a:pt x="35" y="1"/>
                  <a:pt x="34" y="3"/>
                  <a:pt x="34" y="5"/>
                </a:cubicBezTo>
                <a:cubicBezTo>
                  <a:pt x="34" y="5"/>
                  <a:pt x="34" y="5"/>
                  <a:pt x="34" y="11"/>
                </a:cubicBezTo>
                <a:cubicBezTo>
                  <a:pt x="33" y="11"/>
                  <a:pt x="31" y="12"/>
                  <a:pt x="30" y="12"/>
                </a:cubicBezTo>
                <a:cubicBezTo>
                  <a:pt x="26" y="8"/>
                  <a:pt x="26" y="8"/>
                  <a:pt x="26" y="8"/>
                </a:cubicBezTo>
                <a:cubicBezTo>
                  <a:pt x="25" y="6"/>
                  <a:pt x="23" y="6"/>
                  <a:pt x="21" y="7"/>
                </a:cubicBezTo>
                <a:cubicBezTo>
                  <a:pt x="21" y="7"/>
                  <a:pt x="21" y="7"/>
                  <a:pt x="20" y="8"/>
                </a:cubicBezTo>
                <a:cubicBezTo>
                  <a:pt x="19" y="8"/>
                  <a:pt x="18" y="11"/>
                  <a:pt x="19" y="13"/>
                </a:cubicBezTo>
                <a:cubicBezTo>
                  <a:pt x="19" y="13"/>
                  <a:pt x="19" y="13"/>
                  <a:pt x="22" y="18"/>
                </a:cubicBezTo>
                <a:cubicBezTo>
                  <a:pt x="21" y="19"/>
                  <a:pt x="20" y="20"/>
                  <a:pt x="19" y="21"/>
                </a:cubicBezTo>
                <a:cubicBezTo>
                  <a:pt x="13" y="18"/>
                  <a:pt x="13" y="18"/>
                  <a:pt x="13" y="18"/>
                </a:cubicBezTo>
                <a:cubicBezTo>
                  <a:pt x="12" y="17"/>
                  <a:pt x="10" y="18"/>
                  <a:pt x="8" y="19"/>
                </a:cubicBezTo>
                <a:cubicBezTo>
                  <a:pt x="8" y="19"/>
                  <a:pt x="8" y="19"/>
                  <a:pt x="8" y="20"/>
                </a:cubicBezTo>
                <a:cubicBezTo>
                  <a:pt x="7" y="21"/>
                  <a:pt x="7" y="23"/>
                  <a:pt x="9" y="25"/>
                </a:cubicBezTo>
                <a:cubicBezTo>
                  <a:pt x="9" y="25"/>
                  <a:pt x="9" y="25"/>
                  <a:pt x="13" y="29"/>
                </a:cubicBezTo>
                <a:cubicBezTo>
                  <a:pt x="12" y="30"/>
                  <a:pt x="12" y="32"/>
                  <a:pt x="11" y="33"/>
                </a:cubicBezTo>
                <a:cubicBezTo>
                  <a:pt x="5" y="33"/>
                  <a:pt x="5" y="33"/>
                  <a:pt x="5" y="33"/>
                </a:cubicBezTo>
                <a:cubicBezTo>
                  <a:pt x="3" y="33"/>
                  <a:pt x="2" y="34"/>
                  <a:pt x="1" y="36"/>
                </a:cubicBezTo>
                <a:cubicBezTo>
                  <a:pt x="1" y="36"/>
                  <a:pt x="1" y="36"/>
                  <a:pt x="1" y="37"/>
                </a:cubicBezTo>
                <a:cubicBezTo>
                  <a:pt x="1" y="38"/>
                  <a:pt x="2" y="40"/>
                  <a:pt x="3" y="41"/>
                </a:cubicBezTo>
                <a:cubicBezTo>
                  <a:pt x="3" y="41"/>
                  <a:pt x="3" y="41"/>
                  <a:pt x="9" y="43"/>
                </a:cubicBezTo>
                <a:cubicBezTo>
                  <a:pt x="9" y="44"/>
                  <a:pt x="9" y="46"/>
                  <a:pt x="9" y="47"/>
                </a:cubicBezTo>
                <a:cubicBezTo>
                  <a:pt x="3" y="49"/>
                  <a:pt x="3" y="49"/>
                  <a:pt x="3" y="49"/>
                </a:cubicBezTo>
                <a:cubicBezTo>
                  <a:pt x="2" y="49"/>
                  <a:pt x="0" y="51"/>
                  <a:pt x="1" y="53"/>
                </a:cubicBezTo>
                <a:cubicBezTo>
                  <a:pt x="1" y="53"/>
                  <a:pt x="1" y="53"/>
                  <a:pt x="1" y="54"/>
                </a:cubicBezTo>
                <a:cubicBezTo>
                  <a:pt x="1" y="55"/>
                  <a:pt x="3" y="57"/>
                  <a:pt x="5" y="57"/>
                </a:cubicBezTo>
                <a:cubicBezTo>
                  <a:pt x="5" y="57"/>
                  <a:pt x="5" y="57"/>
                  <a:pt x="10" y="57"/>
                </a:cubicBezTo>
                <a:cubicBezTo>
                  <a:pt x="11" y="58"/>
                  <a:pt x="11" y="60"/>
                  <a:pt x="12" y="61"/>
                </a:cubicBezTo>
                <a:cubicBezTo>
                  <a:pt x="8" y="65"/>
                  <a:pt x="8" y="65"/>
                  <a:pt x="8" y="65"/>
                </a:cubicBezTo>
                <a:cubicBezTo>
                  <a:pt x="7" y="66"/>
                  <a:pt x="6" y="69"/>
                  <a:pt x="7" y="70"/>
                </a:cubicBezTo>
                <a:cubicBezTo>
                  <a:pt x="7" y="70"/>
                  <a:pt x="7" y="70"/>
                  <a:pt x="8" y="70"/>
                </a:cubicBezTo>
                <a:cubicBezTo>
                  <a:pt x="9" y="72"/>
                  <a:pt x="11" y="73"/>
                  <a:pt x="12" y="72"/>
                </a:cubicBezTo>
                <a:cubicBezTo>
                  <a:pt x="12" y="72"/>
                  <a:pt x="12" y="72"/>
                  <a:pt x="18" y="70"/>
                </a:cubicBezTo>
                <a:cubicBezTo>
                  <a:pt x="19" y="70"/>
                  <a:pt x="19" y="71"/>
                  <a:pt x="20" y="72"/>
                </a:cubicBezTo>
                <a:cubicBezTo>
                  <a:pt x="18" y="77"/>
                  <a:pt x="18" y="77"/>
                  <a:pt x="18" y="77"/>
                </a:cubicBezTo>
                <a:cubicBezTo>
                  <a:pt x="17" y="79"/>
                  <a:pt x="17" y="82"/>
                  <a:pt x="19" y="82"/>
                </a:cubicBezTo>
                <a:cubicBezTo>
                  <a:pt x="19" y="82"/>
                  <a:pt x="19" y="82"/>
                  <a:pt x="20" y="83"/>
                </a:cubicBezTo>
                <a:cubicBezTo>
                  <a:pt x="21" y="84"/>
                  <a:pt x="24" y="84"/>
                  <a:pt x="25" y="82"/>
                </a:cubicBezTo>
                <a:cubicBezTo>
                  <a:pt x="25" y="82"/>
                  <a:pt x="25" y="82"/>
                  <a:pt x="29" y="78"/>
                </a:cubicBezTo>
                <a:cubicBezTo>
                  <a:pt x="30" y="79"/>
                  <a:pt x="32" y="79"/>
                  <a:pt x="33" y="80"/>
                </a:cubicBezTo>
                <a:cubicBezTo>
                  <a:pt x="33" y="86"/>
                  <a:pt x="33" y="86"/>
                  <a:pt x="33" y="86"/>
                </a:cubicBezTo>
                <a:cubicBezTo>
                  <a:pt x="32" y="88"/>
                  <a:pt x="34" y="89"/>
                  <a:pt x="36" y="90"/>
                </a:cubicBezTo>
                <a:cubicBezTo>
                  <a:pt x="36" y="90"/>
                  <a:pt x="36" y="90"/>
                  <a:pt x="36" y="90"/>
                </a:cubicBezTo>
                <a:cubicBezTo>
                  <a:pt x="38" y="90"/>
                  <a:pt x="40" y="89"/>
                  <a:pt x="41" y="87"/>
                </a:cubicBezTo>
                <a:cubicBezTo>
                  <a:pt x="41" y="87"/>
                  <a:pt x="41" y="87"/>
                  <a:pt x="43" y="82"/>
                </a:cubicBezTo>
                <a:cubicBezTo>
                  <a:pt x="44" y="82"/>
                  <a:pt x="46" y="82"/>
                  <a:pt x="47" y="82"/>
                </a:cubicBezTo>
                <a:cubicBezTo>
                  <a:pt x="49" y="88"/>
                  <a:pt x="49" y="88"/>
                  <a:pt x="49" y="88"/>
                </a:cubicBezTo>
                <a:cubicBezTo>
                  <a:pt x="49" y="90"/>
                  <a:pt x="51" y="91"/>
                  <a:pt x="53" y="90"/>
                </a:cubicBezTo>
                <a:cubicBezTo>
                  <a:pt x="53" y="90"/>
                  <a:pt x="53" y="90"/>
                  <a:pt x="54" y="90"/>
                </a:cubicBezTo>
                <a:cubicBezTo>
                  <a:pt x="56" y="90"/>
                  <a:pt x="57" y="88"/>
                  <a:pt x="57" y="86"/>
                </a:cubicBezTo>
                <a:cubicBezTo>
                  <a:pt x="57" y="86"/>
                  <a:pt x="57" y="86"/>
                  <a:pt x="57" y="80"/>
                </a:cubicBezTo>
                <a:cubicBezTo>
                  <a:pt x="58" y="80"/>
                  <a:pt x="60" y="79"/>
                  <a:pt x="61" y="79"/>
                </a:cubicBezTo>
                <a:cubicBezTo>
                  <a:pt x="65" y="83"/>
                  <a:pt x="65" y="83"/>
                  <a:pt x="65" y="83"/>
                </a:cubicBezTo>
                <a:cubicBezTo>
                  <a:pt x="66" y="85"/>
                  <a:pt x="68" y="85"/>
                  <a:pt x="70" y="84"/>
                </a:cubicBezTo>
                <a:cubicBezTo>
                  <a:pt x="70" y="84"/>
                  <a:pt x="70" y="84"/>
                  <a:pt x="71" y="84"/>
                </a:cubicBezTo>
                <a:cubicBezTo>
                  <a:pt x="72" y="82"/>
                  <a:pt x="72" y="80"/>
                  <a:pt x="72" y="78"/>
                </a:cubicBezTo>
                <a:cubicBezTo>
                  <a:pt x="72" y="78"/>
                  <a:pt x="72" y="78"/>
                  <a:pt x="69" y="73"/>
                </a:cubicBezTo>
                <a:cubicBezTo>
                  <a:pt x="70" y="72"/>
                  <a:pt x="71" y="71"/>
                  <a:pt x="72" y="70"/>
                </a:cubicBezTo>
                <a:cubicBezTo>
                  <a:pt x="78" y="73"/>
                  <a:pt x="78" y="73"/>
                  <a:pt x="78" y="73"/>
                </a:cubicBezTo>
                <a:cubicBezTo>
                  <a:pt x="79" y="74"/>
                  <a:pt x="81" y="73"/>
                  <a:pt x="83" y="72"/>
                </a:cubicBezTo>
                <a:cubicBezTo>
                  <a:pt x="83" y="72"/>
                  <a:pt x="83" y="72"/>
                  <a:pt x="83" y="71"/>
                </a:cubicBezTo>
                <a:cubicBezTo>
                  <a:pt x="84" y="70"/>
                  <a:pt x="84" y="67"/>
                  <a:pt x="82" y="66"/>
                </a:cubicBezTo>
                <a:cubicBezTo>
                  <a:pt x="82" y="66"/>
                  <a:pt x="82" y="66"/>
                  <a:pt x="78" y="62"/>
                </a:cubicBezTo>
                <a:cubicBezTo>
                  <a:pt x="79" y="61"/>
                  <a:pt x="79" y="60"/>
                  <a:pt x="80" y="58"/>
                </a:cubicBezTo>
                <a:cubicBezTo>
                  <a:pt x="86" y="59"/>
                  <a:pt x="86" y="59"/>
                  <a:pt x="86" y="59"/>
                </a:cubicBezTo>
                <a:cubicBezTo>
                  <a:pt x="88" y="58"/>
                  <a:pt x="90" y="57"/>
                  <a:pt x="90" y="55"/>
                </a:cubicBezTo>
                <a:cubicBezTo>
                  <a:pt x="90" y="55"/>
                  <a:pt x="90" y="55"/>
                  <a:pt x="90" y="55"/>
                </a:cubicBezTo>
                <a:cubicBezTo>
                  <a:pt x="91" y="53"/>
                  <a:pt x="89" y="51"/>
                  <a:pt x="88" y="50"/>
                </a:cubicBezTo>
                <a:cubicBezTo>
                  <a:pt x="88" y="50"/>
                  <a:pt x="88" y="50"/>
                  <a:pt x="82" y="48"/>
                </a:cubicBezTo>
                <a:cubicBezTo>
                  <a:pt x="82" y="47"/>
                  <a:pt x="82" y="45"/>
                  <a:pt x="82" y="44"/>
                </a:cubicBezTo>
                <a:cubicBezTo>
                  <a:pt x="88" y="42"/>
                  <a:pt x="88" y="42"/>
                  <a:pt x="88" y="42"/>
                </a:cubicBezTo>
                <a:cubicBezTo>
                  <a:pt x="89" y="42"/>
                  <a:pt x="91" y="40"/>
                  <a:pt x="90" y="38"/>
                </a:cubicBezTo>
                <a:cubicBezTo>
                  <a:pt x="90" y="38"/>
                  <a:pt x="90" y="38"/>
                  <a:pt x="90" y="37"/>
                </a:cubicBezTo>
                <a:cubicBezTo>
                  <a:pt x="90" y="36"/>
                  <a:pt x="88" y="34"/>
                  <a:pt x="86" y="34"/>
                </a:cubicBezTo>
                <a:close/>
                <a:moveTo>
                  <a:pt x="63" y="43"/>
                </a:moveTo>
                <a:cubicBezTo>
                  <a:pt x="64" y="52"/>
                  <a:pt x="58" y="61"/>
                  <a:pt x="48" y="63"/>
                </a:cubicBezTo>
                <a:cubicBezTo>
                  <a:pt x="39" y="64"/>
                  <a:pt x="30" y="58"/>
                  <a:pt x="29" y="49"/>
                </a:cubicBezTo>
                <a:cubicBezTo>
                  <a:pt x="27" y="39"/>
                  <a:pt x="33" y="30"/>
                  <a:pt x="42" y="28"/>
                </a:cubicBezTo>
                <a:cubicBezTo>
                  <a:pt x="52" y="27"/>
                  <a:pt x="61" y="33"/>
                  <a:pt x="63" y="43"/>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19" name="Freeform 195"/>
          <p:cNvSpPr>
            <a:spLocks/>
          </p:cNvSpPr>
          <p:nvPr/>
        </p:nvSpPr>
        <p:spPr bwMode="auto">
          <a:xfrm>
            <a:off x="2198411" y="4591189"/>
            <a:ext cx="799758" cy="510324"/>
          </a:xfrm>
          <a:custGeom>
            <a:avLst/>
            <a:gdLst>
              <a:gd name="T0" fmla="*/ 103 w 266"/>
              <a:gd name="T1" fmla="*/ 194 h 196"/>
              <a:gd name="T2" fmla="*/ 224 w 266"/>
              <a:gd name="T3" fmla="*/ 162 h 196"/>
              <a:gd name="T4" fmla="*/ 258 w 266"/>
              <a:gd name="T5" fmla="*/ 132 h 196"/>
              <a:gd name="T6" fmla="*/ 266 w 266"/>
              <a:gd name="T7" fmla="*/ 100 h 196"/>
              <a:gd name="T8" fmla="*/ 222 w 266"/>
              <a:gd name="T9" fmla="*/ 12 h 196"/>
              <a:gd name="T10" fmla="*/ 216 w 266"/>
              <a:gd name="T11" fmla="*/ 0 h 196"/>
              <a:gd name="T12" fmla="*/ 176 w 266"/>
              <a:gd name="T13" fmla="*/ 35 h 196"/>
              <a:gd name="T14" fmla="*/ 154 w 266"/>
              <a:gd name="T15" fmla="*/ 31 h 196"/>
              <a:gd name="T16" fmla="*/ 84 w 266"/>
              <a:gd name="T17" fmla="*/ 96 h 196"/>
              <a:gd name="T18" fmla="*/ 76 w 266"/>
              <a:gd name="T19" fmla="*/ 96 h 196"/>
              <a:gd name="T20" fmla="*/ 0 w 266"/>
              <a:gd name="T21" fmla="*/ 156 h 196"/>
              <a:gd name="T22" fmla="*/ 103 w 266"/>
              <a:gd name="T23" fmla="*/ 19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196">
                <a:moveTo>
                  <a:pt x="103" y="194"/>
                </a:moveTo>
                <a:cubicBezTo>
                  <a:pt x="145" y="196"/>
                  <a:pt x="189" y="183"/>
                  <a:pt x="224" y="162"/>
                </a:cubicBezTo>
                <a:cubicBezTo>
                  <a:pt x="238" y="154"/>
                  <a:pt x="251" y="143"/>
                  <a:pt x="258" y="132"/>
                </a:cubicBezTo>
                <a:cubicBezTo>
                  <a:pt x="264" y="121"/>
                  <a:pt x="266" y="114"/>
                  <a:pt x="266" y="100"/>
                </a:cubicBezTo>
                <a:cubicBezTo>
                  <a:pt x="265" y="72"/>
                  <a:pt x="243" y="38"/>
                  <a:pt x="222" y="12"/>
                </a:cubicBezTo>
                <a:cubicBezTo>
                  <a:pt x="219" y="9"/>
                  <a:pt x="217" y="5"/>
                  <a:pt x="216" y="0"/>
                </a:cubicBezTo>
                <a:cubicBezTo>
                  <a:pt x="199" y="7"/>
                  <a:pt x="185" y="19"/>
                  <a:pt x="176" y="35"/>
                </a:cubicBezTo>
                <a:cubicBezTo>
                  <a:pt x="168" y="31"/>
                  <a:pt x="162" y="31"/>
                  <a:pt x="154" y="31"/>
                </a:cubicBezTo>
                <a:cubicBezTo>
                  <a:pt x="115" y="31"/>
                  <a:pt x="84" y="59"/>
                  <a:pt x="84" y="96"/>
                </a:cubicBezTo>
                <a:cubicBezTo>
                  <a:pt x="76" y="96"/>
                  <a:pt x="76" y="96"/>
                  <a:pt x="76" y="96"/>
                </a:cubicBezTo>
                <a:cubicBezTo>
                  <a:pt x="39" y="96"/>
                  <a:pt x="8" y="121"/>
                  <a:pt x="0" y="156"/>
                </a:cubicBezTo>
                <a:cubicBezTo>
                  <a:pt x="32" y="174"/>
                  <a:pt x="66" y="191"/>
                  <a:pt x="103" y="194"/>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94" name="Freeform 156"/>
          <p:cNvSpPr>
            <a:spLocks/>
          </p:cNvSpPr>
          <p:nvPr/>
        </p:nvSpPr>
        <p:spPr bwMode="auto">
          <a:xfrm>
            <a:off x="3335500" y="4507312"/>
            <a:ext cx="505657" cy="371853"/>
          </a:xfrm>
          <a:custGeom>
            <a:avLst/>
            <a:gdLst>
              <a:gd name="T0" fmla="*/ 76 w 195"/>
              <a:gd name="T1" fmla="*/ 141 h 143"/>
              <a:gd name="T2" fmla="*/ 164 w 195"/>
              <a:gd name="T3" fmla="*/ 118 h 143"/>
              <a:gd name="T4" fmla="*/ 189 w 195"/>
              <a:gd name="T5" fmla="*/ 96 h 143"/>
              <a:gd name="T6" fmla="*/ 194 w 195"/>
              <a:gd name="T7" fmla="*/ 73 h 143"/>
              <a:gd name="T8" fmla="*/ 163 w 195"/>
              <a:gd name="T9" fmla="*/ 9 h 143"/>
              <a:gd name="T10" fmla="*/ 158 w 195"/>
              <a:gd name="T11" fmla="*/ 0 h 143"/>
              <a:gd name="T12" fmla="*/ 129 w 195"/>
              <a:gd name="T13" fmla="*/ 25 h 143"/>
              <a:gd name="T14" fmla="*/ 113 w 195"/>
              <a:gd name="T15" fmla="*/ 22 h 143"/>
              <a:gd name="T16" fmla="*/ 62 w 195"/>
              <a:gd name="T17" fmla="*/ 70 h 143"/>
              <a:gd name="T18" fmla="*/ 56 w 195"/>
              <a:gd name="T19" fmla="*/ 70 h 143"/>
              <a:gd name="T20" fmla="*/ 0 w 195"/>
              <a:gd name="T21" fmla="*/ 113 h 143"/>
              <a:gd name="T22" fmla="*/ 76 w 195"/>
              <a:gd name="T23" fmla="*/ 14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43">
                <a:moveTo>
                  <a:pt x="76" y="141"/>
                </a:moveTo>
                <a:cubicBezTo>
                  <a:pt x="106" y="143"/>
                  <a:pt x="138" y="133"/>
                  <a:pt x="164" y="118"/>
                </a:cubicBezTo>
                <a:cubicBezTo>
                  <a:pt x="174" y="112"/>
                  <a:pt x="184" y="104"/>
                  <a:pt x="189" y="96"/>
                </a:cubicBezTo>
                <a:cubicBezTo>
                  <a:pt x="194" y="88"/>
                  <a:pt x="195" y="83"/>
                  <a:pt x="194" y="73"/>
                </a:cubicBezTo>
                <a:cubicBezTo>
                  <a:pt x="194" y="52"/>
                  <a:pt x="178" y="27"/>
                  <a:pt x="163" y="9"/>
                </a:cubicBezTo>
                <a:cubicBezTo>
                  <a:pt x="161" y="6"/>
                  <a:pt x="159" y="3"/>
                  <a:pt x="158" y="0"/>
                </a:cubicBezTo>
                <a:cubicBezTo>
                  <a:pt x="146" y="4"/>
                  <a:pt x="135" y="14"/>
                  <a:pt x="129" y="25"/>
                </a:cubicBezTo>
                <a:cubicBezTo>
                  <a:pt x="123" y="22"/>
                  <a:pt x="119" y="22"/>
                  <a:pt x="113" y="22"/>
                </a:cubicBezTo>
                <a:cubicBezTo>
                  <a:pt x="84" y="22"/>
                  <a:pt x="62" y="43"/>
                  <a:pt x="62" y="70"/>
                </a:cubicBezTo>
                <a:cubicBezTo>
                  <a:pt x="56" y="70"/>
                  <a:pt x="56" y="70"/>
                  <a:pt x="56" y="70"/>
                </a:cubicBezTo>
                <a:cubicBezTo>
                  <a:pt x="28" y="70"/>
                  <a:pt x="6" y="88"/>
                  <a:pt x="0" y="113"/>
                </a:cubicBezTo>
                <a:cubicBezTo>
                  <a:pt x="23" y="127"/>
                  <a:pt x="49" y="140"/>
                  <a:pt x="76" y="141"/>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95" name="Freeform 157"/>
          <p:cNvSpPr>
            <a:spLocks/>
          </p:cNvSpPr>
          <p:nvPr/>
        </p:nvSpPr>
        <p:spPr bwMode="auto">
          <a:xfrm>
            <a:off x="2829149" y="4576912"/>
            <a:ext cx="485429" cy="390522"/>
          </a:xfrm>
          <a:custGeom>
            <a:avLst/>
            <a:gdLst>
              <a:gd name="T0" fmla="*/ 25 w 187"/>
              <a:gd name="T1" fmla="*/ 88 h 150"/>
              <a:gd name="T2" fmla="*/ 99 w 187"/>
              <a:gd name="T3" fmla="*/ 143 h 150"/>
              <a:gd name="T4" fmla="*/ 131 w 187"/>
              <a:gd name="T5" fmla="*/ 148 h 150"/>
              <a:gd name="T6" fmla="*/ 153 w 187"/>
              <a:gd name="T7" fmla="*/ 138 h 150"/>
              <a:gd name="T8" fmla="*/ 183 w 187"/>
              <a:gd name="T9" fmla="*/ 74 h 150"/>
              <a:gd name="T10" fmla="*/ 187 w 187"/>
              <a:gd name="T11" fmla="*/ 64 h 150"/>
              <a:gd name="T12" fmla="*/ 149 w 187"/>
              <a:gd name="T13" fmla="*/ 57 h 150"/>
              <a:gd name="T14" fmla="*/ 142 w 187"/>
              <a:gd name="T15" fmla="*/ 43 h 150"/>
              <a:gd name="T16" fmla="*/ 72 w 187"/>
              <a:gd name="T17" fmla="*/ 33 h 150"/>
              <a:gd name="T18" fmla="*/ 68 w 187"/>
              <a:gd name="T19" fmla="*/ 28 h 150"/>
              <a:gd name="T20" fmla="*/ 0 w 187"/>
              <a:gd name="T21" fmla="*/ 12 h 150"/>
              <a:gd name="T22" fmla="*/ 25 w 187"/>
              <a:gd name="T23" fmla="*/ 8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150">
                <a:moveTo>
                  <a:pt x="25" y="88"/>
                </a:moveTo>
                <a:cubicBezTo>
                  <a:pt x="43" y="113"/>
                  <a:pt x="71" y="132"/>
                  <a:pt x="99" y="143"/>
                </a:cubicBezTo>
                <a:cubicBezTo>
                  <a:pt x="109" y="147"/>
                  <a:pt x="122" y="150"/>
                  <a:pt x="131" y="148"/>
                </a:cubicBezTo>
                <a:cubicBezTo>
                  <a:pt x="141" y="147"/>
                  <a:pt x="145" y="145"/>
                  <a:pt x="153" y="138"/>
                </a:cubicBezTo>
                <a:cubicBezTo>
                  <a:pt x="168" y="125"/>
                  <a:pt x="178" y="97"/>
                  <a:pt x="183" y="74"/>
                </a:cubicBezTo>
                <a:cubicBezTo>
                  <a:pt x="184" y="70"/>
                  <a:pt x="185" y="67"/>
                  <a:pt x="187" y="64"/>
                </a:cubicBezTo>
                <a:cubicBezTo>
                  <a:pt x="176" y="58"/>
                  <a:pt x="162" y="55"/>
                  <a:pt x="149" y="57"/>
                </a:cubicBezTo>
                <a:cubicBezTo>
                  <a:pt x="148" y="51"/>
                  <a:pt x="146" y="47"/>
                  <a:pt x="142" y="43"/>
                </a:cubicBezTo>
                <a:cubicBezTo>
                  <a:pt x="124" y="20"/>
                  <a:pt x="93" y="16"/>
                  <a:pt x="72" y="33"/>
                </a:cubicBezTo>
                <a:cubicBezTo>
                  <a:pt x="68" y="28"/>
                  <a:pt x="68" y="28"/>
                  <a:pt x="68" y="28"/>
                </a:cubicBezTo>
                <a:cubicBezTo>
                  <a:pt x="51" y="7"/>
                  <a:pt x="23" y="0"/>
                  <a:pt x="0" y="12"/>
                </a:cubicBezTo>
                <a:cubicBezTo>
                  <a:pt x="4" y="38"/>
                  <a:pt x="10" y="66"/>
                  <a:pt x="25" y="88"/>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632" name="TextBox 631"/>
          <p:cNvSpPr txBox="1"/>
          <p:nvPr/>
        </p:nvSpPr>
        <p:spPr>
          <a:xfrm>
            <a:off x="743800" y="4767073"/>
            <a:ext cx="3114837" cy="649321"/>
          </a:xfrm>
          <a:prstGeom prst="rect">
            <a:avLst/>
          </a:prstGeom>
          <a:noFill/>
        </p:spPr>
        <p:txBody>
          <a:bodyPr wrap="square" lIns="179236" tIns="143388" rIns="179236" bIns="143388" rtlCol="0">
            <a:spAutoFit/>
          </a:bodyPr>
          <a:lstStyle/>
          <a:p>
            <a:pPr algn="ctr">
              <a:lnSpc>
                <a:spcPct val="90000"/>
              </a:lnSpc>
              <a:spcBef>
                <a:spcPts val="2352"/>
              </a:spcBef>
            </a:pPr>
            <a:r>
              <a:rPr lang="en-US" sz="1371" dirty="0">
                <a:gradFill>
                  <a:gsLst>
                    <a:gs pos="2917">
                      <a:schemeClr val="tx1"/>
                    </a:gs>
                    <a:gs pos="30000">
                      <a:schemeClr val="tx1"/>
                    </a:gs>
                  </a:gsLst>
                  <a:lin ang="5400000" scaled="0"/>
                </a:gradFill>
              </a:rPr>
              <a:t>Customer 2</a:t>
            </a:r>
            <a:br>
              <a:rPr lang="en-US" sz="1371" dirty="0">
                <a:gradFill>
                  <a:gsLst>
                    <a:gs pos="2917">
                      <a:schemeClr val="tx1"/>
                    </a:gs>
                    <a:gs pos="30000">
                      <a:schemeClr val="tx1"/>
                    </a:gs>
                  </a:gsLst>
                  <a:lin ang="5400000" scaled="0"/>
                </a:gradFill>
              </a:rPr>
            </a:br>
            <a:r>
              <a:rPr lang="en-US" sz="1175" dirty="0">
                <a:gradFill>
                  <a:gsLst>
                    <a:gs pos="2917">
                      <a:schemeClr val="tx1"/>
                    </a:gs>
                    <a:gs pos="30000">
                      <a:schemeClr val="tx1"/>
                    </a:gs>
                  </a:gsLst>
                  <a:lin ang="5400000" scaled="0"/>
                </a:gradFill>
              </a:rPr>
              <a:t>Source: VMware VMs &amp; Physical Servers</a:t>
            </a:r>
          </a:p>
        </p:txBody>
      </p:sp>
      <p:sp>
        <p:nvSpPr>
          <p:cNvPr id="309" name="Freeform 151"/>
          <p:cNvSpPr>
            <a:spLocks/>
          </p:cNvSpPr>
          <p:nvPr/>
        </p:nvSpPr>
        <p:spPr bwMode="auto">
          <a:xfrm>
            <a:off x="2718736" y="1856093"/>
            <a:ext cx="563223" cy="32674"/>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B8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81" name="Freeform 130"/>
          <p:cNvSpPr>
            <a:spLocks/>
          </p:cNvSpPr>
          <p:nvPr/>
        </p:nvSpPr>
        <p:spPr bwMode="auto">
          <a:xfrm>
            <a:off x="2940667" y="4513415"/>
            <a:ext cx="690804" cy="510324"/>
          </a:xfrm>
          <a:custGeom>
            <a:avLst/>
            <a:gdLst>
              <a:gd name="T0" fmla="*/ 103 w 266"/>
              <a:gd name="T1" fmla="*/ 193 h 196"/>
              <a:gd name="T2" fmla="*/ 224 w 266"/>
              <a:gd name="T3" fmla="*/ 161 h 196"/>
              <a:gd name="T4" fmla="*/ 258 w 266"/>
              <a:gd name="T5" fmla="*/ 132 h 196"/>
              <a:gd name="T6" fmla="*/ 266 w 266"/>
              <a:gd name="T7" fmla="*/ 100 h 196"/>
              <a:gd name="T8" fmla="*/ 222 w 266"/>
              <a:gd name="T9" fmla="*/ 12 h 196"/>
              <a:gd name="T10" fmla="*/ 216 w 266"/>
              <a:gd name="T11" fmla="*/ 0 h 196"/>
              <a:gd name="T12" fmla="*/ 176 w 266"/>
              <a:gd name="T13" fmla="*/ 34 h 196"/>
              <a:gd name="T14" fmla="*/ 154 w 266"/>
              <a:gd name="T15" fmla="*/ 30 h 196"/>
              <a:gd name="T16" fmla="*/ 84 w 266"/>
              <a:gd name="T17" fmla="*/ 96 h 196"/>
              <a:gd name="T18" fmla="*/ 76 w 266"/>
              <a:gd name="T19" fmla="*/ 96 h 196"/>
              <a:gd name="T20" fmla="*/ 0 w 266"/>
              <a:gd name="T21" fmla="*/ 155 h 196"/>
              <a:gd name="T22" fmla="*/ 103 w 266"/>
              <a:gd name="T23" fmla="*/ 19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6" h="196">
                <a:moveTo>
                  <a:pt x="103" y="193"/>
                </a:moveTo>
                <a:cubicBezTo>
                  <a:pt x="145" y="196"/>
                  <a:pt x="189" y="182"/>
                  <a:pt x="224" y="161"/>
                </a:cubicBezTo>
                <a:cubicBezTo>
                  <a:pt x="238" y="153"/>
                  <a:pt x="251" y="142"/>
                  <a:pt x="258" y="132"/>
                </a:cubicBezTo>
                <a:cubicBezTo>
                  <a:pt x="264" y="120"/>
                  <a:pt x="266" y="113"/>
                  <a:pt x="266" y="100"/>
                </a:cubicBezTo>
                <a:cubicBezTo>
                  <a:pt x="265" y="71"/>
                  <a:pt x="243" y="37"/>
                  <a:pt x="222" y="12"/>
                </a:cubicBezTo>
                <a:cubicBezTo>
                  <a:pt x="219" y="8"/>
                  <a:pt x="217" y="4"/>
                  <a:pt x="216" y="0"/>
                </a:cubicBezTo>
                <a:cubicBezTo>
                  <a:pt x="199" y="6"/>
                  <a:pt x="185" y="18"/>
                  <a:pt x="176" y="34"/>
                </a:cubicBezTo>
                <a:cubicBezTo>
                  <a:pt x="168" y="30"/>
                  <a:pt x="162" y="30"/>
                  <a:pt x="154" y="30"/>
                </a:cubicBezTo>
                <a:cubicBezTo>
                  <a:pt x="115" y="30"/>
                  <a:pt x="84" y="58"/>
                  <a:pt x="84" y="96"/>
                </a:cubicBezTo>
                <a:cubicBezTo>
                  <a:pt x="76" y="96"/>
                  <a:pt x="76" y="96"/>
                  <a:pt x="76" y="96"/>
                </a:cubicBezTo>
                <a:cubicBezTo>
                  <a:pt x="39" y="96"/>
                  <a:pt x="8" y="120"/>
                  <a:pt x="0" y="155"/>
                </a:cubicBezTo>
                <a:cubicBezTo>
                  <a:pt x="32" y="173"/>
                  <a:pt x="66" y="191"/>
                  <a:pt x="103" y="193"/>
                </a:cubicBezTo>
                <a:close/>
              </a:path>
            </a:pathLst>
          </a:custGeom>
          <a:solidFill>
            <a:srgbClr val="F1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382" name="Freeform 151"/>
          <p:cNvSpPr>
            <a:spLocks/>
          </p:cNvSpPr>
          <p:nvPr/>
        </p:nvSpPr>
        <p:spPr bwMode="auto">
          <a:xfrm>
            <a:off x="2727685" y="3787110"/>
            <a:ext cx="563223" cy="32674"/>
          </a:xfrm>
          <a:custGeom>
            <a:avLst/>
            <a:gdLst>
              <a:gd name="T0" fmla="*/ 217 w 217"/>
              <a:gd name="T1" fmla="*/ 13 h 13"/>
              <a:gd name="T2" fmla="*/ 217 w 217"/>
              <a:gd name="T3" fmla="*/ 9 h 13"/>
              <a:gd name="T4" fmla="*/ 208 w 217"/>
              <a:gd name="T5" fmla="*/ 0 h 13"/>
              <a:gd name="T6" fmla="*/ 8 w 217"/>
              <a:gd name="T7" fmla="*/ 0 h 13"/>
              <a:gd name="T8" fmla="*/ 0 w 217"/>
              <a:gd name="T9" fmla="*/ 9 h 13"/>
              <a:gd name="T10" fmla="*/ 0 w 217"/>
              <a:gd name="T11" fmla="*/ 13 h 13"/>
              <a:gd name="T12" fmla="*/ 217 w 2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217" h="13">
                <a:moveTo>
                  <a:pt x="217" y="13"/>
                </a:moveTo>
                <a:cubicBezTo>
                  <a:pt x="217" y="12"/>
                  <a:pt x="217" y="10"/>
                  <a:pt x="217" y="9"/>
                </a:cubicBezTo>
                <a:cubicBezTo>
                  <a:pt x="217" y="4"/>
                  <a:pt x="213" y="0"/>
                  <a:pt x="208" y="0"/>
                </a:cubicBezTo>
                <a:cubicBezTo>
                  <a:pt x="208" y="0"/>
                  <a:pt x="208" y="0"/>
                  <a:pt x="8" y="0"/>
                </a:cubicBezTo>
                <a:cubicBezTo>
                  <a:pt x="4" y="0"/>
                  <a:pt x="0" y="4"/>
                  <a:pt x="0" y="9"/>
                </a:cubicBezTo>
                <a:cubicBezTo>
                  <a:pt x="0" y="9"/>
                  <a:pt x="0" y="9"/>
                  <a:pt x="0" y="13"/>
                </a:cubicBezTo>
                <a:lnTo>
                  <a:pt x="217" y="13"/>
                </a:lnTo>
                <a:close/>
              </a:path>
            </a:pathLst>
          </a:custGeom>
          <a:solidFill>
            <a:srgbClr val="B8D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endParaRPr lang="en-US" sz="2156"/>
          </a:p>
        </p:txBody>
      </p:sp>
      <p:sp>
        <p:nvSpPr>
          <p:cNvPr id="21" name="TextBox 20"/>
          <p:cNvSpPr txBox="1"/>
          <p:nvPr/>
        </p:nvSpPr>
        <p:spPr>
          <a:xfrm>
            <a:off x="8717718" y="2497786"/>
            <a:ext cx="2668840" cy="621886"/>
          </a:xfrm>
          <a:prstGeom prst="rect">
            <a:avLst/>
          </a:prstGeom>
          <a:noFill/>
        </p:spPr>
        <p:txBody>
          <a:bodyPr wrap="square" lIns="179236" tIns="143388" rIns="179236" bIns="143388" rtlCol="0">
            <a:spAutoFit/>
          </a:bodyPr>
          <a:lstStyle/>
          <a:p>
            <a:pPr>
              <a:lnSpc>
                <a:spcPct val="90000"/>
              </a:lnSpc>
              <a:spcAft>
                <a:spcPts val="588"/>
              </a:spcAft>
            </a:pPr>
            <a:r>
              <a:rPr lang="en-US" sz="2352" dirty="0">
                <a:solidFill>
                  <a:schemeClr val="bg1"/>
                </a:solidFill>
              </a:rPr>
              <a:t>Azure</a:t>
            </a:r>
          </a:p>
        </p:txBody>
      </p:sp>
      <p:sp>
        <p:nvSpPr>
          <p:cNvPr id="22" name="TextBox 21"/>
          <p:cNvSpPr txBox="1"/>
          <p:nvPr/>
        </p:nvSpPr>
        <p:spPr>
          <a:xfrm>
            <a:off x="6906663" y="4927126"/>
            <a:ext cx="5034582" cy="684962"/>
          </a:xfrm>
          <a:prstGeom prst="rect">
            <a:avLst/>
          </a:prstGeom>
          <a:noFill/>
        </p:spPr>
        <p:txBody>
          <a:bodyPr wrap="square" lIns="179236" tIns="143388" rIns="179236" bIns="143388" rtlCol="0">
            <a:spAutoFit/>
          </a:bodyPr>
          <a:lstStyle/>
          <a:p>
            <a:pPr>
              <a:lnSpc>
                <a:spcPct val="90000"/>
              </a:lnSpc>
              <a:spcAft>
                <a:spcPts val="588"/>
              </a:spcAft>
            </a:pPr>
            <a:r>
              <a:rPr lang="en-US" sz="1400" dirty="0">
                <a:gradFill>
                  <a:gsLst>
                    <a:gs pos="2917">
                      <a:schemeClr val="tx1"/>
                    </a:gs>
                    <a:gs pos="30000">
                      <a:schemeClr val="tx1"/>
                    </a:gs>
                  </a:gsLst>
                  <a:lin ang="5400000" scaled="0"/>
                </a:gradFill>
              </a:rPr>
              <a:t>ASR PAAS Service. Data replicates to customer storage accounts. No Infra /Appliance VM needed in Azure</a:t>
            </a:r>
          </a:p>
        </p:txBody>
      </p:sp>
      <p:sp>
        <p:nvSpPr>
          <p:cNvPr id="4" name="TextBox 3"/>
          <p:cNvSpPr txBox="1"/>
          <p:nvPr/>
        </p:nvSpPr>
        <p:spPr>
          <a:xfrm>
            <a:off x="2224342" y="6607474"/>
            <a:ext cx="3907385" cy="606153"/>
          </a:xfrm>
          <a:prstGeom prst="rect">
            <a:avLst/>
          </a:prstGeom>
          <a:noFill/>
        </p:spPr>
        <p:txBody>
          <a:bodyPr wrap="square" lIns="182830" tIns="146264" rIns="182830" bIns="146264" rtlCol="0">
            <a:spAutoFit/>
          </a:bodyPr>
          <a:lstStyle/>
          <a:p>
            <a:pPr>
              <a:lnSpc>
                <a:spcPct val="90000"/>
              </a:lnSpc>
              <a:spcAft>
                <a:spcPts val="600"/>
              </a:spcAft>
            </a:pPr>
            <a:r>
              <a:rPr lang="en-US" sz="1100" dirty="0">
                <a:gradFill>
                  <a:gsLst>
                    <a:gs pos="2917">
                      <a:schemeClr val="tx1"/>
                    </a:gs>
                    <a:gs pos="30000">
                      <a:schemeClr val="tx1"/>
                    </a:gs>
                  </a:gsLst>
                  <a:lin ang="5400000" scaled="0"/>
                </a:gradFill>
              </a:rPr>
              <a:t>PS and CS can be co-located on same VM for up to 200 VM replication</a:t>
            </a:r>
          </a:p>
        </p:txBody>
      </p:sp>
    </p:spTree>
    <p:extLst>
      <p:ext uri="{BB962C8B-B14F-4D97-AF65-F5344CB8AC3E}">
        <p14:creationId xmlns:p14="http://schemas.microsoft.com/office/powerpoint/2010/main" val="45466117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815007" y="4467237"/>
            <a:ext cx="4145008" cy="2229875"/>
            <a:chOff x="2862001" y="3179135"/>
            <a:chExt cx="3109566" cy="1672842"/>
          </a:xfrm>
        </p:grpSpPr>
        <p:cxnSp>
          <p:nvCxnSpPr>
            <p:cNvPr id="40" name="Straight Connector 39"/>
            <p:cNvCxnSpPr/>
            <p:nvPr/>
          </p:nvCxnSpPr>
          <p:spPr>
            <a:xfrm flipH="1">
              <a:off x="4619960" y="3787921"/>
              <a:ext cx="643535" cy="453262"/>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0" idx="0"/>
            </p:cNvCxnSpPr>
            <p:nvPr/>
          </p:nvCxnSpPr>
          <p:spPr>
            <a:xfrm>
              <a:off x="4388164" y="3913079"/>
              <a:ext cx="2886" cy="26833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09902" y="3758501"/>
              <a:ext cx="581098" cy="455523"/>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Freeform 207"/>
            <p:cNvSpPr>
              <a:spLocks noEditPoints="1"/>
            </p:cNvSpPr>
            <p:nvPr/>
          </p:nvSpPr>
          <p:spPr bwMode="gray">
            <a:xfrm>
              <a:off x="3916948" y="319035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9" name="Freeform 207"/>
            <p:cNvSpPr>
              <a:spLocks noEditPoints="1"/>
            </p:cNvSpPr>
            <p:nvPr/>
          </p:nvSpPr>
          <p:spPr bwMode="gray">
            <a:xfrm>
              <a:off x="2862001" y="317913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pic>
          <p:nvPicPr>
            <p:cNvPr id="10" name="Hyper-V logo"/>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075074" y="4181415"/>
              <a:ext cx="631952" cy="670562"/>
            </a:xfrm>
            <a:prstGeom prst="rect">
              <a:avLst/>
            </a:prstGeom>
            <a:noFill/>
            <a:ln>
              <a:noFill/>
            </a:ln>
          </p:spPr>
        </p:pic>
        <p:sp>
          <p:nvSpPr>
            <p:cNvPr id="39" name="Freeform 207"/>
            <p:cNvSpPr>
              <a:spLocks noEditPoints="1"/>
            </p:cNvSpPr>
            <p:nvPr/>
          </p:nvSpPr>
          <p:spPr bwMode="gray">
            <a:xfrm>
              <a:off x="4971895" y="3190355"/>
              <a:ext cx="999672" cy="76676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grpSp>
      <p:cxnSp>
        <p:nvCxnSpPr>
          <p:cNvPr id="44" name="Straight Connector 43"/>
          <p:cNvCxnSpPr/>
          <p:nvPr/>
        </p:nvCxnSpPr>
        <p:spPr>
          <a:xfrm>
            <a:off x="6004439" y="4528373"/>
            <a:ext cx="1448759"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82187" y="-54386"/>
            <a:ext cx="4805931" cy="979755"/>
          </a:xfrm>
        </p:spPr>
        <p:txBody>
          <a:bodyPr vert="horz" lIns="320040" tIns="152357" rIns="53325" bIns="53325" rtlCol="0" anchor="ctr">
            <a:normAutofit/>
          </a:bodyPr>
          <a:lstStyle/>
          <a:p>
            <a:pPr>
              <a:lnSpc>
                <a:spcPct val="90000"/>
              </a:lnSpc>
            </a:pPr>
            <a:r>
              <a:rPr lang="en-US" sz="4000" dirty="0">
                <a:solidFill>
                  <a:schemeClr val="bg2"/>
                </a:solidFill>
              </a:rPr>
              <a:t>Microsoft solutions</a:t>
            </a:r>
          </a:p>
        </p:txBody>
      </p:sp>
      <p:sp>
        <p:nvSpPr>
          <p:cNvPr id="3" name="Title 1"/>
          <p:cNvSpPr txBox="1">
            <a:spLocks/>
          </p:cNvSpPr>
          <p:nvPr/>
        </p:nvSpPr>
        <p:spPr>
          <a:xfrm>
            <a:off x="1301553" y="918854"/>
            <a:ext cx="10080502" cy="1084924"/>
          </a:xfrm>
          <a:prstGeom prst="rect">
            <a:avLst/>
          </a:prstGeom>
        </p:spPr>
        <p:txBody>
          <a:bodyPr vert="horz" wrap="square" lIns="195021" tIns="121888" rIns="195021" bIns="121888"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a:lnSpc>
                <a:spcPts val="3200"/>
              </a:lnSpc>
            </a:pPr>
            <a:r>
              <a:rPr sz="2800" dirty="0">
                <a:solidFill>
                  <a:srgbClr val="505050"/>
                </a:solidFill>
              </a:rPr>
              <a:t>Breadth and depth solutions for business continuity</a:t>
            </a:r>
            <a:br>
              <a:rPr sz="2800" dirty="0">
                <a:solidFill>
                  <a:srgbClr val="505050"/>
                </a:solidFill>
              </a:rPr>
            </a:br>
            <a:r>
              <a:rPr sz="2800" dirty="0">
                <a:solidFill>
                  <a:srgbClr val="505050"/>
                </a:solidFill>
              </a:rPr>
              <a:t>and disaster recovery</a:t>
            </a:r>
          </a:p>
        </p:txBody>
      </p:sp>
      <p:sp>
        <p:nvSpPr>
          <p:cNvPr id="7" name="Rectangle 6"/>
          <p:cNvSpPr/>
          <p:nvPr/>
        </p:nvSpPr>
        <p:spPr>
          <a:xfrm>
            <a:off x="455116" y="1888368"/>
            <a:ext cx="5233002" cy="332335"/>
          </a:xfrm>
          <a:prstGeom prst="rect">
            <a:avLst/>
          </a:prstGeom>
          <a:noFill/>
        </p:spPr>
        <p:txBody>
          <a:bodyPr wrap="square">
            <a:spAutoFit/>
          </a:bodyPr>
          <a:lstStyle/>
          <a:p>
            <a:pPr marL="0" lvl="1" defTabSz="462279">
              <a:lnSpc>
                <a:spcPct val="90000"/>
              </a:lnSpc>
              <a:spcBef>
                <a:spcPts val="300"/>
              </a:spcBef>
              <a:spcAft>
                <a:spcPts val="600"/>
              </a:spcAft>
              <a:buClr>
                <a:srgbClr val="EFEFEF"/>
              </a:buClr>
            </a:pPr>
            <a:endParaRPr lang="en-US" sz="1733" dirty="0">
              <a:solidFill>
                <a:srgbClr val="505050"/>
              </a:solidFill>
              <a:cs typeface="Segoe UI" pitchFamily="34" charset="0"/>
            </a:endParaRPr>
          </a:p>
        </p:txBody>
      </p:sp>
      <p:cxnSp>
        <p:nvCxnSpPr>
          <p:cNvPr id="5" name="Straight Connector 4"/>
          <p:cNvCxnSpPr/>
          <p:nvPr/>
        </p:nvCxnSpPr>
        <p:spPr>
          <a:xfrm>
            <a:off x="4400603" y="4534102"/>
            <a:ext cx="1448759"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9474"/>
          <p:cNvPicPr>
            <a:picLocks noChangeAspect="1"/>
          </p:cNvPicPr>
          <p:nvPr/>
        </p:nvPicPr>
        <p:blipFill>
          <a:blip r:embed="rId4"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5623571" y="4084121"/>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4185859" y="4067423"/>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p:nvGrpSpPr>
        <p:grpSpPr>
          <a:xfrm>
            <a:off x="4616393" y="2001877"/>
            <a:ext cx="2473630" cy="1362140"/>
            <a:chOff x="2629767" y="2540878"/>
            <a:chExt cx="1788199" cy="984697"/>
          </a:xfrm>
          <a:solidFill>
            <a:schemeClr val="tx2"/>
          </a:solidFill>
        </p:grpSpPr>
        <p:sp>
          <p:nvSpPr>
            <p:cNvPr id="26" name="Freeform 128"/>
            <p:cNvSpPr>
              <a:spLocks noChangeAspect="1"/>
            </p:cNvSpPr>
            <p:nvPr/>
          </p:nvSpPr>
          <p:spPr bwMode="black">
            <a:xfrm>
              <a:off x="2629767" y="2540878"/>
              <a:ext cx="1788199" cy="9846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extLst/>
          </p:spPr>
          <p:txBody>
            <a:bodyPr vert="horz" wrap="square" lIns="87857" tIns="43929" rIns="87857" bIns="43929" numCol="1" anchor="b" anchorCtr="1" compatLnSpc="1">
              <a:prstTxWarp prst="textNoShape">
                <a:avLst/>
              </a:prstTxWarp>
            </a:bodyPr>
            <a:lstStyle/>
            <a:p>
              <a:pPr defTabSz="895992">
                <a:defRPr/>
              </a:pPr>
              <a:endParaRPr lang="en-US" sz="1730" kern="0" dirty="0">
                <a:solidFill>
                  <a:srgbClr val="FFFFFF"/>
                </a:solidFill>
              </a:endParaRPr>
            </a:p>
          </p:txBody>
        </p:sp>
        <p:pic>
          <p:nvPicPr>
            <p:cNvPr id="27" name="Picture 26"/>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2883209" y="3010625"/>
              <a:ext cx="1342947" cy="311374"/>
            </a:xfrm>
            <a:prstGeom prst="rect">
              <a:avLst/>
            </a:prstGeom>
            <a:grpFill/>
            <a:ln>
              <a:noFill/>
            </a:ln>
          </p:spPr>
        </p:pic>
      </p:grpSp>
      <p:grpSp>
        <p:nvGrpSpPr>
          <p:cNvPr id="34" name="Group 33"/>
          <p:cNvGrpSpPr/>
          <p:nvPr/>
        </p:nvGrpSpPr>
        <p:grpSpPr>
          <a:xfrm>
            <a:off x="6436960" y="6052780"/>
            <a:ext cx="1986605" cy="609013"/>
            <a:chOff x="4828977" y="4368602"/>
            <a:chExt cx="1490342" cy="456879"/>
          </a:xfrm>
        </p:grpSpPr>
        <p:sp>
          <p:nvSpPr>
            <p:cNvPr id="28" name="TextBox 27"/>
            <p:cNvSpPr txBox="1"/>
            <p:nvPr/>
          </p:nvSpPr>
          <p:spPr>
            <a:xfrm>
              <a:off x="5172198" y="4368602"/>
              <a:ext cx="1147121" cy="456879"/>
            </a:xfrm>
            <a:prstGeom prst="rect">
              <a:avLst/>
            </a:prstGeom>
            <a:noFill/>
          </p:spPr>
          <p:txBody>
            <a:bodyPr wrap="square" lIns="0" tIns="0" rIns="0" bIns="0" rtlCol="0">
              <a:spAutoFit/>
            </a:bodyPr>
            <a:lstStyle/>
            <a:p>
              <a:pPr defTabSz="914134">
                <a:lnSpc>
                  <a:spcPct val="90000"/>
                </a:lnSpc>
              </a:pPr>
              <a:r>
                <a:rPr lang="en-US" sz="1466" b="1" spc="-51" dirty="0">
                  <a:solidFill>
                    <a:schemeClr val="tx2"/>
                  </a:solidFill>
                </a:rPr>
                <a:t>Hyper-V Failover</a:t>
              </a:r>
              <a:br>
                <a:rPr lang="en-US" sz="1466" b="1" spc="-51" dirty="0">
                  <a:solidFill>
                    <a:schemeClr val="tx2"/>
                  </a:solidFill>
                </a:rPr>
              </a:br>
              <a:r>
                <a:rPr lang="en-US" sz="1466" b="1" spc="-51" dirty="0">
                  <a:solidFill>
                    <a:schemeClr val="tx2"/>
                  </a:solidFill>
                </a:rPr>
                <a:t>Clustering for VM Resilience</a:t>
              </a:r>
              <a:endParaRPr lang="en-US" sz="1466" b="1" spc="-51" baseline="-25000" dirty="0">
                <a:solidFill>
                  <a:schemeClr val="tx2"/>
                </a:solidFill>
              </a:endParaRPr>
            </a:p>
          </p:txBody>
        </p:sp>
        <p:sp>
          <p:nvSpPr>
            <p:cNvPr id="29" name="Oval 28"/>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1</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4206587" y="3685401"/>
            <a:ext cx="3849659" cy="406009"/>
            <a:chOff x="3717073" y="2574497"/>
            <a:chExt cx="2887996" cy="304586"/>
          </a:xfrm>
        </p:grpSpPr>
        <p:sp>
          <p:nvSpPr>
            <p:cNvPr id="30" name="TextBox 29"/>
            <p:cNvSpPr txBox="1"/>
            <p:nvPr/>
          </p:nvSpPr>
          <p:spPr>
            <a:xfrm>
              <a:off x="4032737" y="2574497"/>
              <a:ext cx="2572332" cy="304586"/>
            </a:xfrm>
            <a:prstGeom prst="rect">
              <a:avLst/>
            </a:prstGeom>
            <a:noFill/>
          </p:spPr>
          <p:txBody>
            <a:bodyPr wrap="square" lIns="0" tIns="0" rIns="0" bIns="0" rtlCol="0">
              <a:spAutoFit/>
            </a:bodyPr>
            <a:lstStyle/>
            <a:p>
              <a:pPr defTabSz="914134">
                <a:lnSpc>
                  <a:spcPct val="90000"/>
                </a:lnSpc>
              </a:pPr>
              <a:r>
                <a:rPr lang="en-US" sz="1466" b="1" spc="-51" dirty="0">
                  <a:solidFill>
                    <a:schemeClr val="tx2"/>
                  </a:solidFill>
                </a:rPr>
                <a:t>Hyper-V Guest Clustering for app-</a:t>
              </a:r>
              <a:br>
                <a:rPr lang="en-US" sz="1466" b="1" spc="-51" dirty="0">
                  <a:solidFill>
                    <a:schemeClr val="tx2"/>
                  </a:solidFill>
                </a:rPr>
              </a:br>
              <a:r>
                <a:rPr lang="en-US" sz="1466" b="1" spc="-51" dirty="0">
                  <a:solidFill>
                    <a:schemeClr val="tx2"/>
                  </a:solidFill>
                </a:rPr>
                <a:t>level HA, i.e. SQL Server AlwaysOn FCI</a:t>
              </a:r>
              <a:endParaRPr lang="en-US" sz="1466" b="1" spc="-51" baseline="-25000" dirty="0">
                <a:solidFill>
                  <a:schemeClr val="tx2"/>
                </a:solidFill>
              </a:endParaRPr>
            </a:p>
          </p:txBody>
        </p:sp>
        <p:sp>
          <p:nvSpPr>
            <p:cNvPr id="31" name="Oval 30"/>
            <p:cNvSpPr/>
            <p:nvPr/>
          </p:nvSpPr>
          <p:spPr bwMode="auto">
            <a:xfrm>
              <a:off x="3717073" y="2578959"/>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2</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43" name="Picture 19474"/>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bwMode="auto">
          <a:xfrm>
            <a:off x="7033689" y="4108251"/>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5623571" y="4084121"/>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7033689" y="4108251"/>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itle 1"/>
          <p:cNvSpPr txBox="1">
            <a:spLocks/>
          </p:cNvSpPr>
          <p:nvPr/>
        </p:nvSpPr>
        <p:spPr>
          <a:xfrm flipV="1">
            <a:off x="3304375" y="3364017"/>
            <a:ext cx="723325" cy="384002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sz="27726" dirty="0">
                <a:solidFill>
                  <a:schemeClr val="accent2"/>
                </a:solidFill>
                <a:latin typeface="Segoe UI Light" panose="020B0502040204020203" pitchFamily="34" charset="0"/>
              </a:rPr>
              <a:t>}</a:t>
            </a:r>
          </a:p>
        </p:txBody>
      </p:sp>
      <p:grpSp>
        <p:nvGrpSpPr>
          <p:cNvPr id="68" name="Group 67"/>
          <p:cNvGrpSpPr/>
          <p:nvPr/>
        </p:nvGrpSpPr>
        <p:grpSpPr>
          <a:xfrm>
            <a:off x="382271" y="3678155"/>
            <a:ext cx="2691479" cy="1468907"/>
            <a:chOff x="286777" y="2587170"/>
            <a:chExt cx="2019135" cy="1101967"/>
          </a:xfrm>
        </p:grpSpPr>
        <p:grpSp>
          <p:nvGrpSpPr>
            <p:cNvPr id="49" name="Group 48"/>
            <p:cNvGrpSpPr/>
            <p:nvPr/>
          </p:nvGrpSpPr>
          <p:grpSpPr>
            <a:xfrm>
              <a:off x="936363" y="2587170"/>
              <a:ext cx="1287974" cy="722857"/>
              <a:chOff x="3886152" y="4140872"/>
              <a:chExt cx="1287974" cy="722857"/>
            </a:xfrm>
          </p:grpSpPr>
          <p:grpSp>
            <p:nvGrpSpPr>
              <p:cNvPr id="50" name="Group 49"/>
              <p:cNvGrpSpPr/>
              <p:nvPr/>
            </p:nvGrpSpPr>
            <p:grpSpPr>
              <a:xfrm>
                <a:off x="4401825" y="4140872"/>
                <a:ext cx="772301" cy="722857"/>
                <a:chOff x="5637851" y="2707998"/>
                <a:chExt cx="772301" cy="722857"/>
              </a:xfrm>
            </p:grpSpPr>
            <p:sp>
              <p:nvSpPr>
                <p:cNvPr id="54"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2"/>
                </a:solidFill>
                <a:ln w="12700" cap="flat" cmpd="sng">
                  <a:solidFill>
                    <a:schemeClr val="tx2">
                      <a:lumMod val="20000"/>
                      <a:lumOff val="80000"/>
                    </a:schemeClr>
                  </a:solidFill>
                  <a:prstDash val="solid"/>
                  <a:miter lim="800000"/>
                  <a:headEnd/>
                  <a:tailEnd/>
                </a:ln>
              </p:spPr>
              <p:txBody>
                <a:bodyPr vert="horz" wrap="square" lIns="89619" tIns="44810" rIns="89619" bIns="44810" numCol="1" anchor="t" anchorCtr="0" compatLnSpc="1">
                  <a:prstTxWarp prst="textNoShape">
                    <a:avLst/>
                  </a:prstTxWarp>
                </a:bodyPr>
                <a:lstStyle/>
                <a:p>
                  <a:pPr defTabSz="914231">
                    <a:defRPr/>
                  </a:pPr>
                  <a:endParaRPr lang="en-GB" sz="1765" kern="0">
                    <a:solidFill>
                      <a:srgbClr val="505050"/>
                    </a:solidFill>
                  </a:endParaRPr>
                </a:p>
              </p:txBody>
            </p:sp>
            <p:sp>
              <p:nvSpPr>
                <p:cNvPr id="53" name="Can 52"/>
                <p:cNvSpPr/>
                <p:nvPr/>
              </p:nvSpPr>
              <p:spPr bwMode="auto">
                <a:xfrm>
                  <a:off x="5637851" y="2961352"/>
                  <a:ext cx="344149" cy="462892"/>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63"/>
              <p:cNvSpPr>
                <a:spLocks noEditPoints="1"/>
              </p:cNvSpPr>
              <p:nvPr/>
            </p:nvSpPr>
            <p:spPr bwMode="auto">
              <a:xfrm>
                <a:off x="3886152" y="4404079"/>
                <a:ext cx="466180" cy="44822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2"/>
              </a:solidFill>
              <a:ln>
                <a:noFill/>
              </a:ln>
            </p:spPr>
            <p:txBody>
              <a:bodyPr vert="horz" wrap="square" lIns="121839" tIns="60919" rIns="121839" bIns="60919" numCol="1" anchor="t" anchorCtr="0" compatLnSpc="1">
                <a:prstTxWarp prst="textNoShape">
                  <a:avLst/>
                </a:prstTxWarp>
              </a:bodyPr>
              <a:lstStyle/>
              <a:p>
                <a:pPr defTabSz="1218393" fontAlgn="base">
                  <a:spcBef>
                    <a:spcPct val="0"/>
                  </a:spcBef>
                  <a:spcAft>
                    <a:spcPct val="0"/>
                  </a:spcAft>
                </a:pPr>
                <a:endParaRPr lang="en-US" sz="2131" spc="-40" dirty="0">
                  <a:solidFill>
                    <a:srgbClr val="505050"/>
                  </a:solidFill>
                  <a:latin typeface="Segoe UI" panose="020B0502040204020203" pitchFamily="34" charset="0"/>
                  <a:cs typeface="Segoe UI" panose="020B0502040204020203" pitchFamily="34" charset="0"/>
                </a:endParaRPr>
              </a:p>
            </p:txBody>
          </p:sp>
        </p:grpSp>
        <p:grpSp>
          <p:nvGrpSpPr>
            <p:cNvPr id="56" name="Group 55"/>
            <p:cNvGrpSpPr/>
            <p:nvPr/>
          </p:nvGrpSpPr>
          <p:grpSpPr>
            <a:xfrm>
              <a:off x="286777" y="3384551"/>
              <a:ext cx="2019135" cy="304586"/>
              <a:chOff x="4900710" y="4385844"/>
              <a:chExt cx="2019135" cy="304586"/>
            </a:xfrm>
          </p:grpSpPr>
          <p:sp>
            <p:nvSpPr>
              <p:cNvPr id="57" name="TextBox 56"/>
              <p:cNvSpPr txBox="1"/>
              <p:nvPr/>
            </p:nvSpPr>
            <p:spPr>
              <a:xfrm>
                <a:off x="4900710" y="4385844"/>
                <a:ext cx="1699382" cy="304586"/>
              </a:xfrm>
              <a:prstGeom prst="rect">
                <a:avLst/>
              </a:prstGeom>
              <a:noFill/>
            </p:spPr>
            <p:txBody>
              <a:bodyPr wrap="square" lIns="0" tIns="0" rIns="0" bIns="0" rtlCol="0">
                <a:spAutoFit/>
              </a:bodyPr>
              <a:lstStyle/>
              <a:p>
                <a:pPr algn="r" defTabSz="914134">
                  <a:lnSpc>
                    <a:spcPct val="90000"/>
                  </a:lnSpc>
                </a:pPr>
                <a:r>
                  <a:rPr lang="en-US" sz="1466" b="1" spc="-51" dirty="0">
                    <a:solidFill>
                      <a:schemeClr val="tx2"/>
                    </a:solidFill>
                  </a:rPr>
                  <a:t>Centralized backup with Data Protection Manager</a:t>
                </a:r>
                <a:endParaRPr lang="en-US" sz="1466" b="1" spc="-51" baseline="-25000" dirty="0">
                  <a:solidFill>
                    <a:schemeClr val="tx2"/>
                  </a:solidFill>
                </a:endParaRPr>
              </a:p>
            </p:txBody>
          </p:sp>
          <p:sp>
            <p:nvSpPr>
              <p:cNvPr id="58" name="Oval 57"/>
              <p:cNvSpPr/>
              <p:nvPr/>
            </p:nvSpPr>
            <p:spPr bwMode="auto">
              <a:xfrm>
                <a:off x="6657379" y="4405109"/>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4</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7" name="Group 66"/>
          <p:cNvGrpSpPr/>
          <p:nvPr/>
        </p:nvGrpSpPr>
        <p:grpSpPr>
          <a:xfrm>
            <a:off x="380754" y="5239525"/>
            <a:ext cx="2691479" cy="1468907"/>
            <a:chOff x="285639" y="3758501"/>
            <a:chExt cx="2019135" cy="1101967"/>
          </a:xfrm>
        </p:grpSpPr>
        <p:grpSp>
          <p:nvGrpSpPr>
            <p:cNvPr id="60" name="Group 59"/>
            <p:cNvGrpSpPr/>
            <p:nvPr/>
          </p:nvGrpSpPr>
          <p:grpSpPr>
            <a:xfrm>
              <a:off x="1450898" y="3758501"/>
              <a:ext cx="772301" cy="722857"/>
              <a:chOff x="5637851" y="2707998"/>
              <a:chExt cx="772301" cy="722857"/>
            </a:xfrm>
          </p:grpSpPr>
          <p:sp>
            <p:nvSpPr>
              <p:cNvPr id="62" name="Freeform 5"/>
              <p:cNvSpPr>
                <a:spLocks noEditPoints="1"/>
              </p:cNvSpPr>
              <p:nvPr/>
            </p:nvSpPr>
            <p:spPr bwMode="auto">
              <a:xfrm>
                <a:off x="6032710" y="2707998"/>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2"/>
              </a:solidFill>
              <a:ln w="12700" cap="flat" cmpd="sng">
                <a:solidFill>
                  <a:schemeClr val="tx2">
                    <a:lumMod val="20000"/>
                    <a:lumOff val="80000"/>
                  </a:schemeClr>
                </a:solidFill>
                <a:prstDash val="solid"/>
                <a:miter lim="800000"/>
                <a:headEnd/>
                <a:tailEnd/>
              </a:ln>
            </p:spPr>
            <p:txBody>
              <a:bodyPr vert="horz" wrap="square" lIns="89619" tIns="44810" rIns="89619" bIns="44810" numCol="1" anchor="t" anchorCtr="0" compatLnSpc="1">
                <a:prstTxWarp prst="textNoShape">
                  <a:avLst/>
                </a:prstTxWarp>
              </a:bodyPr>
              <a:lstStyle/>
              <a:p>
                <a:pPr defTabSz="914231">
                  <a:defRPr/>
                </a:pPr>
                <a:endParaRPr lang="en-GB" sz="1765" kern="0">
                  <a:solidFill>
                    <a:srgbClr val="505050"/>
                  </a:solidFill>
                </a:endParaRPr>
              </a:p>
            </p:txBody>
          </p:sp>
          <p:sp>
            <p:nvSpPr>
              <p:cNvPr id="63" name="Can 62"/>
              <p:cNvSpPr/>
              <p:nvPr/>
            </p:nvSpPr>
            <p:spPr bwMode="auto">
              <a:xfrm>
                <a:off x="5637851" y="2961352"/>
                <a:ext cx="344149" cy="462892"/>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a:off x="285639" y="4555882"/>
              <a:ext cx="2019135" cy="304586"/>
              <a:chOff x="4900710" y="4385844"/>
              <a:chExt cx="2019135" cy="304586"/>
            </a:xfrm>
          </p:grpSpPr>
          <p:sp>
            <p:nvSpPr>
              <p:cNvPr id="65" name="TextBox 64"/>
              <p:cNvSpPr txBox="1"/>
              <p:nvPr/>
            </p:nvSpPr>
            <p:spPr>
              <a:xfrm>
                <a:off x="4900710" y="4385844"/>
                <a:ext cx="1699382" cy="304586"/>
              </a:xfrm>
              <a:prstGeom prst="rect">
                <a:avLst/>
              </a:prstGeom>
              <a:noFill/>
            </p:spPr>
            <p:txBody>
              <a:bodyPr wrap="square" lIns="0" tIns="0" rIns="0" bIns="0" rtlCol="0">
                <a:spAutoFit/>
              </a:bodyPr>
              <a:lstStyle/>
              <a:p>
                <a:pPr algn="r" defTabSz="914134">
                  <a:lnSpc>
                    <a:spcPct val="90000"/>
                  </a:lnSpc>
                </a:pPr>
                <a:r>
                  <a:rPr lang="en-US" sz="1466" b="1" spc="-51" dirty="0">
                    <a:solidFill>
                      <a:schemeClr val="tx2"/>
                    </a:solidFill>
                  </a:rPr>
                  <a:t>Simplified protection with Windows Server Backup</a:t>
                </a:r>
                <a:endParaRPr lang="en-US" sz="1466" b="1" spc="-51" baseline="-25000" dirty="0">
                  <a:solidFill>
                    <a:schemeClr val="tx2"/>
                  </a:solidFill>
                </a:endParaRPr>
              </a:p>
            </p:txBody>
          </p:sp>
          <p:sp>
            <p:nvSpPr>
              <p:cNvPr id="66" name="Oval 65"/>
              <p:cNvSpPr/>
              <p:nvPr/>
            </p:nvSpPr>
            <p:spPr bwMode="auto">
              <a:xfrm>
                <a:off x="6657379" y="4405109"/>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3</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69" name="Bent Arrow 68"/>
          <p:cNvSpPr/>
          <p:nvPr/>
        </p:nvSpPr>
        <p:spPr bwMode="auto">
          <a:xfrm>
            <a:off x="2002473" y="2446470"/>
            <a:ext cx="2789215" cy="1405738"/>
          </a:xfrm>
          <a:prstGeom prst="bentArrow">
            <a:avLst>
              <a:gd name="adj1" fmla="val 12885"/>
              <a:gd name="adj2" fmla="val 17703"/>
              <a:gd name="adj3" fmla="val 25000"/>
              <a:gd name="adj4" fmla="val 3602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p:cNvGrpSpPr/>
          <p:nvPr/>
        </p:nvGrpSpPr>
        <p:grpSpPr>
          <a:xfrm>
            <a:off x="1399866" y="2107306"/>
            <a:ext cx="2886567" cy="406009"/>
            <a:chOff x="5019307" y="4341691"/>
            <a:chExt cx="2165489" cy="304586"/>
          </a:xfrm>
        </p:grpSpPr>
        <p:sp>
          <p:nvSpPr>
            <p:cNvPr id="71" name="TextBox 70"/>
            <p:cNvSpPr txBox="1"/>
            <p:nvPr/>
          </p:nvSpPr>
          <p:spPr>
            <a:xfrm>
              <a:off x="5019307" y="4341691"/>
              <a:ext cx="1835782" cy="304586"/>
            </a:xfrm>
            <a:prstGeom prst="rect">
              <a:avLst/>
            </a:prstGeom>
            <a:noFill/>
          </p:spPr>
          <p:txBody>
            <a:bodyPr wrap="square" lIns="0" tIns="0" rIns="0" bIns="0" rtlCol="0">
              <a:spAutoFit/>
            </a:bodyPr>
            <a:lstStyle/>
            <a:p>
              <a:pPr algn="r" defTabSz="914134">
                <a:lnSpc>
                  <a:spcPct val="90000"/>
                </a:lnSpc>
              </a:pPr>
              <a:r>
                <a:rPr lang="en-US" sz="1466" b="1" spc="-51" dirty="0">
                  <a:solidFill>
                    <a:schemeClr val="tx2"/>
                  </a:solidFill>
                </a:rPr>
                <a:t>Integration of WSB/DPM with Microsoft Azure Backup</a:t>
              </a:r>
              <a:endParaRPr lang="en-US" sz="1466" b="1" spc="-51" baseline="-25000" dirty="0">
                <a:solidFill>
                  <a:schemeClr val="tx2"/>
                </a:solidFill>
              </a:endParaRPr>
            </a:p>
          </p:txBody>
        </p:sp>
        <p:sp>
          <p:nvSpPr>
            <p:cNvPr id="72" name="Oval 71"/>
            <p:cNvSpPr/>
            <p:nvPr/>
          </p:nvSpPr>
          <p:spPr bwMode="auto">
            <a:xfrm>
              <a:off x="6922330" y="4368478"/>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5</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3" name="Freeform 207"/>
          <p:cNvSpPr>
            <a:spLocks noEditPoints="1"/>
          </p:cNvSpPr>
          <p:nvPr/>
        </p:nvSpPr>
        <p:spPr bwMode="gray">
          <a:xfrm>
            <a:off x="10140899" y="4467236"/>
            <a:ext cx="1332549" cy="1022088"/>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74" name="Bent Arrow 73"/>
          <p:cNvSpPr/>
          <p:nvPr/>
        </p:nvSpPr>
        <p:spPr bwMode="auto">
          <a:xfrm rot="2490165" flipH="1">
            <a:off x="6831552" y="2996027"/>
            <a:ext cx="1568757" cy="1157938"/>
          </a:xfrm>
          <a:prstGeom prst="bentArrow">
            <a:avLst>
              <a:gd name="adj1" fmla="val 16219"/>
              <a:gd name="adj2" fmla="val 25000"/>
              <a:gd name="adj3" fmla="val 25000"/>
              <a:gd name="adj4" fmla="val 4375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Arrow 74"/>
          <p:cNvSpPr/>
          <p:nvPr/>
        </p:nvSpPr>
        <p:spPr bwMode="auto">
          <a:xfrm rot="10800000" flipH="1">
            <a:off x="8005065" y="4766733"/>
            <a:ext cx="2099630" cy="368185"/>
          </a:xfrm>
          <a:prstGeom prst="rightArrow">
            <a:avLst>
              <a:gd name="adj1" fmla="val 50000"/>
              <a:gd name="adj2" fmla="val 75744"/>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6" name="Group 75"/>
          <p:cNvGrpSpPr/>
          <p:nvPr/>
        </p:nvGrpSpPr>
        <p:grpSpPr>
          <a:xfrm>
            <a:off x="8166362" y="5187693"/>
            <a:ext cx="3756324" cy="812017"/>
            <a:chOff x="4828977" y="4382403"/>
            <a:chExt cx="2817977" cy="609171"/>
          </a:xfrm>
        </p:grpSpPr>
        <p:sp>
          <p:nvSpPr>
            <p:cNvPr id="77" name="TextBox 76"/>
            <p:cNvSpPr txBox="1"/>
            <p:nvPr/>
          </p:nvSpPr>
          <p:spPr>
            <a:xfrm>
              <a:off x="5157767" y="4382403"/>
              <a:ext cx="2489187" cy="609171"/>
            </a:xfrm>
            <a:prstGeom prst="rect">
              <a:avLst/>
            </a:prstGeom>
            <a:noFill/>
          </p:spPr>
          <p:txBody>
            <a:bodyPr wrap="square" lIns="0" tIns="0" rIns="0" bIns="0" rtlCol="0">
              <a:spAutoFit/>
            </a:bodyPr>
            <a:lstStyle/>
            <a:p>
              <a:pPr defTabSz="914134">
                <a:lnSpc>
                  <a:spcPct val="90000"/>
                </a:lnSpc>
              </a:pPr>
              <a:r>
                <a:rPr lang="en-US" sz="1466" b="1" spc="-51" dirty="0">
                  <a:solidFill>
                    <a:schemeClr val="tx2"/>
                  </a:solidFill>
                </a:rPr>
                <a:t>Orchestrated VM</a:t>
              </a:r>
              <a:br>
                <a:rPr lang="en-US" sz="1466" b="1" spc="-51" dirty="0">
                  <a:solidFill>
                    <a:schemeClr val="tx2"/>
                  </a:solidFill>
                </a:rPr>
              </a:br>
              <a:r>
                <a:rPr lang="en-US" sz="1466" b="1" spc="-51" dirty="0">
                  <a:solidFill>
                    <a:schemeClr val="tx2"/>
                  </a:solidFill>
                </a:rPr>
                <a:t>Replication &amp; Recovery</a:t>
              </a:r>
              <a:br>
                <a:rPr lang="en-US" sz="1466" b="1" spc="-51" dirty="0">
                  <a:solidFill>
                    <a:schemeClr val="tx2"/>
                  </a:solidFill>
                </a:rPr>
              </a:br>
              <a:r>
                <a:rPr lang="en-US" sz="1466" b="1" spc="-51" dirty="0">
                  <a:solidFill>
                    <a:schemeClr val="tx2"/>
                  </a:solidFill>
                </a:rPr>
                <a:t>using Azure Site Recovery</a:t>
              </a:r>
              <a:br>
                <a:rPr lang="en-US" sz="1466" b="1" spc="-51" dirty="0">
                  <a:solidFill>
                    <a:schemeClr val="tx2"/>
                  </a:solidFill>
                </a:rPr>
              </a:br>
              <a:r>
                <a:rPr lang="en-US" sz="1466" b="1" spc="-51" dirty="0">
                  <a:solidFill>
                    <a:schemeClr val="tx2"/>
                  </a:solidFill>
                </a:rPr>
                <a:t>(Including VMware &amp; Physical)</a:t>
              </a:r>
              <a:endParaRPr lang="en-US" sz="1466" b="1" spc="-51" baseline="-25000" dirty="0">
                <a:solidFill>
                  <a:schemeClr val="tx2"/>
                </a:solidFill>
              </a:endParaRPr>
            </a:p>
          </p:txBody>
        </p:sp>
        <p:sp>
          <p:nvSpPr>
            <p:cNvPr id="78" name="Oval 77"/>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6</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9" name="Picture 194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10549009" y="4088308"/>
            <a:ext cx="565154" cy="94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Group 79"/>
          <p:cNvGrpSpPr/>
          <p:nvPr/>
        </p:nvGrpSpPr>
        <p:grpSpPr>
          <a:xfrm>
            <a:off x="7713291" y="2653168"/>
            <a:ext cx="3538010" cy="609013"/>
            <a:chOff x="4828977" y="4306044"/>
            <a:chExt cx="2654199" cy="456879"/>
          </a:xfrm>
        </p:grpSpPr>
        <p:sp>
          <p:nvSpPr>
            <p:cNvPr id="81" name="TextBox 80"/>
            <p:cNvSpPr txBox="1"/>
            <p:nvPr/>
          </p:nvSpPr>
          <p:spPr>
            <a:xfrm>
              <a:off x="5164667" y="4306044"/>
              <a:ext cx="2318509" cy="456879"/>
            </a:xfrm>
            <a:prstGeom prst="rect">
              <a:avLst/>
            </a:prstGeom>
            <a:noFill/>
          </p:spPr>
          <p:txBody>
            <a:bodyPr wrap="square" lIns="0" tIns="0" rIns="0" bIns="0" rtlCol="0">
              <a:spAutoFit/>
            </a:bodyPr>
            <a:lstStyle/>
            <a:p>
              <a:pPr defTabSz="914134">
                <a:lnSpc>
                  <a:spcPct val="90000"/>
                </a:lnSpc>
              </a:pPr>
              <a:r>
                <a:rPr lang="en-US" sz="1466" b="1" spc="-51" dirty="0">
                  <a:solidFill>
                    <a:schemeClr val="tx2"/>
                  </a:solidFill>
                </a:rPr>
                <a:t>Orchestrated Hyper-V VM Replication &amp; Recovery </a:t>
              </a:r>
              <a:r>
                <a:rPr lang="en-US" sz="1466" b="1" u="sng" spc="-51" dirty="0">
                  <a:solidFill>
                    <a:schemeClr val="tx2"/>
                  </a:solidFill>
                </a:rPr>
                <a:t>into</a:t>
              </a:r>
              <a:r>
                <a:rPr lang="en-US" sz="1466" b="1" spc="-51" dirty="0">
                  <a:solidFill>
                    <a:schemeClr val="tx2"/>
                  </a:solidFill>
                </a:rPr>
                <a:t> Microsoft Azure with Azure Site Recovery</a:t>
              </a:r>
              <a:endParaRPr lang="en-US" sz="1466" b="1" spc="-51" baseline="-25000" dirty="0">
                <a:solidFill>
                  <a:schemeClr val="tx2"/>
                </a:solidFill>
              </a:endParaRPr>
            </a:p>
          </p:txBody>
        </p:sp>
        <p:sp>
          <p:nvSpPr>
            <p:cNvPr id="82" name="Oval 81"/>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r>
                <a:rPr lang="en-US" sz="1866" b="1" dirty="0">
                  <a:gradFill>
                    <a:gsLst>
                      <a:gs pos="0">
                        <a:srgbClr val="FFFFFF"/>
                      </a:gs>
                      <a:gs pos="100000">
                        <a:srgbClr val="FFFFFF"/>
                      </a:gs>
                    </a:gsLst>
                    <a:lin ang="5400000" scaled="0"/>
                  </a:gradFill>
                  <a:ea typeface="Segoe UI" pitchFamily="34" charset="0"/>
                  <a:cs typeface="Segoe UI" pitchFamily="34" charset="0"/>
                </a:rPr>
                <a:t>7</a:t>
              </a:r>
              <a:endParaRPr lang="en-US" sz="2399" b="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22995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22" presetClass="entr" presetSubtype="4"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down)">
                                      <p:cBhvr>
                                        <p:cTn id="31" dur="500"/>
                                        <p:tgtEl>
                                          <p:spTgt spid="47"/>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par>
                                <p:cTn id="36" presetID="22" presetClass="entr" presetSubtype="8"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right)">
                                      <p:cBhvr>
                                        <p:cTn id="43" dur="1000"/>
                                        <p:tgtEl>
                                          <p:spTgt spid="48"/>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left)">
                                      <p:cBhvr>
                                        <p:cTn id="57" dur="500"/>
                                        <p:tgtEl>
                                          <p:spTgt spid="69"/>
                                        </p:tgtEl>
                                      </p:cBhvr>
                                    </p:animEffect>
                                  </p:childTnLst>
                                </p:cTn>
                              </p:par>
                              <p:par>
                                <p:cTn id="58" presetID="10" presetClass="entr" presetSubtype="0" fill="hold"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fade">
                                      <p:cBhvr>
                                        <p:cTn id="69" dur="500"/>
                                        <p:tgtEl>
                                          <p:spTgt spid="73"/>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left)">
                                      <p:cBhvr>
                                        <p:cTn id="73" dur="500"/>
                                        <p:tgtEl>
                                          <p:spTgt spid="75"/>
                                        </p:tgtEl>
                                      </p:cBhvr>
                                    </p:animEffect>
                                  </p:childTnLst>
                                </p:cTn>
                              </p:par>
                              <p:par>
                                <p:cTn id="74" presetID="10" presetClass="entr" presetSubtype="0" fill="hold"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fade">
                                      <p:cBhvr>
                                        <p:cTn id="76" dur="500"/>
                                        <p:tgtEl>
                                          <p:spTgt spid="76"/>
                                        </p:tgtEl>
                                      </p:cBhvr>
                                    </p:animEffect>
                                  </p:childTnLst>
                                </p:cTn>
                              </p:par>
                            </p:childTnLst>
                          </p:cTn>
                        </p:par>
                        <p:par>
                          <p:cTn id="77" fill="hold">
                            <p:stCondLst>
                              <p:cond delay="1000"/>
                            </p:stCondLst>
                            <p:childTnLst>
                              <p:par>
                                <p:cTn id="78" presetID="22" presetClass="entr" presetSubtype="4" fill="hold" nodeType="after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wipe(down)">
                                      <p:cBhvr>
                                        <p:cTn id="80" dur="1000"/>
                                        <p:tgtEl>
                                          <p:spTgt spid="7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wipe(down)">
                                      <p:cBhvr>
                                        <p:cTn id="85" dur="500"/>
                                        <p:tgtEl>
                                          <p:spTgt spid="74"/>
                                        </p:tgtEl>
                                      </p:cBhvr>
                                    </p:animEffect>
                                  </p:childTnLst>
                                </p:cTn>
                              </p:par>
                              <p:par>
                                <p:cTn id="86" presetID="10" presetClass="entr" presetSubtype="0" fill="hold" nodeType="with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9" grpId="0" animBg="1"/>
      <p:bldP spid="73" grpId="0" animBg="1"/>
      <p:bldP spid="74" grpId="0" animBg="1"/>
      <p:bldP spid="7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475" y="64598"/>
            <a:ext cx="5630863" cy="689111"/>
          </a:xfrm>
        </p:spPr>
        <p:txBody>
          <a:bodyPr vert="horz" lIns="320040" tIns="152357" rIns="53325" bIns="53325" rtlCol="0" anchor="ctr">
            <a:normAutofit fontScale="90000"/>
          </a:bodyPr>
          <a:lstStyle/>
          <a:p>
            <a:r>
              <a:rPr lang="en-US" dirty="0"/>
              <a:t>Backup of Azure IaaS VMs</a:t>
            </a:r>
          </a:p>
        </p:txBody>
      </p:sp>
      <p:sp>
        <p:nvSpPr>
          <p:cNvPr id="78" name="TextBox 77"/>
          <p:cNvSpPr txBox="1"/>
          <p:nvPr/>
        </p:nvSpPr>
        <p:spPr>
          <a:xfrm>
            <a:off x="2130611" y="4234990"/>
            <a:ext cx="7025789" cy="1855776"/>
          </a:xfrm>
          <a:prstGeom prst="rect">
            <a:avLst/>
          </a:prstGeom>
          <a:solidFill>
            <a:schemeClr val="accent6"/>
          </a:solidFill>
        </p:spPr>
        <p:txBody>
          <a:bodyPr wrap="square" lIns="182807" tIns="146246" rIns="182807" bIns="146246" rtlCol="0">
            <a:spAutoFit/>
          </a:bodyPr>
          <a:lstStyle/>
          <a:p>
            <a:pPr>
              <a:lnSpc>
                <a:spcPct val="90000"/>
              </a:lnSpc>
              <a:spcAft>
                <a:spcPts val="600"/>
              </a:spcAft>
            </a:pPr>
            <a:r>
              <a:rPr lang="en-US" sz="2400" b="1" dirty="0">
                <a:gradFill>
                  <a:gsLst>
                    <a:gs pos="2917">
                      <a:srgbClr val="FFFFFF"/>
                    </a:gs>
                    <a:gs pos="30000">
                      <a:srgbClr val="FFFFFF"/>
                    </a:gs>
                  </a:gsLst>
                  <a:lin ang="5400000" scaled="0"/>
                </a:gradFill>
              </a:rPr>
              <a:t>Value proposition:</a:t>
            </a:r>
          </a:p>
          <a:p>
            <a:pPr>
              <a:lnSpc>
                <a:spcPct val="90000"/>
              </a:lnSpc>
              <a:spcAft>
                <a:spcPts val="600"/>
              </a:spcAft>
            </a:pPr>
            <a:r>
              <a:rPr lang="en-US" sz="2400" dirty="0">
                <a:gradFill>
                  <a:gsLst>
                    <a:gs pos="2917">
                      <a:srgbClr val="FFFFFF"/>
                    </a:gs>
                    <a:gs pos="30000">
                      <a:srgbClr val="FFFFFF"/>
                    </a:gs>
                  </a:gsLst>
                  <a:lin ang="5400000" scaled="0"/>
                </a:gradFill>
              </a:rPr>
              <a:t>Enterprise-scale backup in Azure</a:t>
            </a:r>
          </a:p>
          <a:p>
            <a:pPr>
              <a:lnSpc>
                <a:spcPct val="90000"/>
              </a:lnSpc>
              <a:spcAft>
                <a:spcPts val="600"/>
              </a:spcAft>
            </a:pPr>
            <a:r>
              <a:rPr lang="en-US" sz="2400" dirty="0">
                <a:gradFill>
                  <a:gsLst>
                    <a:gs pos="2917">
                      <a:srgbClr val="FFFFFF"/>
                    </a:gs>
                    <a:gs pos="30000">
                      <a:srgbClr val="FFFFFF"/>
                    </a:gs>
                  </a:gsLst>
                  <a:lin ang="5400000" scaled="0"/>
                </a:gradFill>
              </a:rPr>
              <a:t>Fabric-level protection</a:t>
            </a:r>
          </a:p>
          <a:p>
            <a:pPr>
              <a:lnSpc>
                <a:spcPct val="90000"/>
              </a:lnSpc>
              <a:spcAft>
                <a:spcPts val="600"/>
              </a:spcAft>
            </a:pPr>
            <a:r>
              <a:rPr lang="en-US" sz="2400" dirty="0">
                <a:gradFill>
                  <a:gsLst>
                    <a:gs pos="2917">
                      <a:srgbClr val="FFFFFF"/>
                    </a:gs>
                    <a:gs pos="30000">
                      <a:srgbClr val="FFFFFF"/>
                    </a:gs>
                  </a:gsLst>
                  <a:lin ang="5400000" scaled="0"/>
                </a:gradFill>
              </a:rPr>
              <a:t>No customer resources for backup</a:t>
            </a:r>
          </a:p>
        </p:txBody>
      </p:sp>
      <p:sp>
        <p:nvSpPr>
          <p:cNvPr id="21" name="Freeform 95"/>
          <p:cNvSpPr>
            <a:spLocks/>
          </p:cNvSpPr>
          <p:nvPr/>
        </p:nvSpPr>
        <p:spPr bwMode="auto">
          <a:xfrm flipH="1">
            <a:off x="7083489" y="2180543"/>
            <a:ext cx="2446325" cy="14310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65" tIns="45682" rIns="91365" bIns="45682" numCol="1" anchor="t" anchorCtr="0" compatLnSpc="1">
            <a:prstTxWarp prst="textNoShape">
              <a:avLst/>
            </a:prstTxWarp>
          </a:bodyPr>
          <a:lstStyle/>
          <a:p>
            <a:pPr defTabSz="913512"/>
            <a:endParaRPr lang="en-US" sz="1799">
              <a:solidFill>
                <a:srgbClr val="000000"/>
              </a:solidFill>
            </a:endParaRPr>
          </a:p>
        </p:txBody>
      </p:sp>
      <p:grpSp>
        <p:nvGrpSpPr>
          <p:cNvPr id="22" name="Group 21"/>
          <p:cNvGrpSpPr/>
          <p:nvPr/>
        </p:nvGrpSpPr>
        <p:grpSpPr>
          <a:xfrm>
            <a:off x="1956090" y="1668793"/>
            <a:ext cx="5953395" cy="2036564"/>
            <a:chOff x="616226" y="1456630"/>
            <a:chExt cx="5202444" cy="1975661"/>
          </a:xfrm>
        </p:grpSpPr>
        <p:sp>
          <p:nvSpPr>
            <p:cNvPr id="23"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2"/>
            </a:solidFill>
            <a:ln>
              <a:noFill/>
            </a:ln>
            <a:extLst/>
          </p:spPr>
          <p:txBody>
            <a:bodyPr vert="horz" wrap="square" lIns="91365" tIns="45682" rIns="91365" bIns="45682" numCol="1" anchor="t" anchorCtr="0" compatLnSpc="1">
              <a:prstTxWarp prst="textNoShape">
                <a:avLst/>
              </a:prstTxWarp>
            </a:bodyPr>
            <a:lstStyle/>
            <a:p>
              <a:pPr defTabSz="913512"/>
              <a:endParaRPr lang="en-US" sz="1799">
                <a:solidFill>
                  <a:srgbClr val="000000"/>
                </a:solidFill>
              </a:endParaRPr>
            </a:p>
          </p:txBody>
        </p:sp>
        <p:sp>
          <p:nvSpPr>
            <p:cNvPr id="24" name="Freeform 95"/>
            <p:cNvSpPr>
              <a:spLocks/>
            </p:cNvSpPr>
            <p:nvPr/>
          </p:nvSpPr>
          <p:spPr bwMode="auto">
            <a:xfrm flipH="1">
              <a:off x="3075030" y="1971577"/>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p:spPr>
          <p:txBody>
            <a:bodyPr vert="horz" wrap="square" lIns="91365" tIns="45682" rIns="91365" bIns="45682" numCol="1" anchor="t" anchorCtr="0" compatLnSpc="1">
              <a:prstTxWarp prst="textNoShape">
                <a:avLst/>
              </a:prstTxWarp>
            </a:bodyPr>
            <a:lstStyle/>
            <a:p>
              <a:pPr defTabSz="913512"/>
              <a:endParaRPr lang="en-US" sz="1799">
                <a:solidFill>
                  <a:srgbClr val="000000"/>
                </a:solidFill>
              </a:endParaRPr>
            </a:p>
          </p:txBody>
        </p:sp>
        <p:sp>
          <p:nvSpPr>
            <p:cNvPr id="25" name="Freeform 95"/>
            <p:cNvSpPr>
              <a:spLocks/>
            </p:cNvSpPr>
            <p:nvPr/>
          </p:nvSpPr>
          <p:spPr bwMode="auto">
            <a:xfrm flipH="1">
              <a:off x="1281692" y="1456630"/>
              <a:ext cx="4536978" cy="19756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5" tIns="45682" rIns="91365" bIns="45682" numCol="1" anchor="t" anchorCtr="0" compatLnSpc="1">
              <a:prstTxWarp prst="textNoShape">
                <a:avLst/>
              </a:prstTxWarp>
            </a:bodyPr>
            <a:lstStyle/>
            <a:p>
              <a:pPr defTabSz="913512"/>
              <a:endParaRPr lang="en-US" sz="1799" kern="0">
                <a:solidFill>
                  <a:srgbClr val="505050"/>
                </a:solidFill>
              </a:endParaRPr>
            </a:p>
          </p:txBody>
        </p:sp>
        <p:sp>
          <p:nvSpPr>
            <p:cNvPr id="26" name="TextBox 25"/>
            <p:cNvSpPr txBox="1"/>
            <p:nvPr/>
          </p:nvSpPr>
          <p:spPr>
            <a:xfrm>
              <a:off x="2441589" y="1532791"/>
              <a:ext cx="1665924" cy="495483"/>
            </a:xfrm>
            <a:prstGeom prst="rect">
              <a:avLst/>
            </a:prstGeom>
            <a:noFill/>
            <a:ln>
              <a:noFill/>
            </a:ln>
          </p:spPr>
          <p:txBody>
            <a:bodyPr wrap="none" lIns="179111" tIns="143289" rIns="179111" bIns="143289" rtlCol="0">
              <a:spAutoFit/>
            </a:bodyPr>
            <a:lstStyle/>
            <a:p>
              <a:pPr algn="ctr" defTabSz="912650">
                <a:lnSpc>
                  <a:spcPct val="90000"/>
                </a:lnSpc>
                <a:spcAft>
                  <a:spcPts val="588"/>
                </a:spcAft>
              </a:pPr>
              <a:r>
                <a:rPr lang="en-US" sz="1567" b="1" kern="0" dirty="0">
                  <a:solidFill>
                    <a:srgbClr val="FFFFFF"/>
                  </a:solidFill>
                </a:rPr>
                <a:t>Microsoft Azure</a:t>
              </a:r>
            </a:p>
          </p:txBody>
        </p:sp>
      </p:grpSp>
      <p:sp>
        <p:nvSpPr>
          <p:cNvPr id="27" name="TextBox 26"/>
          <p:cNvSpPr txBox="1"/>
          <p:nvPr/>
        </p:nvSpPr>
        <p:spPr>
          <a:xfrm>
            <a:off x="4674124" y="2377338"/>
            <a:ext cx="3420426" cy="338290"/>
          </a:xfrm>
          <a:prstGeom prst="rect">
            <a:avLst/>
          </a:prstGeom>
          <a:noFill/>
        </p:spPr>
        <p:txBody>
          <a:bodyPr wrap="square" rtlCol="0">
            <a:spAutoFit/>
          </a:bodyPr>
          <a:lstStyle/>
          <a:p>
            <a:pPr algn="ctr">
              <a:defRPr/>
            </a:pPr>
            <a:r>
              <a:rPr lang="en-US" sz="1567" kern="0" dirty="0">
                <a:solidFill>
                  <a:srgbClr val="FFFFFF"/>
                </a:solidFill>
                <a:latin typeface="Segoe UI Light"/>
                <a:ea typeface="Segoe UI" pitchFamily="34" charset="0"/>
                <a:cs typeface="Segoe UI" pitchFamily="34" charset="0"/>
              </a:rPr>
              <a:t>Cloud Data Backup </a:t>
            </a:r>
          </a:p>
        </p:txBody>
      </p:sp>
      <p:sp>
        <p:nvSpPr>
          <p:cNvPr id="33" name="Freeform 95"/>
          <p:cNvSpPr>
            <a:spLocks/>
          </p:cNvSpPr>
          <p:nvPr/>
        </p:nvSpPr>
        <p:spPr bwMode="auto">
          <a:xfrm flipH="1">
            <a:off x="3423032" y="2427243"/>
            <a:ext cx="1933453" cy="11160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50000"/>
              <a:lumOff val="50000"/>
            </a:schemeClr>
          </a:solidFill>
          <a:ln>
            <a:noFill/>
          </a:ln>
          <a:extLst/>
        </p:spPr>
        <p:txBody>
          <a:bodyPr vert="horz" wrap="square" lIns="91365" tIns="45682" rIns="91365" bIns="45682" numCol="1" anchor="t" anchorCtr="0" compatLnSpc="1">
            <a:prstTxWarp prst="textNoShape">
              <a:avLst/>
            </a:prstTxWarp>
          </a:bodyPr>
          <a:lstStyle/>
          <a:p>
            <a:pPr algn="ctr" defTabSz="913512"/>
            <a:endParaRPr lang="en-US" sz="1176" dirty="0">
              <a:solidFill>
                <a:srgbClr val="FFFFFF"/>
              </a:solidFill>
            </a:endParaRPr>
          </a:p>
          <a:p>
            <a:pPr algn="ctr" defTabSz="913512"/>
            <a:r>
              <a:rPr lang="en-US" sz="1176" dirty="0">
                <a:solidFill>
                  <a:srgbClr val="FFFFFF"/>
                </a:solidFill>
              </a:rPr>
              <a:t>Virtual machines</a:t>
            </a:r>
          </a:p>
        </p:txBody>
      </p:sp>
      <p:cxnSp>
        <p:nvCxnSpPr>
          <p:cNvPr id="34" name="Straight Arrow Connector 33"/>
          <p:cNvCxnSpPr/>
          <p:nvPr/>
        </p:nvCxnSpPr>
        <p:spPr>
          <a:xfrm flipH="1" flipV="1">
            <a:off x="4885567" y="3256126"/>
            <a:ext cx="1498770" cy="9496"/>
          </a:xfrm>
          <a:prstGeom prst="straightConnector1">
            <a:avLst/>
          </a:prstGeom>
          <a:ln w="57150">
            <a:solidFill>
              <a:schemeClr val="accent6"/>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Freeform 8"/>
          <p:cNvSpPr>
            <a:spLocks/>
          </p:cNvSpPr>
          <p:nvPr/>
        </p:nvSpPr>
        <p:spPr bwMode="auto">
          <a:xfrm>
            <a:off x="3939205" y="2935031"/>
            <a:ext cx="899693" cy="138452"/>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89581" tIns="44790" rIns="89581" bIns="44790" numCol="1" anchor="t" anchorCtr="0" compatLnSpc="1">
            <a:prstTxWarp prst="textNoShape">
              <a:avLst/>
            </a:prstTxWarp>
          </a:bodyPr>
          <a:lstStyle/>
          <a:p>
            <a:pPr defTabSz="895688"/>
            <a:endParaRPr lang="en-US" sz="1568">
              <a:solidFill>
                <a:srgbClr val="000000"/>
              </a:solidFill>
            </a:endParaRPr>
          </a:p>
        </p:txBody>
      </p:sp>
      <p:sp>
        <p:nvSpPr>
          <p:cNvPr id="36" name="Freeform 8"/>
          <p:cNvSpPr>
            <a:spLocks/>
          </p:cNvSpPr>
          <p:nvPr/>
        </p:nvSpPr>
        <p:spPr bwMode="auto">
          <a:xfrm>
            <a:off x="3942614" y="3130071"/>
            <a:ext cx="899693" cy="138452"/>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89581" tIns="44790" rIns="89581" bIns="44790" numCol="1" anchor="t" anchorCtr="0" compatLnSpc="1">
            <a:prstTxWarp prst="textNoShape">
              <a:avLst/>
            </a:prstTxWarp>
          </a:bodyPr>
          <a:lstStyle/>
          <a:p>
            <a:pPr defTabSz="895688"/>
            <a:endParaRPr lang="en-US" sz="1568">
              <a:solidFill>
                <a:srgbClr val="000000"/>
              </a:solidFill>
            </a:endParaRPr>
          </a:p>
        </p:txBody>
      </p:sp>
      <p:sp>
        <p:nvSpPr>
          <p:cNvPr id="37" name="Oval 16"/>
          <p:cNvSpPr>
            <a:spLocks noChangeArrowheads="1"/>
          </p:cNvSpPr>
          <p:nvPr/>
        </p:nvSpPr>
        <p:spPr bwMode="auto">
          <a:xfrm>
            <a:off x="4517625" y="2944962"/>
            <a:ext cx="60786" cy="61899"/>
          </a:xfrm>
          <a:prstGeom prst="ellipse">
            <a:avLst/>
          </a:prstGeom>
          <a:solidFill>
            <a:schemeClr val="tx2"/>
          </a:solidFill>
          <a:ln>
            <a:noFill/>
          </a:ln>
        </p:spPr>
        <p:txBody>
          <a:bodyPr vert="horz" wrap="square" lIns="89581" tIns="44790" rIns="89581" bIns="44790" numCol="1" anchor="t" anchorCtr="0" compatLnSpc="1">
            <a:prstTxWarp prst="textNoShape">
              <a:avLst/>
            </a:prstTxWarp>
          </a:bodyPr>
          <a:lstStyle/>
          <a:p>
            <a:pPr defTabSz="895688"/>
            <a:endParaRPr lang="en-US" sz="1568" dirty="0">
              <a:solidFill>
                <a:srgbClr val="000000"/>
              </a:solidFill>
            </a:endParaRPr>
          </a:p>
        </p:txBody>
      </p:sp>
      <p:sp>
        <p:nvSpPr>
          <p:cNvPr id="38" name="Oval 16"/>
          <p:cNvSpPr>
            <a:spLocks noChangeArrowheads="1"/>
          </p:cNvSpPr>
          <p:nvPr/>
        </p:nvSpPr>
        <p:spPr bwMode="auto">
          <a:xfrm>
            <a:off x="4510508" y="3123227"/>
            <a:ext cx="60786" cy="61899"/>
          </a:xfrm>
          <a:prstGeom prst="ellipse">
            <a:avLst/>
          </a:prstGeom>
          <a:solidFill>
            <a:schemeClr val="tx2"/>
          </a:solidFill>
          <a:ln>
            <a:noFill/>
          </a:ln>
        </p:spPr>
        <p:txBody>
          <a:bodyPr vert="horz" wrap="square" lIns="89581" tIns="44790" rIns="89581" bIns="44790" numCol="1" anchor="t" anchorCtr="0" compatLnSpc="1">
            <a:prstTxWarp prst="textNoShape">
              <a:avLst/>
            </a:prstTxWarp>
          </a:bodyPr>
          <a:lstStyle/>
          <a:p>
            <a:pPr defTabSz="895688"/>
            <a:endParaRPr lang="en-US" sz="1568" dirty="0">
              <a:solidFill>
                <a:srgbClr val="000000"/>
              </a:solidFill>
            </a:endParaRPr>
          </a:p>
        </p:txBody>
      </p:sp>
      <p:sp>
        <p:nvSpPr>
          <p:cNvPr id="39" name="Freeform 8"/>
          <p:cNvSpPr>
            <a:spLocks/>
          </p:cNvSpPr>
          <p:nvPr/>
        </p:nvSpPr>
        <p:spPr bwMode="auto">
          <a:xfrm>
            <a:off x="3944788" y="3312085"/>
            <a:ext cx="899693" cy="138452"/>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tx1">
              <a:lumMod val="95000"/>
            </a:schemeClr>
          </a:solidFill>
          <a:ln>
            <a:noFill/>
          </a:ln>
        </p:spPr>
        <p:txBody>
          <a:bodyPr vert="horz" wrap="square" lIns="89581" tIns="44790" rIns="89581" bIns="44790" numCol="1" anchor="t" anchorCtr="0" compatLnSpc="1">
            <a:prstTxWarp prst="textNoShape">
              <a:avLst/>
            </a:prstTxWarp>
          </a:bodyPr>
          <a:lstStyle/>
          <a:p>
            <a:pPr defTabSz="895688"/>
            <a:endParaRPr lang="en-US" sz="1568">
              <a:solidFill>
                <a:srgbClr val="000000"/>
              </a:solidFill>
            </a:endParaRPr>
          </a:p>
        </p:txBody>
      </p:sp>
      <p:sp>
        <p:nvSpPr>
          <p:cNvPr id="40" name="Oval 16"/>
          <p:cNvSpPr>
            <a:spLocks noChangeArrowheads="1"/>
          </p:cNvSpPr>
          <p:nvPr/>
        </p:nvSpPr>
        <p:spPr bwMode="auto">
          <a:xfrm>
            <a:off x="4525295" y="3300341"/>
            <a:ext cx="60786" cy="61899"/>
          </a:xfrm>
          <a:prstGeom prst="ellipse">
            <a:avLst/>
          </a:prstGeom>
          <a:solidFill>
            <a:schemeClr val="tx2"/>
          </a:solidFill>
          <a:ln>
            <a:noFill/>
          </a:ln>
        </p:spPr>
        <p:txBody>
          <a:bodyPr vert="horz" wrap="square" lIns="89581" tIns="44790" rIns="89581" bIns="44790" numCol="1" anchor="t" anchorCtr="0" compatLnSpc="1">
            <a:prstTxWarp prst="textNoShape">
              <a:avLst/>
            </a:prstTxWarp>
          </a:bodyPr>
          <a:lstStyle/>
          <a:p>
            <a:pPr defTabSz="895688"/>
            <a:endParaRPr lang="en-US" sz="1568" dirty="0">
              <a:solidFill>
                <a:srgbClr val="000000"/>
              </a:solidFill>
            </a:endParaRPr>
          </a:p>
        </p:txBody>
      </p:sp>
      <p:pic>
        <p:nvPicPr>
          <p:cNvPr id="41" name="Picture 40"/>
          <p:cNvPicPr>
            <a:picLocks noChangeAspect="1"/>
          </p:cNvPicPr>
          <p:nvPr/>
        </p:nvPicPr>
        <p:blipFill>
          <a:blip r:embed="rId2">
            <a:duotone>
              <a:schemeClr val="accent6">
                <a:shade val="45000"/>
                <a:satMod val="135000"/>
              </a:schemeClr>
              <a:prstClr val="white"/>
            </a:duotone>
          </a:blip>
          <a:stretch>
            <a:fillRect/>
          </a:stretch>
        </p:blipFill>
        <p:spPr>
          <a:xfrm>
            <a:off x="6384338" y="2837135"/>
            <a:ext cx="951628" cy="678107"/>
          </a:xfrm>
          <a:prstGeom prst="rect">
            <a:avLst/>
          </a:prstGeom>
        </p:spPr>
      </p:pic>
    </p:spTree>
    <p:extLst>
      <p:ext uri="{BB962C8B-B14F-4D97-AF65-F5344CB8AC3E}">
        <p14:creationId xmlns:p14="http://schemas.microsoft.com/office/powerpoint/2010/main" val="4130323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87780" y="63058"/>
            <a:ext cx="6206917" cy="664797"/>
          </a:xfrm>
        </p:spPr>
        <p:txBody>
          <a:bodyPr vert="horz" lIns="320040" tIns="152357" rIns="53325" bIns="53325" rtlCol="0" anchor="ctr">
            <a:normAutofit fontScale="90000"/>
          </a:bodyPr>
          <a:lstStyle/>
          <a:p>
            <a:r>
              <a:rPr lang="en-US" dirty="0"/>
              <a:t>Microsoft Azure Backup (MAB)</a:t>
            </a:r>
          </a:p>
        </p:txBody>
      </p:sp>
      <p:sp>
        <p:nvSpPr>
          <p:cNvPr id="2" name="Slide Number Placeholder 1"/>
          <p:cNvSpPr>
            <a:spLocks noGrp="1"/>
          </p:cNvSpPr>
          <p:nvPr>
            <p:ph type="sldNum" sz="quarter" idx="4294967295"/>
          </p:nvPr>
        </p:nvSpPr>
        <p:spPr>
          <a:xfrm>
            <a:off x="11292635" y="6420859"/>
            <a:ext cx="896191" cy="371857"/>
          </a:xfrm>
          <a:prstGeom prst="rect">
            <a:avLst/>
          </a:prstGeom>
        </p:spPr>
        <p:txBody>
          <a:bodyPr/>
          <a:lstStyle/>
          <a:p>
            <a:endParaRPr lang="en-US" dirty="0"/>
          </a:p>
        </p:txBody>
      </p:sp>
      <p:pic>
        <p:nvPicPr>
          <p:cNvPr id="10" name="Picture 9"/>
          <p:cNvPicPr>
            <a:picLocks noChangeAspect="1"/>
          </p:cNvPicPr>
          <p:nvPr/>
        </p:nvPicPr>
        <p:blipFill>
          <a:blip r:embed="rId3"/>
          <a:stretch>
            <a:fillRect/>
          </a:stretch>
        </p:blipFill>
        <p:spPr>
          <a:xfrm>
            <a:off x="493217" y="1865217"/>
            <a:ext cx="1994125" cy="1143128"/>
          </a:xfrm>
          <a:prstGeom prst="rect">
            <a:avLst/>
          </a:prstGeom>
        </p:spPr>
      </p:pic>
      <p:sp>
        <p:nvSpPr>
          <p:cNvPr id="3" name="Rectangle 2"/>
          <p:cNvSpPr/>
          <p:nvPr/>
        </p:nvSpPr>
        <p:spPr bwMode="auto">
          <a:xfrm>
            <a:off x="4750126" y="1641170"/>
            <a:ext cx="5899926" cy="156833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3136" dirty="0">
                <a:gradFill>
                  <a:gsLst>
                    <a:gs pos="0">
                      <a:srgbClr val="FFFFFF"/>
                    </a:gs>
                    <a:gs pos="100000">
                      <a:srgbClr val="FFFFFF"/>
                    </a:gs>
                  </a:gsLst>
                  <a:lin ang="5400000" scaled="0"/>
                </a:gradFill>
              </a:rPr>
              <a:t>Files and Folders</a:t>
            </a:r>
          </a:p>
        </p:txBody>
      </p:sp>
      <p:pic>
        <p:nvPicPr>
          <p:cNvPr id="12" name="Picture 11"/>
          <p:cNvPicPr>
            <a:picLocks noChangeAspect="1"/>
          </p:cNvPicPr>
          <p:nvPr/>
        </p:nvPicPr>
        <p:blipFill>
          <a:blip r:embed="rId4">
            <a:duotone>
              <a:schemeClr val="accent3">
                <a:shade val="45000"/>
                <a:satMod val="135000"/>
              </a:schemeClr>
              <a:prstClr val="white"/>
            </a:duotone>
          </a:blip>
          <a:stretch>
            <a:fillRect/>
          </a:stretch>
        </p:blipFill>
        <p:spPr>
          <a:xfrm>
            <a:off x="499725" y="4430324"/>
            <a:ext cx="4026353" cy="1143128"/>
          </a:xfrm>
          <a:prstGeom prst="rect">
            <a:avLst/>
          </a:prstGeom>
        </p:spPr>
      </p:pic>
      <p:sp>
        <p:nvSpPr>
          <p:cNvPr id="14" name="Rectangle 13"/>
          <p:cNvSpPr/>
          <p:nvPr/>
        </p:nvSpPr>
        <p:spPr bwMode="auto">
          <a:xfrm>
            <a:off x="4750125" y="4031015"/>
            <a:ext cx="5899926" cy="2987305"/>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3136" dirty="0">
              <a:gradFill>
                <a:gsLst>
                  <a:gs pos="0">
                    <a:srgbClr val="FFFFFF"/>
                  </a:gs>
                  <a:gs pos="100000">
                    <a:srgbClr val="FFFFFF"/>
                  </a:gs>
                </a:gsLst>
                <a:lin ang="5400000" scaled="0"/>
              </a:gradFill>
            </a:endParaRPr>
          </a:p>
          <a:p>
            <a:pPr algn="ctr" defTabSz="913916" fontAlgn="base">
              <a:spcBef>
                <a:spcPct val="0"/>
              </a:spcBef>
              <a:spcAft>
                <a:spcPct val="0"/>
              </a:spcAft>
            </a:pPr>
            <a:r>
              <a:rPr lang="en-US" sz="3136" dirty="0">
                <a:gradFill>
                  <a:gsLst>
                    <a:gs pos="0">
                      <a:srgbClr val="FFFFFF"/>
                    </a:gs>
                    <a:gs pos="100000">
                      <a:srgbClr val="FFFFFF"/>
                    </a:gs>
                  </a:gsLst>
                  <a:lin ang="5400000" scaled="0"/>
                </a:gradFill>
              </a:rPr>
              <a:t>Files and Folders</a:t>
            </a:r>
          </a:p>
          <a:p>
            <a:pPr algn="ctr" defTabSz="913916" fontAlgn="base">
              <a:spcBef>
                <a:spcPct val="0"/>
              </a:spcBef>
              <a:spcAft>
                <a:spcPct val="0"/>
              </a:spcAft>
            </a:pPr>
            <a:r>
              <a:rPr lang="en-US" sz="3136" dirty="0">
                <a:gradFill>
                  <a:gsLst>
                    <a:gs pos="0">
                      <a:srgbClr val="FFFFFF"/>
                    </a:gs>
                    <a:gs pos="100000">
                      <a:srgbClr val="FFFFFF"/>
                    </a:gs>
                  </a:gsLst>
                  <a:lin ang="5400000" scaled="0"/>
                </a:gradFill>
              </a:rPr>
              <a:t>and</a:t>
            </a:r>
          </a:p>
          <a:p>
            <a:pPr algn="ctr" defTabSz="913916" fontAlgn="base">
              <a:spcBef>
                <a:spcPct val="0"/>
              </a:spcBef>
              <a:spcAft>
                <a:spcPct val="0"/>
              </a:spcAft>
            </a:pPr>
            <a:r>
              <a:rPr lang="en-US" sz="3528" dirty="0">
                <a:gradFill>
                  <a:gsLst>
                    <a:gs pos="0">
                      <a:srgbClr val="FFFFFF"/>
                    </a:gs>
                    <a:gs pos="100000">
                      <a:srgbClr val="FFFFFF"/>
                    </a:gs>
                  </a:gsLst>
                  <a:lin ang="5400000" scaled="0"/>
                </a:gradFill>
              </a:rPr>
              <a:t>SQL, SharePoint, Exchange, Client Backup</a:t>
            </a:r>
          </a:p>
          <a:p>
            <a:pPr algn="ctr" defTabSz="913916" fontAlgn="base">
              <a:spcBef>
                <a:spcPct val="0"/>
              </a:spcBef>
              <a:spcAft>
                <a:spcPct val="0"/>
              </a:spcAft>
            </a:pPr>
            <a:r>
              <a:rPr lang="en-US" sz="3528" dirty="0">
                <a:gradFill>
                  <a:gsLst>
                    <a:gs pos="0">
                      <a:srgbClr val="FFFFFF"/>
                    </a:gs>
                    <a:gs pos="100000">
                      <a:srgbClr val="FFFFFF"/>
                    </a:gs>
                  </a:gsLst>
                  <a:lin ang="5400000" scaled="0"/>
                </a:gradFill>
              </a:rPr>
              <a:t>D2D2C </a:t>
            </a:r>
            <a:r>
              <a:rPr lang="en-US" sz="3136" i="1" dirty="0">
                <a:gradFill>
                  <a:gsLst>
                    <a:gs pos="0">
                      <a:srgbClr val="FFFFFF"/>
                    </a:gs>
                    <a:gs pos="100000">
                      <a:srgbClr val="FFFFFF"/>
                    </a:gs>
                  </a:gsLst>
                  <a:lin ang="5400000" scaled="0"/>
                </a:gradFill>
              </a:rPr>
              <a:t>for faster restores</a:t>
            </a:r>
            <a:endParaRPr lang="en-US" sz="3528" i="1" dirty="0">
              <a:gradFill>
                <a:gsLst>
                  <a:gs pos="0">
                    <a:srgbClr val="FFFFFF"/>
                  </a:gs>
                  <a:gs pos="100000">
                    <a:srgbClr val="FFFFFF"/>
                  </a:gs>
                </a:gsLst>
                <a:lin ang="5400000" scaled="0"/>
              </a:gradFill>
            </a:endParaRPr>
          </a:p>
          <a:p>
            <a:pPr algn="ctr" defTabSz="913916" fontAlgn="base">
              <a:spcBef>
                <a:spcPct val="0"/>
              </a:spcBef>
              <a:spcAft>
                <a:spcPct val="0"/>
              </a:spcAft>
            </a:pPr>
            <a:endParaRPr lang="en-US" sz="3528"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26883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661" y="-41435"/>
            <a:ext cx="7794762" cy="979755"/>
          </a:xfrm>
        </p:spPr>
        <p:txBody>
          <a:bodyPr vert="horz" lIns="320040" tIns="152357" rIns="53325" bIns="53325" rtlCol="0" anchor="ctr">
            <a:normAutofit/>
          </a:bodyPr>
          <a:lstStyle/>
          <a:p>
            <a:pPr>
              <a:lnSpc>
                <a:spcPct val="90000"/>
              </a:lnSpc>
            </a:pPr>
            <a:r>
              <a:rPr lang="en-US" sz="4000" dirty="0">
                <a:solidFill>
                  <a:schemeClr val="bg2"/>
                </a:solidFill>
              </a:rPr>
              <a:t>Microsoft Azure Backup integration</a:t>
            </a:r>
          </a:p>
        </p:txBody>
      </p:sp>
      <p:sp>
        <p:nvSpPr>
          <p:cNvPr id="3" name="Title 1"/>
          <p:cNvSpPr txBox="1">
            <a:spLocks/>
          </p:cNvSpPr>
          <p:nvPr/>
        </p:nvSpPr>
        <p:spPr>
          <a:xfrm>
            <a:off x="1309948" y="892886"/>
            <a:ext cx="7729251" cy="1075604"/>
          </a:xfrm>
          <a:prstGeom prst="rect">
            <a:avLst/>
          </a:prstGeom>
        </p:spPr>
        <p:txBody>
          <a:bodyPr vert="horz" wrap="square" lIns="195021" tIns="121888" rIns="195021" bIns="121888"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r>
              <a:rPr sz="2800" dirty="0">
                <a:solidFill>
                  <a:srgbClr val="505050"/>
                </a:solidFill>
              </a:rPr>
              <a:t>Extending Data Protection Manager to the cloud</a:t>
            </a:r>
          </a:p>
        </p:txBody>
      </p:sp>
      <p:sp>
        <p:nvSpPr>
          <p:cNvPr id="7" name="Rectangle 6"/>
          <p:cNvSpPr/>
          <p:nvPr/>
        </p:nvSpPr>
        <p:spPr>
          <a:xfrm>
            <a:off x="455116" y="1955418"/>
            <a:ext cx="5233002" cy="332335"/>
          </a:xfrm>
          <a:prstGeom prst="rect">
            <a:avLst/>
          </a:prstGeom>
          <a:noFill/>
        </p:spPr>
        <p:txBody>
          <a:bodyPr wrap="square">
            <a:spAutoFit/>
          </a:bodyPr>
          <a:lstStyle/>
          <a:p>
            <a:pPr marL="0" lvl="1" defTabSz="462279">
              <a:lnSpc>
                <a:spcPct val="90000"/>
              </a:lnSpc>
              <a:spcBef>
                <a:spcPts val="300"/>
              </a:spcBef>
              <a:spcAft>
                <a:spcPts val="600"/>
              </a:spcAft>
              <a:buClr>
                <a:srgbClr val="EFEFEF"/>
              </a:buClr>
            </a:pPr>
            <a:endParaRPr lang="en-US" sz="1733" dirty="0">
              <a:solidFill>
                <a:srgbClr val="505050"/>
              </a:solidFill>
              <a:cs typeface="Segoe UI" pitchFamily="34" charset="0"/>
            </a:endParaRPr>
          </a:p>
        </p:txBody>
      </p:sp>
      <p:sp>
        <p:nvSpPr>
          <p:cNvPr id="6" name="Rectangle 5"/>
          <p:cNvSpPr/>
          <p:nvPr/>
        </p:nvSpPr>
        <p:spPr>
          <a:xfrm>
            <a:off x="237594" y="1968490"/>
            <a:ext cx="4785448" cy="4768998"/>
          </a:xfrm>
          <a:prstGeom prst="rect">
            <a:avLst/>
          </a:prstGeom>
          <a:noFill/>
        </p:spPr>
        <p:txBody>
          <a:bodyPr wrap="square">
            <a:spAutoFit/>
          </a:bodyPr>
          <a:lstStyle/>
          <a:p>
            <a:pPr marL="0" lvl="1" defTabSz="462279">
              <a:lnSpc>
                <a:spcPct val="90000"/>
              </a:lnSpc>
              <a:spcBef>
                <a:spcPts val="300"/>
              </a:spcBef>
              <a:spcAft>
                <a:spcPts val="600"/>
              </a:spcAft>
              <a:buClr>
                <a:srgbClr val="EFEFEF"/>
              </a:buClr>
            </a:pPr>
            <a:r>
              <a:rPr lang="en-US" sz="1800" b="1" dirty="0">
                <a:solidFill>
                  <a:schemeClr val="accent2"/>
                </a:solidFill>
                <a:cs typeface="Segoe UI" pitchFamily="34" charset="0"/>
              </a:rPr>
              <a:t>Reliable offsite data protection</a:t>
            </a:r>
            <a:endParaRPr lang="en-US" sz="1800" dirty="0">
              <a:solidFill>
                <a:schemeClr val="tx2"/>
              </a:solidFill>
              <a:cs typeface="Segoe UI" pitchFamily="34" charset="0"/>
            </a:endParaRP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Backups are encrypted before transmission and stored encrypted in Microsoft Azure.</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Backups are off-site, away from your datacenter, protected by reliable Azure storage</a:t>
            </a:r>
          </a:p>
          <a:p>
            <a:pPr marL="0" lvl="1" defTabSz="462279">
              <a:lnSpc>
                <a:spcPct val="90000"/>
              </a:lnSpc>
              <a:spcBef>
                <a:spcPts val="1200"/>
              </a:spcBef>
              <a:spcAft>
                <a:spcPts val="600"/>
              </a:spcAft>
              <a:buClr>
                <a:srgbClr val="EFEFEF"/>
              </a:buClr>
            </a:pPr>
            <a:r>
              <a:rPr lang="en-US" sz="1800" b="1" dirty="0">
                <a:solidFill>
                  <a:schemeClr val="accent2"/>
                </a:solidFill>
                <a:cs typeface="Segoe UI" pitchFamily="34" charset="0"/>
              </a:rPr>
              <a:t>Simple and integrated solution</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Integrates with UI of Data Protection Manager, simplifying administration &amp; enhancing control.</a:t>
            </a:r>
          </a:p>
          <a:p>
            <a:pPr marL="0" lvl="1" defTabSz="462279">
              <a:lnSpc>
                <a:spcPct val="90000"/>
              </a:lnSpc>
              <a:spcBef>
                <a:spcPts val="1200"/>
              </a:spcBef>
              <a:spcAft>
                <a:spcPts val="600"/>
              </a:spcAft>
              <a:buClr>
                <a:schemeClr val="tx2"/>
              </a:buClr>
            </a:pPr>
            <a:r>
              <a:rPr lang="en-US" sz="1800" b="1" dirty="0">
                <a:solidFill>
                  <a:schemeClr val="accent2"/>
                </a:solidFill>
                <a:cs typeface="Segoe UI" pitchFamily="34" charset="0"/>
              </a:rPr>
              <a:t>Efficient and flexible backup &amp; recovery</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Supports file server data, Hyper-V VMs &amp; SQL Server databases.</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Provides a retention range of up to 120 days.</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Supports synchronization up to twice per day.</a:t>
            </a:r>
          </a:p>
          <a:p>
            <a:pPr marL="285750" lvl="1" indent="-285750" defTabSz="462279">
              <a:lnSpc>
                <a:spcPct val="90000"/>
              </a:lnSpc>
              <a:spcBef>
                <a:spcPts val="300"/>
              </a:spcBef>
              <a:spcAft>
                <a:spcPts val="600"/>
              </a:spcAft>
              <a:buClr>
                <a:schemeClr val="tx1">
                  <a:lumMod val="50000"/>
                </a:schemeClr>
              </a:buClr>
              <a:buFont typeface="Arial" panose="020B0604020202020204" pitchFamily="34" charset="0"/>
              <a:buChar char="•"/>
            </a:pPr>
            <a:r>
              <a:rPr lang="en-US" sz="1600" dirty="0">
                <a:solidFill>
                  <a:schemeClr val="tx2"/>
                </a:solidFill>
                <a:cs typeface="Segoe UI" pitchFamily="34" charset="0"/>
              </a:rPr>
              <a:t>Recover straight from Azure, using the DPM console, easing administration.</a:t>
            </a:r>
          </a:p>
        </p:txBody>
      </p:sp>
      <p:grpSp>
        <p:nvGrpSpPr>
          <p:cNvPr id="15" name="Group 14"/>
          <p:cNvGrpSpPr/>
          <p:nvPr/>
        </p:nvGrpSpPr>
        <p:grpSpPr>
          <a:xfrm>
            <a:off x="5426849" y="1888368"/>
            <a:ext cx="6265236" cy="4813182"/>
            <a:chOff x="4071197" y="1244480"/>
            <a:chExt cx="4700151" cy="3610827"/>
          </a:xfrm>
        </p:grpSpPr>
        <p:grpSp>
          <p:nvGrpSpPr>
            <p:cNvPr id="5" name="Group 4"/>
            <p:cNvGrpSpPr/>
            <p:nvPr/>
          </p:nvGrpSpPr>
          <p:grpSpPr>
            <a:xfrm>
              <a:off x="4071197" y="1244480"/>
              <a:ext cx="4700151" cy="3610827"/>
              <a:chOff x="4071197" y="1244480"/>
              <a:chExt cx="4700151" cy="3610827"/>
            </a:xfrm>
          </p:grpSpPr>
          <p:pic>
            <p:nvPicPr>
              <p:cNvPr id="8" name="Picture 98" descr="Cloud"/>
              <p:cNvPicPr>
                <a:picLocks noChangeAspect="1" noChangeArrowheads="1"/>
              </p:cNvPicPr>
              <p:nvPr/>
            </p:nvPicPr>
            <p:blipFill>
              <a:blip r:embed="rId3" cstate="screen">
                <a:duotone>
                  <a:prstClr val="black"/>
                  <a:srgbClr val="969696">
                    <a:tint val="45000"/>
                    <a:satMod val="400000"/>
                  </a:srgbClr>
                </a:duotone>
                <a:extLst>
                  <a:ext uri="{28A0092B-C50C-407E-A947-70E740481C1C}">
                    <a14:useLocalDpi xmlns:a14="http://schemas.microsoft.com/office/drawing/2010/main"/>
                  </a:ext>
                </a:extLst>
              </a:blip>
              <a:srcRect/>
              <a:stretch>
                <a:fillRect/>
              </a:stretch>
            </p:blipFill>
            <p:spPr bwMode="auto">
              <a:xfrm>
                <a:off x="4682971" y="3152763"/>
                <a:ext cx="3858798" cy="1581824"/>
              </a:xfrm>
              <a:prstGeom prst="rect">
                <a:avLst/>
              </a:prstGeom>
              <a:noFill/>
              <a:ln w="9525">
                <a:noFill/>
                <a:miter lim="800000"/>
                <a:headEnd/>
                <a:tailEnd/>
              </a:ln>
            </p:spPr>
          </p:pic>
          <p:sp>
            <p:nvSpPr>
              <p:cNvPr id="9" name="TextBox 8"/>
              <p:cNvSpPr txBox="1"/>
              <p:nvPr/>
            </p:nvSpPr>
            <p:spPr>
              <a:xfrm>
                <a:off x="4071197" y="4192271"/>
                <a:ext cx="1490066" cy="436387"/>
              </a:xfrm>
              <a:prstGeom prst="rect">
                <a:avLst/>
              </a:prstGeom>
              <a:noFill/>
            </p:spPr>
            <p:txBody>
              <a:bodyPr wrap="square" lIns="0" tIns="0" rIns="0" bIns="0" rtlCol="0">
                <a:spAutoFit/>
              </a:bodyPr>
              <a:lstStyle/>
              <a:p>
                <a:pPr algn="r" defTabSz="914134">
                  <a:lnSpc>
                    <a:spcPct val="90000"/>
                  </a:lnSpc>
                </a:pPr>
                <a:r>
                  <a:rPr lang="en-US" sz="1400" b="1" spc="-51" dirty="0">
                    <a:solidFill>
                      <a:schemeClr val="tx2"/>
                    </a:solidFill>
                  </a:rPr>
                  <a:t>Protected servers/data in</a:t>
                </a:r>
                <a:br>
                  <a:rPr lang="en-US" sz="1400" b="1" spc="-51" dirty="0">
                    <a:solidFill>
                      <a:schemeClr val="tx2"/>
                    </a:solidFill>
                  </a:rPr>
                </a:br>
                <a:r>
                  <a:rPr lang="en-US" sz="1400" b="1" spc="-51" dirty="0">
                    <a:solidFill>
                      <a:schemeClr val="tx2"/>
                    </a:solidFill>
                  </a:rPr>
                  <a:t>Contoso private cloud</a:t>
                </a:r>
                <a:br>
                  <a:rPr lang="en-US" sz="1400" b="1" spc="-51" dirty="0">
                    <a:solidFill>
                      <a:schemeClr val="tx2"/>
                    </a:solidFill>
                  </a:rPr>
                </a:br>
                <a:r>
                  <a:rPr lang="en-US" sz="1400" b="1" spc="-51" dirty="0">
                    <a:solidFill>
                      <a:schemeClr val="tx2"/>
                    </a:solidFill>
                  </a:rPr>
                  <a:t>(on-premises)</a:t>
                </a:r>
                <a:endParaRPr lang="en-US" sz="1400" b="1" spc="-51" baseline="-25000" dirty="0">
                  <a:solidFill>
                    <a:schemeClr val="tx2"/>
                  </a:solidFill>
                </a:endParaRPr>
              </a:p>
            </p:txBody>
          </p:sp>
          <p:sp>
            <p:nvSpPr>
              <p:cNvPr id="10" name="Flowchart: Magnetic Disk 9"/>
              <p:cNvSpPr/>
              <p:nvPr/>
            </p:nvSpPr>
            <p:spPr bwMode="auto">
              <a:xfrm>
                <a:off x="7322469" y="2643871"/>
                <a:ext cx="501706" cy="1043682"/>
              </a:xfrm>
              <a:prstGeom prst="flowChartMagneticDisk">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Clpoud Icon"/>
              <p:cNvSpPr>
                <a:spLocks noChangeAspect="1"/>
              </p:cNvSpPr>
              <p:nvPr/>
            </p:nvSpPr>
            <p:spPr bwMode="black">
              <a:xfrm>
                <a:off x="4682971" y="1244480"/>
                <a:ext cx="3858798" cy="155671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w="25400">
                <a:noFill/>
              </a:ln>
              <a:extLst/>
            </p:spPr>
            <p:txBody>
              <a:bodyPr vert="horz" wrap="square" lIns="121799" tIns="243590" rIns="608972" bIns="60897" numCol="1" anchor="t" anchorCtr="0" compatLnSpc="1">
                <a:prstTxWarp prst="textNoShape">
                  <a:avLst/>
                </a:prstTxWarp>
              </a:bodyPr>
              <a:lstStyle/>
              <a:p>
                <a:pPr algn="ctr" fontAlgn="base">
                  <a:lnSpc>
                    <a:spcPct val="90000"/>
                  </a:lnSpc>
                  <a:spcBef>
                    <a:spcPct val="0"/>
                  </a:spcBef>
                  <a:spcAft>
                    <a:spcPct val="0"/>
                  </a:spcAft>
                </a:pPr>
                <a:r>
                  <a:rPr lang="en-US" sz="2399" b="1" spc="-67" dirty="0">
                    <a:solidFill>
                      <a:schemeClr val="tx2"/>
                    </a:solidFill>
                  </a:rPr>
                  <a:t>   Microsoft</a:t>
                </a:r>
                <a:br>
                  <a:rPr lang="en-US" sz="2399" b="1" spc="-67" dirty="0">
                    <a:solidFill>
                      <a:schemeClr val="tx2"/>
                    </a:solidFill>
                  </a:rPr>
                </a:br>
                <a:r>
                  <a:rPr lang="en-US" sz="2399" b="1" spc="-67" dirty="0">
                    <a:solidFill>
                      <a:schemeClr val="tx2"/>
                    </a:solidFill>
                  </a:rPr>
                  <a:t>   Azure</a:t>
                </a:r>
              </a:p>
            </p:txBody>
          </p:sp>
          <p:sp>
            <p:nvSpPr>
              <p:cNvPr id="12" name="TextBox 11"/>
              <p:cNvSpPr txBox="1"/>
              <p:nvPr/>
            </p:nvSpPr>
            <p:spPr>
              <a:xfrm>
                <a:off x="5507773" y="2960812"/>
                <a:ext cx="1908420" cy="332485"/>
              </a:xfrm>
              <a:prstGeom prst="rect">
                <a:avLst/>
              </a:prstGeom>
              <a:noFill/>
            </p:spPr>
            <p:txBody>
              <a:bodyPr wrap="square" lIns="0" tIns="0" rIns="0" bIns="0" rtlCol="0">
                <a:spAutoFit/>
              </a:bodyPr>
              <a:lstStyle/>
              <a:p>
                <a:pPr algn="r" defTabSz="914134">
                  <a:lnSpc>
                    <a:spcPct val="90000"/>
                  </a:lnSpc>
                </a:pPr>
                <a:r>
                  <a:rPr lang="en-US" sz="1600" b="1" spc="-51" dirty="0">
                    <a:solidFill>
                      <a:schemeClr val="tx2"/>
                    </a:solidFill>
                  </a:rPr>
                  <a:t>Encrypted data sent to Microsoft Azure</a:t>
                </a:r>
                <a:endParaRPr lang="en-US" sz="1600" b="1" spc="-51" baseline="-25000" dirty="0">
                  <a:solidFill>
                    <a:schemeClr val="tx2"/>
                  </a:solidFill>
                </a:endParaRPr>
              </a:p>
            </p:txBody>
          </p:sp>
          <p:sp>
            <p:nvSpPr>
              <p:cNvPr id="13" name="Freeform 207"/>
              <p:cNvSpPr>
                <a:spLocks noEditPoints="1"/>
              </p:cNvSpPr>
              <p:nvPr/>
            </p:nvSpPr>
            <p:spPr bwMode="gray">
              <a:xfrm>
                <a:off x="5232049" y="362251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14" name="Freeform 207"/>
              <p:cNvSpPr>
                <a:spLocks noEditPoints="1"/>
              </p:cNvSpPr>
              <p:nvPr/>
            </p:nvSpPr>
            <p:spPr bwMode="gray">
              <a:xfrm>
                <a:off x="5807338" y="3425593"/>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18" name="Freeform 207"/>
              <p:cNvSpPr>
                <a:spLocks noEditPoints="1"/>
              </p:cNvSpPr>
              <p:nvPr/>
            </p:nvSpPr>
            <p:spPr bwMode="gray">
              <a:xfrm>
                <a:off x="5656643" y="3917911"/>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21" name="TextBox 20"/>
              <p:cNvSpPr txBox="1"/>
              <p:nvPr/>
            </p:nvSpPr>
            <p:spPr>
              <a:xfrm>
                <a:off x="7008626" y="4439844"/>
                <a:ext cx="1762722" cy="415463"/>
              </a:xfrm>
              <a:prstGeom prst="rect">
                <a:avLst/>
              </a:prstGeom>
              <a:noFill/>
            </p:spPr>
            <p:txBody>
              <a:bodyPr wrap="square" lIns="0" tIns="0" rIns="0" bIns="0" rtlCol="0">
                <a:spAutoFit/>
              </a:bodyPr>
              <a:lstStyle/>
              <a:p>
                <a:pPr defTabSz="914134">
                  <a:lnSpc>
                    <a:spcPct val="90000"/>
                  </a:lnSpc>
                </a:pPr>
                <a:r>
                  <a:rPr lang="en-US" sz="1333" b="1" spc="-51" dirty="0">
                    <a:solidFill>
                      <a:schemeClr val="tx2"/>
                    </a:solidFill>
                  </a:rPr>
                  <a:t>DPM Server with the Microsoft Azure Backup Agent installed and configured</a:t>
                </a:r>
                <a:endParaRPr lang="en-US" sz="1333" b="1" spc="-51" baseline="-25000" dirty="0">
                  <a:solidFill>
                    <a:schemeClr val="tx2"/>
                  </a:solidFill>
                </a:endParaRPr>
              </a:p>
            </p:txBody>
          </p:sp>
          <p:sp>
            <p:nvSpPr>
              <p:cNvPr id="25" name="Right Arrow 24"/>
              <p:cNvSpPr/>
              <p:nvPr/>
            </p:nvSpPr>
            <p:spPr bwMode="auto">
              <a:xfrm rot="16200000">
                <a:off x="6972511" y="3045112"/>
                <a:ext cx="1201622" cy="29279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07"/>
              <p:cNvSpPr>
                <a:spLocks noEditPoints="1"/>
              </p:cNvSpPr>
              <p:nvPr/>
            </p:nvSpPr>
            <p:spPr bwMode="gray">
              <a:xfrm>
                <a:off x="6239861" y="3691516"/>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162" tIns="0" rIns="0" bIns="210257" numCol="1" anchor="b" anchorCtr="0" compatLnSpc="1">
                <a:prstTxWarp prst="textNoShape">
                  <a:avLst/>
                </a:prstTxWarp>
              </a:bodyPr>
              <a:lstStyle/>
              <a:p>
                <a:endParaRPr lang="en-US" sz="1400" dirty="0">
                  <a:solidFill>
                    <a:srgbClr val="EFEFEF"/>
                  </a:solidFill>
                </a:endParaRPr>
              </a:p>
            </p:txBody>
          </p:sp>
          <p:sp>
            <p:nvSpPr>
              <p:cNvPr id="30" name="Freeform 79"/>
              <p:cNvSpPr>
                <a:spLocks noEditPoints="1"/>
              </p:cNvSpPr>
              <p:nvPr/>
            </p:nvSpPr>
            <p:spPr bwMode="black">
              <a:xfrm>
                <a:off x="612165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4" name="Rounded Rectangle 3"/>
              <p:cNvSpPr/>
              <p:nvPr/>
            </p:nvSpPr>
            <p:spPr bwMode="auto">
              <a:xfrm>
                <a:off x="6029324" y="1937020"/>
                <a:ext cx="2313765" cy="501867"/>
              </a:xfrm>
              <a:prstGeom prst="round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79"/>
              <p:cNvSpPr>
                <a:spLocks noEditPoints="1"/>
              </p:cNvSpPr>
              <p:nvPr/>
            </p:nvSpPr>
            <p:spPr bwMode="black">
              <a:xfrm>
                <a:off x="639231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2" name="Freeform 79"/>
              <p:cNvSpPr>
                <a:spLocks noEditPoints="1"/>
              </p:cNvSpPr>
              <p:nvPr/>
            </p:nvSpPr>
            <p:spPr bwMode="black">
              <a:xfrm>
                <a:off x="6662962"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3" name="Freeform 79"/>
              <p:cNvSpPr>
                <a:spLocks noEditPoints="1"/>
              </p:cNvSpPr>
              <p:nvPr/>
            </p:nvSpPr>
            <p:spPr bwMode="black">
              <a:xfrm>
                <a:off x="6933614"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4" name="Freeform 79"/>
              <p:cNvSpPr>
                <a:spLocks noEditPoints="1"/>
              </p:cNvSpPr>
              <p:nvPr/>
            </p:nvSpPr>
            <p:spPr bwMode="black">
              <a:xfrm>
                <a:off x="7204266"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5" name="Freeform 79"/>
              <p:cNvSpPr>
                <a:spLocks noEditPoints="1"/>
              </p:cNvSpPr>
              <p:nvPr/>
            </p:nvSpPr>
            <p:spPr bwMode="black">
              <a:xfrm>
                <a:off x="7474918"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6" name="Freeform 79"/>
              <p:cNvSpPr>
                <a:spLocks noEditPoints="1"/>
              </p:cNvSpPr>
              <p:nvPr/>
            </p:nvSpPr>
            <p:spPr bwMode="black">
              <a:xfrm>
                <a:off x="7745570"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7" name="Freeform 79"/>
              <p:cNvSpPr>
                <a:spLocks noEditPoints="1"/>
              </p:cNvSpPr>
              <p:nvPr/>
            </p:nvSpPr>
            <p:spPr bwMode="black">
              <a:xfrm>
                <a:off x="8016221" y="2025437"/>
                <a:ext cx="236407" cy="31959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253" tIns="41128" rIns="82253" bIns="41128" numCol="1" anchor="t" anchorCtr="0" compatLnSpc="1">
                <a:prstTxWarp prst="textNoShape">
                  <a:avLst/>
                </a:prstTxWarp>
              </a:bodyPr>
              <a:lstStyle/>
              <a:p>
                <a:pPr defTabSz="913616"/>
                <a:endParaRPr lang="en-US" sz="1333" b="1" dirty="0">
                  <a:solidFill>
                    <a:schemeClr val="tx2"/>
                  </a:solidFill>
                  <a:latin typeface="Segoe UI" panose="020B0502040204020203" pitchFamily="34" charset="0"/>
                  <a:cs typeface="Segoe UI" panose="020B0502040204020203" pitchFamily="34" charset="0"/>
                </a:endParaRPr>
              </a:p>
            </p:txBody>
          </p:sp>
          <p:sp>
            <p:nvSpPr>
              <p:cNvPr id="38" name="TextBox 37"/>
              <p:cNvSpPr txBox="1"/>
              <p:nvPr/>
            </p:nvSpPr>
            <p:spPr>
              <a:xfrm>
                <a:off x="5372173" y="1977804"/>
                <a:ext cx="568941" cy="415463"/>
              </a:xfrm>
              <a:prstGeom prst="rect">
                <a:avLst/>
              </a:prstGeom>
              <a:noFill/>
            </p:spPr>
            <p:txBody>
              <a:bodyPr wrap="square" lIns="0" tIns="0" rIns="0" bIns="0" rtlCol="0">
                <a:spAutoFit/>
              </a:bodyPr>
              <a:lstStyle/>
              <a:p>
                <a:pPr algn="r" defTabSz="914134">
                  <a:lnSpc>
                    <a:spcPct val="90000"/>
                  </a:lnSpc>
                </a:pPr>
                <a:r>
                  <a:rPr lang="en-US" sz="1333" b="1" spc="-51" dirty="0">
                    <a:solidFill>
                      <a:schemeClr val="tx2"/>
                    </a:solidFill>
                  </a:rPr>
                  <a:t>DPM</a:t>
                </a:r>
              </a:p>
              <a:p>
                <a:pPr algn="r" defTabSz="914134">
                  <a:lnSpc>
                    <a:spcPct val="90000"/>
                  </a:lnSpc>
                </a:pPr>
                <a:r>
                  <a:rPr lang="en-US" sz="1333" b="1" spc="-51" dirty="0">
                    <a:solidFill>
                      <a:schemeClr val="tx2"/>
                    </a:solidFill>
                  </a:rPr>
                  <a:t>Backup</a:t>
                </a:r>
                <a:br>
                  <a:rPr lang="en-US" sz="1333" b="1" spc="-51" dirty="0">
                    <a:solidFill>
                      <a:schemeClr val="tx2"/>
                    </a:solidFill>
                  </a:rPr>
                </a:br>
                <a:r>
                  <a:rPr lang="en-US" sz="1333" b="1" spc="-51" dirty="0">
                    <a:solidFill>
                      <a:schemeClr val="tx2"/>
                    </a:solidFill>
                  </a:rPr>
                  <a:t>Vault</a:t>
                </a:r>
                <a:endParaRPr lang="en-US" sz="1333" b="1" spc="-51" baseline="-25000" dirty="0">
                  <a:solidFill>
                    <a:schemeClr val="tx2"/>
                  </a:solidFill>
                </a:endParaRPr>
              </a:p>
            </p:txBody>
          </p:sp>
        </p:grpSp>
        <p:grpSp>
          <p:nvGrpSpPr>
            <p:cNvPr id="39" name="Group 38"/>
            <p:cNvGrpSpPr/>
            <p:nvPr/>
          </p:nvGrpSpPr>
          <p:grpSpPr>
            <a:xfrm>
              <a:off x="7427188" y="3845494"/>
              <a:ext cx="793933" cy="544040"/>
              <a:chOff x="5206261" y="2704074"/>
              <a:chExt cx="1054886" cy="722857"/>
            </a:xfrm>
          </p:grpSpPr>
          <p:grpSp>
            <p:nvGrpSpPr>
              <p:cNvPr id="41" name="Group 40"/>
              <p:cNvGrpSpPr/>
              <p:nvPr/>
            </p:nvGrpSpPr>
            <p:grpSpPr>
              <a:xfrm>
                <a:off x="5206261" y="2704074"/>
                <a:ext cx="1054886" cy="722857"/>
                <a:chOff x="5732478" y="2639535"/>
                <a:chExt cx="1054886" cy="722857"/>
              </a:xfrm>
            </p:grpSpPr>
            <p:sp>
              <p:nvSpPr>
                <p:cNvPr id="43" name="Freeform 5"/>
                <p:cNvSpPr>
                  <a:spLocks noEditPoints="1"/>
                </p:cNvSpPr>
                <p:nvPr/>
              </p:nvSpPr>
              <p:spPr bwMode="auto">
                <a:xfrm>
                  <a:off x="5732478" y="2639535"/>
                  <a:ext cx="377442" cy="722857"/>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2"/>
                </a:solidFill>
                <a:ln w="12700" cap="flat" cmpd="sng">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defTabSz="914231">
                    <a:defRPr/>
                  </a:pPr>
                  <a:endParaRPr lang="en-GB" sz="1765" kern="0">
                    <a:solidFill>
                      <a:srgbClr val="505050"/>
                    </a:solidFill>
                  </a:endParaRPr>
                </a:p>
              </p:txBody>
            </p:sp>
            <p:sp>
              <p:nvSpPr>
                <p:cNvPr id="44" name="TextBox 43"/>
                <p:cNvSpPr txBox="1"/>
                <p:nvPr/>
              </p:nvSpPr>
              <p:spPr>
                <a:xfrm>
                  <a:off x="6164068" y="2668382"/>
                  <a:ext cx="623296" cy="220884"/>
                </a:xfrm>
                <a:prstGeom prst="rect">
                  <a:avLst/>
                </a:prstGeom>
                <a:noFill/>
              </p:spPr>
              <p:txBody>
                <a:bodyPr wrap="square" lIns="0" tIns="0" rIns="0" bIns="0" rtlCol="0">
                  <a:spAutoFit/>
                </a:bodyPr>
                <a:lstStyle/>
                <a:p>
                  <a:pPr defTabSz="914134">
                    <a:lnSpc>
                      <a:spcPct val="90000"/>
                    </a:lnSpc>
                  </a:pPr>
                  <a:r>
                    <a:rPr lang="en-US" sz="1600" b="1" spc="-51" dirty="0">
                      <a:solidFill>
                        <a:schemeClr val="tx2"/>
                      </a:solidFill>
                    </a:rPr>
                    <a:t>DPM</a:t>
                  </a:r>
                  <a:endParaRPr lang="en-US" sz="1600" b="1" spc="-51" baseline="-25000" dirty="0">
                    <a:solidFill>
                      <a:schemeClr val="tx2"/>
                    </a:solidFill>
                  </a:endParaRPr>
                </a:p>
              </p:txBody>
            </p:sp>
          </p:grpSp>
          <p:sp>
            <p:nvSpPr>
              <p:cNvPr id="42" name="Can 41"/>
              <p:cNvSpPr/>
              <p:nvPr/>
            </p:nvSpPr>
            <p:spPr bwMode="auto">
              <a:xfrm>
                <a:off x="5637851" y="2961352"/>
                <a:ext cx="344149" cy="462892"/>
              </a:xfrm>
              <a:prstGeom prst="ca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7" tIns="195021" rIns="243777" bIns="195021" numCol="1" spcCol="0" rtlCol="0" fromWordArt="0" anchor="t" anchorCtr="0" forceAA="0" compatLnSpc="1">
                <a:prstTxWarp prst="textNoShape">
                  <a:avLst/>
                </a:prstTxWarp>
                <a:noAutofit/>
              </a:bodyPr>
              <a:lstStyle/>
              <a:p>
                <a:pPr algn="ctr" defTabSz="1242985" fontAlgn="base">
                  <a:lnSpc>
                    <a:spcPct val="90000"/>
                  </a:lnSpc>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491231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Effect transition="in" filter="fade">
                                      <p:cBhvr>
                                        <p:cTn id="34" dur="500"/>
                                        <p:tgtEl>
                                          <p:spTgt spid="6">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416425"/>
            <a:ext cx="7620000" cy="2659063"/>
          </a:xfrm>
        </p:spPr>
        <p:txBody>
          <a:bodyPr/>
          <a:lstStyle/>
          <a:p>
            <a:pPr algn="ctr"/>
            <a:r>
              <a:rPr lang="en-US" dirty="0"/>
              <a:t>Thank You!</a:t>
            </a:r>
            <a:br>
              <a:rPr lang="en-US" dirty="0"/>
            </a:br>
            <a:br>
              <a:rPr lang="en-US" dirty="0"/>
            </a:br>
            <a:r>
              <a:rPr lang="en-US" dirty="0"/>
              <a:t>Feedback?</a:t>
            </a:r>
            <a:br>
              <a:rPr lang="en-US" dirty="0"/>
            </a:br>
            <a:endParaRPr lang="en-US" dirty="0"/>
          </a:p>
        </p:txBody>
      </p:sp>
      <p:sp>
        <p:nvSpPr>
          <p:cNvPr id="3" name="TextBox 2"/>
          <p:cNvSpPr txBox="1"/>
          <p:nvPr/>
        </p:nvSpPr>
        <p:spPr>
          <a:xfrm>
            <a:off x="4599432" y="2249424"/>
            <a:ext cx="5522976" cy="1746504"/>
          </a:xfrm>
          <a:prstGeom prst="rect">
            <a:avLst/>
          </a:prstGeom>
        </p:spPr>
        <p:txBody>
          <a:bodyPr vert="horz" wrap="square" lIns="91440" tIns="91440" rIns="91440" bIns="91440" rtlCol="0" anchor="t">
            <a:noAutofit/>
          </a:bodyPr>
          <a:lstStyle/>
          <a:p>
            <a:r>
              <a:rPr lang="en-US" sz="3200" dirty="0">
                <a:solidFill>
                  <a:schemeClr val="bg1"/>
                </a:solidFill>
                <a:latin typeface="Segoe UI" pitchFamily="34" charset="0"/>
                <a:ea typeface="Segoe UI" pitchFamily="34" charset="0"/>
                <a:cs typeface="Segoe UI" pitchFamily="34" charset="0"/>
              </a:rPr>
              <a:t>Thank you!</a:t>
            </a:r>
          </a:p>
          <a:p>
            <a:endParaRPr lang="en-US" sz="3200" dirty="0">
              <a:solidFill>
                <a:schemeClr val="bg1"/>
              </a:solidFill>
              <a:latin typeface="Segoe UI" pitchFamily="34" charset="0"/>
              <a:ea typeface="Segoe UI" pitchFamily="34" charset="0"/>
              <a:cs typeface="Segoe UI" pitchFamily="34" charset="0"/>
            </a:endParaRPr>
          </a:p>
          <a:p>
            <a:r>
              <a:rPr lang="en-US" sz="3200" dirty="0">
                <a:solidFill>
                  <a:schemeClr val="bg1"/>
                </a:solidFill>
                <a:latin typeface="Segoe UI" pitchFamily="34" charset="0"/>
                <a:ea typeface="Segoe UI" pitchFamily="34" charset="0"/>
                <a:cs typeface="Segoe UI" pitchFamily="34" charset="0"/>
              </a:rPr>
              <a:t>Please provide feedback.</a:t>
            </a:r>
          </a:p>
        </p:txBody>
      </p:sp>
    </p:spTree>
    <p:extLst>
      <p:ext uri="{BB962C8B-B14F-4D97-AF65-F5344CB8AC3E}">
        <p14:creationId xmlns:p14="http://schemas.microsoft.com/office/powerpoint/2010/main" val="1701805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2703" y="0"/>
            <a:ext cx="12209078" cy="7071127"/>
          </a:xfrm>
          <a:prstGeom prst="rect">
            <a:avLst/>
          </a:prstGeom>
        </p:spPr>
      </p:pic>
    </p:spTree>
    <p:extLst>
      <p:ext uri="{BB962C8B-B14F-4D97-AF65-F5344CB8AC3E}">
        <p14:creationId xmlns:p14="http://schemas.microsoft.com/office/powerpoint/2010/main" val="338008910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3868286" y="364485"/>
            <a:ext cx="4197437" cy="2979764"/>
            <a:chOff x="5104039" y="2548633"/>
            <a:chExt cx="5560090" cy="3947112"/>
          </a:xfrm>
        </p:grpSpPr>
        <p:sp>
          <p:nvSpPr>
            <p:cNvPr id="19" name="Rectangle 18"/>
            <p:cNvSpPr/>
            <p:nvPr/>
          </p:nvSpPr>
          <p:spPr>
            <a:xfrm>
              <a:off x="5104039" y="4300343"/>
              <a:ext cx="5560090" cy="453334"/>
            </a:xfrm>
            <a:prstGeom prst="rect">
              <a:avLst/>
            </a:prstGeom>
            <a:solidFill>
              <a:srgbClr val="BAD80A"/>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anchor="ctr"/>
            <a:lstStyle/>
            <a:p>
              <a:pPr algn="ctr">
                <a:defRPr/>
              </a:pPr>
              <a:endParaRPr lang="en-US" sz="1764">
                <a:solidFill>
                  <a:srgbClr val="FFFFFF"/>
                </a:solidFill>
              </a:endParaRPr>
            </a:p>
          </p:txBody>
        </p:sp>
        <p:pic>
          <p:nvPicPr>
            <p:cNvPr id="20" name="Picture 1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408989" y="4753677"/>
              <a:ext cx="4946650" cy="1742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5408989" y="4427765"/>
              <a:ext cx="4946650" cy="205481"/>
            </a:xfrm>
            <a:prstGeom prst="rect">
              <a:avLst/>
            </a:prstGeom>
            <a:noFill/>
            <a:ln>
              <a:noFill/>
            </a:ln>
            <a:effectLst>
              <a:outerShdw dist="50800" dir="2700000" algn="tl" rotWithShape="0">
                <a:prstClr val="black">
                  <a:alpha val="2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t="-1526"/>
            <a:stretch/>
          </p:blipFill>
          <p:spPr bwMode="auto">
            <a:xfrm>
              <a:off x="5408989" y="2548633"/>
              <a:ext cx="4946650" cy="1751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3" name="Rectangle 8"/>
          <p:cNvSpPr>
            <a:spLocks noChangeArrowheads="1"/>
          </p:cNvSpPr>
          <p:nvPr/>
        </p:nvSpPr>
        <p:spPr bwMode="auto">
          <a:xfrm>
            <a:off x="984" y="1242671"/>
            <a:ext cx="3827837" cy="2294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2" tIns="45705" rIns="91412" bIns="45705">
            <a:spAutoFit/>
          </a:bodyPr>
          <a:lstStyle/>
          <a:p>
            <a:pPr marL="89620" indent="-537722"/>
            <a:r>
              <a:rPr lang="en-US" sz="1764" dirty="0">
                <a:latin typeface="Segoe UI Light"/>
                <a:cs typeface="Segoe UI Light"/>
              </a:rPr>
              <a:t>"Microsoft’s comprehensive hybrid story, which spans applications and platforms as well as infrastructure, is highly attractive to many companies, drawing them towards the cloud in general.”</a:t>
            </a:r>
          </a:p>
          <a:p>
            <a:pPr marL="89620" indent="-537722"/>
            <a:endParaRPr lang="en-US" sz="1764" b="1" dirty="0">
              <a:latin typeface="Segoe UI Light"/>
              <a:cs typeface="Segoe UI Light"/>
            </a:endParaRPr>
          </a:p>
          <a:p>
            <a:pPr defTabSz="896203"/>
            <a:r>
              <a:rPr lang="en-US" sz="980" b="1" cap="all" dirty="0"/>
              <a:t>   LYDIA LEONG, </a:t>
            </a:r>
            <a:br>
              <a:rPr lang="en-US" sz="980" b="1" cap="all" dirty="0"/>
            </a:br>
            <a:r>
              <a:rPr lang="en-US" sz="980" b="1" cap="all" dirty="0"/>
              <a:t>   </a:t>
            </a:r>
            <a:r>
              <a:rPr lang="en-US" sz="980" cap="all" dirty="0"/>
              <a:t>Gartner</a:t>
            </a:r>
          </a:p>
        </p:txBody>
      </p:sp>
      <p:sp>
        <p:nvSpPr>
          <p:cNvPr id="2" name="Rectangle 1"/>
          <p:cNvSpPr/>
          <p:nvPr/>
        </p:nvSpPr>
        <p:spPr bwMode="auto">
          <a:xfrm>
            <a:off x="4112569" y="4253723"/>
            <a:ext cx="2639221" cy="2376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grpSp>
        <p:nvGrpSpPr>
          <p:cNvPr id="3" name="Group 2"/>
          <p:cNvGrpSpPr/>
          <p:nvPr/>
        </p:nvGrpSpPr>
        <p:grpSpPr>
          <a:xfrm>
            <a:off x="8640672" y="230472"/>
            <a:ext cx="3275074" cy="6854750"/>
            <a:chOff x="869" y="230472"/>
            <a:chExt cx="3275074" cy="6854750"/>
          </a:xfrm>
        </p:grpSpPr>
        <p:grpSp>
          <p:nvGrpSpPr>
            <p:cNvPr id="73" name="Group 72"/>
            <p:cNvGrpSpPr/>
            <p:nvPr/>
          </p:nvGrpSpPr>
          <p:grpSpPr>
            <a:xfrm>
              <a:off x="869" y="230472"/>
              <a:ext cx="3275072" cy="6854750"/>
              <a:chOff x="887" y="502"/>
              <a:chExt cx="3341614" cy="6994023"/>
            </a:xfrm>
          </p:grpSpPr>
          <p:sp>
            <p:nvSpPr>
              <p:cNvPr id="17" name="Rectangle 16"/>
              <p:cNvSpPr/>
              <p:nvPr/>
            </p:nvSpPr>
            <p:spPr bwMode="auto">
              <a:xfrm>
                <a:off x="887" y="502"/>
                <a:ext cx="3341614" cy="699402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pic>
            <p:nvPicPr>
              <p:cNvPr id="16" name="Picture 15"/>
              <p:cNvPicPr>
                <a:picLocks noChangeAspect="1"/>
              </p:cNvPicPr>
              <p:nvPr/>
            </p:nvPicPr>
            <p:blipFill rotWithShape="1">
              <a:blip r:embed="rId6" cstate="screen">
                <a:extLst>
                  <a:ext uri="{28A0092B-C50C-407E-A947-70E740481C1C}">
                    <a14:useLocalDpi xmlns:a14="http://schemas.microsoft.com/office/drawing/2010/main" val="0"/>
                  </a:ext>
                </a:extLst>
              </a:blip>
              <a:srcRect b="279"/>
              <a:stretch/>
            </p:blipFill>
            <p:spPr>
              <a:xfrm>
                <a:off x="5979" y="1486511"/>
                <a:ext cx="2547299" cy="4352973"/>
              </a:xfrm>
              <a:prstGeom prst="rect">
                <a:avLst/>
              </a:prstGeom>
            </p:spPr>
          </p:pic>
        </p:grpSp>
        <p:sp>
          <p:nvSpPr>
            <p:cNvPr id="15" name="Rectangle 14"/>
            <p:cNvSpPr/>
            <p:nvPr/>
          </p:nvSpPr>
          <p:spPr bwMode="auto">
            <a:xfrm>
              <a:off x="1103860" y="455307"/>
              <a:ext cx="2172083" cy="140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87" tIns="134429" rIns="179187" bIns="143349"/>
            <a:lstStyle/>
            <a:p>
              <a:pPr defTabSz="913565" fontAlgn="base">
                <a:lnSpc>
                  <a:spcPct val="90000"/>
                </a:lnSpc>
                <a:spcBef>
                  <a:spcPct val="0"/>
                </a:spcBef>
                <a:spcAft>
                  <a:spcPts val="1176"/>
                </a:spcAft>
                <a:defRPr/>
              </a:pPr>
              <a:r>
                <a:rPr lang="en-US" sz="3136" dirty="0">
                  <a:solidFill>
                    <a:srgbClr val="FFFFFF"/>
                  </a:solidFill>
                  <a:latin typeface="Segoe UI Light"/>
                </a:rPr>
                <a:t>Industry</a:t>
              </a:r>
              <a:br>
                <a:rPr lang="en-US" sz="3136" dirty="0">
                  <a:solidFill>
                    <a:srgbClr val="FFFFFF"/>
                  </a:solidFill>
                  <a:latin typeface="Segoe UI Light"/>
                </a:rPr>
              </a:br>
              <a:r>
                <a:rPr lang="en-US" sz="3136" dirty="0">
                  <a:solidFill>
                    <a:srgbClr val="FFFFFF"/>
                  </a:solidFill>
                  <a:latin typeface="Segoe UI Light"/>
                </a:rPr>
                <a:t>validation</a:t>
              </a:r>
            </a:p>
          </p:txBody>
        </p:sp>
      </p:grpSp>
      <p:grpSp>
        <p:nvGrpSpPr>
          <p:cNvPr id="39" name="Group 38"/>
          <p:cNvGrpSpPr/>
          <p:nvPr/>
        </p:nvGrpSpPr>
        <p:grpSpPr>
          <a:xfrm>
            <a:off x="869" y="3616597"/>
            <a:ext cx="12063342" cy="3590544"/>
            <a:chOff x="-115546" y="3394616"/>
            <a:chExt cx="12308442" cy="3663496"/>
          </a:xfrm>
        </p:grpSpPr>
        <p:sp>
          <p:nvSpPr>
            <p:cNvPr id="9" name="Rectangle 8"/>
            <p:cNvSpPr/>
            <p:nvPr/>
          </p:nvSpPr>
          <p:spPr bwMode="auto">
            <a:xfrm>
              <a:off x="-115546" y="3394616"/>
              <a:ext cx="12308442" cy="3663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11" name="Rectangle 10"/>
            <p:cNvSpPr/>
            <p:nvPr/>
          </p:nvSpPr>
          <p:spPr>
            <a:xfrm>
              <a:off x="887" y="3408576"/>
              <a:ext cx="9976032" cy="572445"/>
            </a:xfrm>
            <a:prstGeom prst="rect">
              <a:avLst/>
            </a:prstGeom>
            <a:solidFill>
              <a:schemeClr val="bg1"/>
            </a:solidFill>
          </p:spPr>
          <p:txBody>
            <a:bodyPr wrap="square" lIns="179213" tIns="134410" rIns="179213">
              <a:spAutoFit/>
            </a:bodyPr>
            <a:lstStyle/>
            <a:p>
              <a:pPr defTabSz="913694">
                <a:lnSpc>
                  <a:spcPct val="90000"/>
                </a:lnSpc>
              </a:pPr>
              <a:r>
                <a:rPr lang="en-US" sz="2744" dirty="0">
                  <a:latin typeface="Segoe UI Light"/>
                </a:rPr>
                <a:t>Microsoft leads everywhere …</a:t>
              </a:r>
            </a:p>
          </p:txBody>
        </p:sp>
      </p:grpSp>
      <p:grpSp>
        <p:nvGrpSpPr>
          <p:cNvPr id="7" name="Group 6"/>
          <p:cNvGrpSpPr/>
          <p:nvPr/>
        </p:nvGrpSpPr>
        <p:grpSpPr>
          <a:xfrm>
            <a:off x="120637" y="4235267"/>
            <a:ext cx="11834572" cy="2300549"/>
            <a:chOff x="112221" y="4096101"/>
            <a:chExt cx="12075024" cy="2347291"/>
          </a:xfrm>
        </p:grpSpPr>
        <p:grpSp>
          <p:nvGrpSpPr>
            <p:cNvPr id="52" name="Group 51"/>
            <p:cNvGrpSpPr/>
            <p:nvPr/>
          </p:nvGrpSpPr>
          <p:grpSpPr>
            <a:xfrm>
              <a:off x="112221" y="4096101"/>
              <a:ext cx="12075024" cy="2302652"/>
              <a:chOff x="112221" y="4096101"/>
              <a:chExt cx="12075024" cy="2302652"/>
            </a:xfrm>
          </p:grpSpPr>
          <p:grpSp>
            <p:nvGrpSpPr>
              <p:cNvPr id="40" name="Group 39"/>
              <p:cNvGrpSpPr/>
              <p:nvPr/>
            </p:nvGrpSpPr>
            <p:grpSpPr>
              <a:xfrm>
                <a:off x="112221" y="4143558"/>
                <a:ext cx="2708366" cy="2244177"/>
                <a:chOff x="112221" y="4143558"/>
                <a:chExt cx="2708366" cy="2244177"/>
              </a:xfrm>
            </p:grpSpPr>
            <p:pic>
              <p:nvPicPr>
                <p:cNvPr id="24" name="Picture 23"/>
                <p:cNvPicPr>
                  <a:picLocks noChangeAspect="1"/>
                </p:cNvPicPr>
                <p:nvPr/>
              </p:nvPicPr>
              <p:blipFill>
                <a:blip r:embed="rId7"/>
                <a:stretch>
                  <a:fillRect/>
                </a:stretch>
              </p:blipFill>
              <p:spPr>
                <a:xfrm>
                  <a:off x="112221" y="4343847"/>
                  <a:ext cx="2057560" cy="2043888"/>
                </a:xfrm>
                <a:prstGeom prst="rect">
                  <a:avLst/>
                </a:prstGeom>
              </p:spPr>
            </p:pic>
            <p:sp>
              <p:nvSpPr>
                <p:cNvPr id="25" name="Rectangle 24"/>
                <p:cNvSpPr/>
                <p:nvPr/>
              </p:nvSpPr>
              <p:spPr>
                <a:xfrm>
                  <a:off x="235027" y="4143558"/>
                  <a:ext cx="2585560" cy="152349"/>
                </a:xfrm>
                <a:prstGeom prst="rect">
                  <a:avLst/>
                </a:prstGeom>
              </p:spPr>
              <p:txBody>
                <a:bodyPr wrap="square" lIns="0" tIns="0" rIns="0" bIns="0">
                  <a:spAutoFit/>
                </a:bodyPr>
                <a:lstStyle/>
                <a:p>
                  <a:pPr defTabSz="913694">
                    <a:lnSpc>
                      <a:spcPct val="90000"/>
                    </a:lnSpc>
                  </a:pPr>
                  <a:r>
                    <a:rPr lang="en-US" sz="1078" dirty="0">
                      <a:latin typeface="Segoe UI Semibold" panose="020B0702040204020203" pitchFamily="34" charset="0"/>
                      <a:cs typeface="Segoe UI Semibold" panose="020B0702040204020203" pitchFamily="34" charset="0"/>
                    </a:rPr>
                    <a:t>Public Cloud </a:t>
                  </a:r>
                  <a:r>
                    <a:rPr lang="en-US" sz="1078" dirty="0" err="1">
                      <a:latin typeface="Segoe UI Semibold" panose="020B0702040204020203" pitchFamily="34" charset="0"/>
                      <a:cs typeface="Segoe UI Semibold" panose="020B0702040204020203" pitchFamily="34" charset="0"/>
                    </a:rPr>
                    <a:t>IaaS</a:t>
                  </a:r>
                  <a:r>
                    <a:rPr lang="en-US" sz="1078" dirty="0">
                      <a:latin typeface="Segoe UI Semibold" panose="020B0702040204020203" pitchFamily="34" charset="0"/>
                      <a:cs typeface="Segoe UI Semibold" panose="020B0702040204020203" pitchFamily="34" charset="0"/>
                    </a:rPr>
                    <a:t> (May 2015)</a:t>
                  </a:r>
                </a:p>
              </p:txBody>
            </p:sp>
          </p:grpSp>
          <p:grpSp>
            <p:nvGrpSpPr>
              <p:cNvPr id="41" name="Group 40"/>
              <p:cNvGrpSpPr/>
              <p:nvPr/>
            </p:nvGrpSpPr>
            <p:grpSpPr>
              <a:xfrm>
                <a:off x="2487167" y="4147166"/>
                <a:ext cx="2664129" cy="2222179"/>
                <a:chOff x="2487167" y="4147166"/>
                <a:chExt cx="2664129" cy="2222179"/>
              </a:xfrm>
            </p:grpSpPr>
            <p:sp>
              <p:nvSpPr>
                <p:cNvPr id="27" name="Rectangle 26"/>
                <p:cNvSpPr/>
                <p:nvPr/>
              </p:nvSpPr>
              <p:spPr>
                <a:xfrm>
                  <a:off x="2565736" y="4147166"/>
                  <a:ext cx="2585560" cy="152349"/>
                </a:xfrm>
                <a:prstGeom prst="rect">
                  <a:avLst/>
                </a:prstGeom>
              </p:spPr>
              <p:txBody>
                <a:bodyPr wrap="square" lIns="0" tIns="0" rIns="0" bIns="0">
                  <a:spAutoFit/>
                </a:bodyPr>
                <a:lstStyle/>
                <a:p>
                  <a:pPr defTabSz="913694">
                    <a:lnSpc>
                      <a:spcPct val="90000"/>
                    </a:lnSpc>
                  </a:pPr>
                  <a:r>
                    <a:rPr lang="en-US" sz="1078" dirty="0">
                      <a:latin typeface="Segoe UI Semibold" panose="020B0702040204020203" pitchFamily="34" charset="0"/>
                      <a:cs typeface="Segoe UI Semibold" panose="020B0702040204020203" pitchFamily="34" charset="0"/>
                    </a:rPr>
                    <a:t>Cloud Storage (June 2015</a:t>
                  </a:r>
                  <a:r>
                    <a:rPr lang="en-US" sz="1078" dirty="0">
                      <a:solidFill>
                        <a:schemeClr val="accent1">
                          <a:lumMod val="50000"/>
                        </a:schemeClr>
                      </a:solidFill>
                      <a:latin typeface="Segoe UI Semibold" panose="020B0702040204020203" pitchFamily="34" charset="0"/>
                      <a:cs typeface="Segoe UI Semibold" panose="020B0702040204020203" pitchFamily="34" charset="0"/>
                    </a:rPr>
                    <a:t>)</a:t>
                  </a:r>
                </a:p>
              </p:txBody>
            </p:sp>
            <p:pic>
              <p:nvPicPr>
                <p:cNvPr id="4" name="Picture 3"/>
                <p:cNvPicPr>
                  <a:picLocks noChangeAspect="1"/>
                </p:cNvPicPr>
                <p:nvPr/>
              </p:nvPicPr>
              <p:blipFill>
                <a:blip r:embed="rId8"/>
                <a:stretch>
                  <a:fillRect/>
                </a:stretch>
              </p:blipFill>
              <p:spPr>
                <a:xfrm>
                  <a:off x="2487167" y="4337829"/>
                  <a:ext cx="2008468" cy="2031516"/>
                </a:xfrm>
                <a:prstGeom prst="rect">
                  <a:avLst/>
                </a:prstGeom>
              </p:spPr>
            </p:pic>
          </p:grpSp>
          <p:grpSp>
            <p:nvGrpSpPr>
              <p:cNvPr id="42" name="Group 41"/>
              <p:cNvGrpSpPr/>
              <p:nvPr/>
            </p:nvGrpSpPr>
            <p:grpSpPr>
              <a:xfrm>
                <a:off x="4828204" y="4131453"/>
                <a:ext cx="2528424" cy="2244540"/>
                <a:chOff x="4828204" y="4131453"/>
                <a:chExt cx="2528424" cy="2244540"/>
              </a:xfrm>
            </p:grpSpPr>
            <p:pic>
              <p:nvPicPr>
                <p:cNvPr id="5" name="Picture 4"/>
                <p:cNvPicPr>
                  <a:picLocks noChangeAspect="1"/>
                </p:cNvPicPr>
                <p:nvPr/>
              </p:nvPicPr>
              <p:blipFill rotWithShape="1">
                <a:blip r:embed="rId9"/>
                <a:srcRect t="1" b="835"/>
                <a:stretch/>
              </p:blipFill>
              <p:spPr>
                <a:xfrm>
                  <a:off x="4828204" y="4344477"/>
                  <a:ext cx="2060317" cy="2031516"/>
                </a:xfrm>
                <a:prstGeom prst="rect">
                  <a:avLst/>
                </a:prstGeom>
              </p:spPr>
            </p:pic>
            <p:sp>
              <p:nvSpPr>
                <p:cNvPr id="28" name="Rectangle 27"/>
                <p:cNvSpPr/>
                <p:nvPr/>
              </p:nvSpPr>
              <p:spPr>
                <a:xfrm>
                  <a:off x="4933049" y="4131453"/>
                  <a:ext cx="2423579" cy="152349"/>
                </a:xfrm>
                <a:prstGeom prst="rect">
                  <a:avLst/>
                </a:prstGeom>
              </p:spPr>
              <p:txBody>
                <a:bodyPr wrap="square" lIns="0" tIns="0" rIns="0" bIns="0">
                  <a:spAutoFit/>
                </a:bodyPr>
                <a:lstStyle/>
                <a:p>
                  <a:pPr defTabSz="913694">
                    <a:lnSpc>
                      <a:spcPct val="90000"/>
                    </a:lnSpc>
                  </a:pPr>
                  <a:r>
                    <a:rPr lang="en-US" sz="1078" dirty="0">
                      <a:latin typeface="Segoe UI Semibold" panose="020B0702040204020203" pitchFamily="34" charset="0"/>
                      <a:cs typeface="Segoe UI Semibold" panose="020B0702040204020203" pitchFamily="34" charset="0"/>
                    </a:rPr>
                    <a:t>Enterprise App PaaS (Jan 2014)</a:t>
                  </a:r>
                </a:p>
              </p:txBody>
            </p:sp>
          </p:grpSp>
          <p:sp>
            <p:nvSpPr>
              <p:cNvPr id="50" name="Rectangle 49"/>
              <p:cNvSpPr/>
              <p:nvPr/>
            </p:nvSpPr>
            <p:spPr>
              <a:xfrm>
                <a:off x="9763666" y="4096101"/>
                <a:ext cx="2423579" cy="152349"/>
              </a:xfrm>
              <a:prstGeom prst="rect">
                <a:avLst/>
              </a:prstGeom>
            </p:spPr>
            <p:txBody>
              <a:bodyPr wrap="square" lIns="0" tIns="0" rIns="0" bIns="0">
                <a:spAutoFit/>
              </a:bodyPr>
              <a:lstStyle/>
              <a:p>
                <a:pPr defTabSz="913694">
                  <a:lnSpc>
                    <a:spcPct val="90000"/>
                  </a:lnSpc>
                </a:pPr>
                <a:r>
                  <a:rPr lang="en-US" sz="1078" dirty="0">
                    <a:latin typeface="Segoe UI Semibold" panose="020B0702040204020203" pitchFamily="34" charset="0"/>
                    <a:cs typeface="Segoe UI Semibold" panose="020B0702040204020203" pitchFamily="34" charset="0"/>
                  </a:rPr>
                  <a:t>Operational DBMS Systems (Oct 2015</a:t>
                </a:r>
                <a:r>
                  <a:rPr lang="en-US" sz="1078" dirty="0">
                    <a:solidFill>
                      <a:schemeClr val="accent1">
                        <a:lumMod val="50000"/>
                      </a:schemeClr>
                    </a:solidFill>
                    <a:latin typeface="Segoe UI Semibold" panose="020B0702040204020203" pitchFamily="34" charset="0"/>
                    <a:cs typeface="Segoe UI Semibold" panose="020B0702040204020203" pitchFamily="34" charset="0"/>
                  </a:rPr>
                  <a:t>)</a:t>
                </a:r>
              </a:p>
            </p:txBody>
          </p:sp>
          <p:grpSp>
            <p:nvGrpSpPr>
              <p:cNvPr id="43" name="Group 42"/>
              <p:cNvGrpSpPr/>
              <p:nvPr/>
            </p:nvGrpSpPr>
            <p:grpSpPr>
              <a:xfrm>
                <a:off x="7253770" y="4117382"/>
                <a:ext cx="2063020" cy="2281371"/>
                <a:chOff x="7253770" y="4117382"/>
                <a:chExt cx="2063020" cy="2281371"/>
              </a:xfrm>
            </p:grpSpPr>
            <p:sp>
              <p:nvSpPr>
                <p:cNvPr id="29" name="Rectangle 28"/>
                <p:cNvSpPr/>
                <p:nvPr/>
              </p:nvSpPr>
              <p:spPr>
                <a:xfrm>
                  <a:off x="7382599" y="4117382"/>
                  <a:ext cx="1859154" cy="152349"/>
                </a:xfrm>
                <a:prstGeom prst="rect">
                  <a:avLst/>
                </a:prstGeom>
              </p:spPr>
              <p:txBody>
                <a:bodyPr wrap="square" lIns="0" tIns="0" rIns="0" bIns="0">
                  <a:spAutoFit/>
                </a:bodyPr>
                <a:lstStyle/>
                <a:p>
                  <a:pPr defTabSz="913694">
                    <a:lnSpc>
                      <a:spcPct val="90000"/>
                    </a:lnSpc>
                  </a:pPr>
                  <a:r>
                    <a:rPr lang="en-US" sz="1078" dirty="0">
                      <a:latin typeface="Segoe UI Semibold" panose="020B0702040204020203" pitchFamily="34" charset="0"/>
                      <a:cs typeface="Segoe UI Semibold" panose="020B0702040204020203" pitchFamily="34" charset="0"/>
                    </a:rPr>
                    <a:t>X86 Server </a:t>
                  </a:r>
                  <a:r>
                    <a:rPr lang="en-US" sz="1078" dirty="0" err="1">
                      <a:latin typeface="Segoe UI Semibold" panose="020B0702040204020203" pitchFamily="34" charset="0"/>
                      <a:cs typeface="Segoe UI Semibold" panose="020B0702040204020203" pitchFamily="34" charset="0"/>
                    </a:rPr>
                    <a:t>Virt</a:t>
                  </a:r>
                  <a:r>
                    <a:rPr lang="en-US" sz="1078" dirty="0">
                      <a:latin typeface="Segoe UI Semibold" panose="020B0702040204020203" pitchFamily="34" charset="0"/>
                      <a:cs typeface="Segoe UI Semibold" panose="020B0702040204020203" pitchFamily="34" charset="0"/>
                    </a:rPr>
                    <a:t> (July 2015</a:t>
                  </a:r>
                  <a:r>
                    <a:rPr lang="en-US" sz="1078" dirty="0">
                      <a:solidFill>
                        <a:schemeClr val="accent1">
                          <a:lumMod val="50000"/>
                        </a:schemeClr>
                      </a:solidFill>
                      <a:latin typeface="Segoe UI Semibold" panose="020B0702040204020203" pitchFamily="34" charset="0"/>
                      <a:cs typeface="Segoe UI Semibold" panose="020B0702040204020203" pitchFamily="34" charset="0"/>
                    </a:rPr>
                    <a:t>)</a:t>
                  </a:r>
                </a:p>
              </p:txBody>
            </p:sp>
            <p:pic>
              <p:nvPicPr>
                <p:cNvPr id="6" name="Picture 5"/>
                <p:cNvPicPr>
                  <a:picLocks noChangeAspect="1"/>
                </p:cNvPicPr>
                <p:nvPr/>
              </p:nvPicPr>
              <p:blipFill>
                <a:blip r:embed="rId10"/>
                <a:stretch>
                  <a:fillRect/>
                </a:stretch>
              </p:blipFill>
              <p:spPr>
                <a:xfrm>
                  <a:off x="7253770" y="4335733"/>
                  <a:ext cx="2063020" cy="2063020"/>
                </a:xfrm>
                <a:prstGeom prst="rect">
                  <a:avLst/>
                </a:prstGeom>
              </p:spPr>
            </p:pic>
          </p:grpSp>
        </p:grpSp>
        <p:pic>
          <p:nvPicPr>
            <p:cNvPr id="53" name="Picture 1" descr="image002"/>
            <p:cNvPicPr>
              <a:picLocks noChangeAspect="1" noChangeArrowheads="1"/>
            </p:cNvPicPr>
            <p:nvPr/>
          </p:nvPicPr>
          <p:blipFill rotWithShape="1">
            <a:blip r:embed="rId11">
              <a:extLst>
                <a:ext uri="{28A0092B-C50C-407E-A947-70E740481C1C}">
                  <a14:useLocalDpi xmlns:a14="http://schemas.microsoft.com/office/drawing/2010/main" val="0"/>
                </a:ext>
              </a:extLst>
            </a:blip>
            <a:srcRect b="3527"/>
            <a:stretch/>
          </p:blipFill>
          <p:spPr bwMode="auto">
            <a:xfrm>
              <a:off x="9597759" y="4312246"/>
              <a:ext cx="2280609" cy="213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p:nvGrpSpPr>
        <p:grpSpPr>
          <a:xfrm>
            <a:off x="1288278" y="4526861"/>
            <a:ext cx="10431803" cy="915068"/>
            <a:chOff x="1314452" y="4384185"/>
            <a:chExt cx="10643754" cy="933660"/>
          </a:xfrm>
        </p:grpSpPr>
        <p:grpSp>
          <p:nvGrpSpPr>
            <p:cNvPr id="30" name="Group 29"/>
            <p:cNvGrpSpPr/>
            <p:nvPr/>
          </p:nvGrpSpPr>
          <p:grpSpPr>
            <a:xfrm>
              <a:off x="1314452" y="4943260"/>
              <a:ext cx="757965" cy="208087"/>
              <a:chOff x="10840635" y="2817849"/>
              <a:chExt cx="757965" cy="208087"/>
            </a:xfrm>
          </p:grpSpPr>
          <p:sp>
            <p:nvSpPr>
              <p:cNvPr id="56" name="Rectangle 55"/>
              <p:cNvSpPr/>
              <p:nvPr/>
            </p:nvSpPr>
            <p:spPr bwMode="auto">
              <a:xfrm>
                <a:off x="11103300" y="2817849"/>
                <a:ext cx="495300" cy="17216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54" name="Oval 53"/>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55" name="TextBox 54"/>
              <p:cNvSpPr txBox="1"/>
              <p:nvPr/>
            </p:nvSpPr>
            <p:spPr>
              <a:xfrm>
                <a:off x="10840635" y="2840626"/>
                <a:ext cx="569550" cy="185310"/>
              </a:xfrm>
              <a:prstGeom prst="rect">
                <a:avLst/>
              </a:prstGeom>
              <a:noFill/>
            </p:spPr>
            <p:txBody>
              <a:bodyPr wrap="none" lIns="0" tIns="0" rIns="0" bIns="0" rtlCol="0">
                <a:noAutofit/>
              </a:bodyPr>
              <a:lstStyle/>
              <a:p>
                <a:pPr>
                  <a:lnSpc>
                    <a:spcPct val="90000"/>
                  </a:lnSpc>
                  <a:spcAft>
                    <a:spcPts val="588"/>
                  </a:spcAft>
                </a:pPr>
                <a:r>
                  <a:rPr lang="en-US" sz="980" dirty="0">
                    <a:gradFill>
                      <a:gsLst>
                        <a:gs pos="2917">
                          <a:schemeClr val="tx1"/>
                        </a:gs>
                        <a:gs pos="30000">
                          <a:schemeClr val="tx1"/>
                        </a:gs>
                      </a:gsLst>
                      <a:lin ang="5400000" scaled="0"/>
                    </a:gradFill>
                  </a:rPr>
                  <a:t>Microsoft</a:t>
                </a:r>
              </a:p>
            </p:txBody>
          </p:sp>
        </p:grpSp>
        <p:grpSp>
          <p:nvGrpSpPr>
            <p:cNvPr id="57" name="Group 56"/>
            <p:cNvGrpSpPr/>
            <p:nvPr/>
          </p:nvGrpSpPr>
          <p:grpSpPr>
            <a:xfrm>
              <a:off x="3669020" y="4811602"/>
              <a:ext cx="729025" cy="279028"/>
              <a:chOff x="11265946" y="2722371"/>
              <a:chExt cx="729025" cy="279028"/>
            </a:xfrm>
          </p:grpSpPr>
          <p:sp>
            <p:nvSpPr>
              <p:cNvPr id="58" name="Rectangle 57"/>
              <p:cNvSpPr/>
              <p:nvPr/>
            </p:nvSpPr>
            <p:spPr bwMode="auto">
              <a:xfrm>
                <a:off x="11265946" y="2829237"/>
                <a:ext cx="495300" cy="17216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59" name="Oval 58"/>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60" name="TextBox 59"/>
              <p:cNvSpPr txBox="1"/>
              <p:nvPr/>
            </p:nvSpPr>
            <p:spPr>
              <a:xfrm>
                <a:off x="11425421" y="2722371"/>
                <a:ext cx="569550" cy="185310"/>
              </a:xfrm>
              <a:prstGeom prst="rect">
                <a:avLst/>
              </a:prstGeom>
              <a:noFill/>
            </p:spPr>
            <p:txBody>
              <a:bodyPr wrap="none" lIns="0" tIns="0" rIns="0" bIns="0" rtlCol="0">
                <a:noAutofit/>
              </a:bodyPr>
              <a:lstStyle/>
              <a:p>
                <a:pPr>
                  <a:lnSpc>
                    <a:spcPct val="90000"/>
                  </a:lnSpc>
                  <a:spcAft>
                    <a:spcPts val="588"/>
                  </a:spcAft>
                </a:pPr>
                <a:r>
                  <a:rPr lang="en-US" sz="980" dirty="0">
                    <a:gradFill>
                      <a:gsLst>
                        <a:gs pos="2917">
                          <a:schemeClr val="tx1"/>
                        </a:gs>
                        <a:gs pos="30000">
                          <a:schemeClr val="tx1"/>
                        </a:gs>
                      </a:gsLst>
                      <a:lin ang="5400000" scaled="0"/>
                    </a:gradFill>
                  </a:rPr>
                  <a:t>Microsoft</a:t>
                </a:r>
              </a:p>
            </p:txBody>
          </p:sp>
        </p:grpSp>
        <p:grpSp>
          <p:nvGrpSpPr>
            <p:cNvPr id="61" name="Group 60"/>
            <p:cNvGrpSpPr/>
            <p:nvPr/>
          </p:nvGrpSpPr>
          <p:grpSpPr>
            <a:xfrm>
              <a:off x="6086876" y="5038817"/>
              <a:ext cx="729025" cy="279028"/>
              <a:chOff x="11265946" y="2722371"/>
              <a:chExt cx="729025" cy="279028"/>
            </a:xfrm>
          </p:grpSpPr>
          <p:sp>
            <p:nvSpPr>
              <p:cNvPr id="62" name="Rectangle 61"/>
              <p:cNvSpPr/>
              <p:nvPr/>
            </p:nvSpPr>
            <p:spPr bwMode="auto">
              <a:xfrm>
                <a:off x="11265946" y="2829237"/>
                <a:ext cx="495300" cy="17216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63" name="Oval 62"/>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64" name="TextBox 63"/>
              <p:cNvSpPr txBox="1"/>
              <p:nvPr/>
            </p:nvSpPr>
            <p:spPr>
              <a:xfrm>
                <a:off x="11425421" y="2722371"/>
                <a:ext cx="569550" cy="185310"/>
              </a:xfrm>
              <a:prstGeom prst="rect">
                <a:avLst/>
              </a:prstGeom>
              <a:noFill/>
            </p:spPr>
            <p:txBody>
              <a:bodyPr wrap="none" lIns="0" tIns="0" rIns="0" bIns="0" rtlCol="0">
                <a:noAutofit/>
              </a:bodyPr>
              <a:lstStyle/>
              <a:p>
                <a:pPr>
                  <a:lnSpc>
                    <a:spcPct val="90000"/>
                  </a:lnSpc>
                  <a:spcAft>
                    <a:spcPts val="588"/>
                  </a:spcAft>
                </a:pPr>
                <a:r>
                  <a:rPr lang="en-US" sz="980" dirty="0">
                    <a:gradFill>
                      <a:gsLst>
                        <a:gs pos="2917">
                          <a:schemeClr val="tx1"/>
                        </a:gs>
                        <a:gs pos="30000">
                          <a:schemeClr val="tx1"/>
                        </a:gs>
                      </a:gsLst>
                      <a:lin ang="5400000" scaled="0"/>
                    </a:gradFill>
                  </a:rPr>
                  <a:t>Microsoft</a:t>
                </a:r>
              </a:p>
            </p:txBody>
          </p:sp>
        </p:grpSp>
        <p:grpSp>
          <p:nvGrpSpPr>
            <p:cNvPr id="65" name="Group 64"/>
            <p:cNvGrpSpPr/>
            <p:nvPr/>
          </p:nvGrpSpPr>
          <p:grpSpPr>
            <a:xfrm>
              <a:off x="8343455" y="4660200"/>
              <a:ext cx="701710" cy="294550"/>
              <a:chOff x="11059536" y="2706849"/>
              <a:chExt cx="701710" cy="294550"/>
            </a:xfrm>
          </p:grpSpPr>
          <p:sp>
            <p:nvSpPr>
              <p:cNvPr id="66" name="Rectangle 65"/>
              <p:cNvSpPr/>
              <p:nvPr/>
            </p:nvSpPr>
            <p:spPr bwMode="auto">
              <a:xfrm>
                <a:off x="11265946" y="2829237"/>
                <a:ext cx="495300" cy="17216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67" name="Oval 66"/>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68" name="TextBox 67"/>
              <p:cNvSpPr txBox="1"/>
              <p:nvPr/>
            </p:nvSpPr>
            <p:spPr>
              <a:xfrm>
                <a:off x="11059536" y="2706849"/>
                <a:ext cx="569550" cy="185310"/>
              </a:xfrm>
              <a:prstGeom prst="rect">
                <a:avLst/>
              </a:prstGeom>
              <a:noFill/>
            </p:spPr>
            <p:txBody>
              <a:bodyPr wrap="none" lIns="0" tIns="0" rIns="0" bIns="0" rtlCol="0">
                <a:noAutofit/>
              </a:bodyPr>
              <a:lstStyle/>
              <a:p>
                <a:pPr>
                  <a:lnSpc>
                    <a:spcPct val="90000"/>
                  </a:lnSpc>
                  <a:spcAft>
                    <a:spcPts val="588"/>
                  </a:spcAft>
                </a:pPr>
                <a:r>
                  <a:rPr lang="en-US" sz="980" dirty="0">
                    <a:gradFill>
                      <a:gsLst>
                        <a:gs pos="2917">
                          <a:schemeClr val="tx1"/>
                        </a:gs>
                        <a:gs pos="30000">
                          <a:schemeClr val="tx1"/>
                        </a:gs>
                      </a:gsLst>
                      <a:lin ang="5400000" scaled="0"/>
                    </a:gradFill>
                  </a:rPr>
                  <a:t>Microsoft</a:t>
                </a:r>
              </a:p>
            </p:txBody>
          </p:sp>
        </p:grpSp>
        <p:grpSp>
          <p:nvGrpSpPr>
            <p:cNvPr id="69" name="Group 68"/>
            <p:cNvGrpSpPr/>
            <p:nvPr/>
          </p:nvGrpSpPr>
          <p:grpSpPr>
            <a:xfrm>
              <a:off x="11388656" y="4384185"/>
              <a:ext cx="569550" cy="314046"/>
              <a:chOff x="11212778" y="2840626"/>
              <a:chExt cx="569550" cy="314046"/>
            </a:xfrm>
          </p:grpSpPr>
          <p:sp>
            <p:nvSpPr>
              <p:cNvPr id="70" name="Rectangle 69"/>
              <p:cNvSpPr/>
              <p:nvPr/>
            </p:nvSpPr>
            <p:spPr bwMode="auto">
              <a:xfrm>
                <a:off x="11388896" y="2901387"/>
                <a:ext cx="164787" cy="8328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71" name="Oval 70"/>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b="1" dirty="0">
                  <a:solidFill>
                    <a:schemeClr val="bg1"/>
                  </a:solidFill>
                  <a:latin typeface="+mj-lt"/>
                  <a:ea typeface="Segoe UI" pitchFamily="34" charset="0"/>
                  <a:cs typeface="Segoe UI" pitchFamily="34" charset="0"/>
                </a:endParaRPr>
              </a:p>
            </p:txBody>
          </p:sp>
          <p:sp>
            <p:nvSpPr>
              <p:cNvPr id="72" name="TextBox 71"/>
              <p:cNvSpPr txBox="1"/>
              <p:nvPr/>
            </p:nvSpPr>
            <p:spPr>
              <a:xfrm>
                <a:off x="11212778" y="2969362"/>
                <a:ext cx="569550" cy="185310"/>
              </a:xfrm>
              <a:prstGeom prst="rect">
                <a:avLst/>
              </a:prstGeom>
              <a:noFill/>
            </p:spPr>
            <p:txBody>
              <a:bodyPr wrap="none" lIns="0" tIns="0" rIns="0" bIns="0" rtlCol="0">
                <a:noAutofit/>
              </a:bodyPr>
              <a:lstStyle/>
              <a:p>
                <a:pPr>
                  <a:lnSpc>
                    <a:spcPct val="90000"/>
                  </a:lnSpc>
                  <a:spcAft>
                    <a:spcPts val="588"/>
                  </a:spcAft>
                </a:pPr>
                <a:r>
                  <a:rPr lang="en-US" sz="980" dirty="0">
                    <a:gradFill>
                      <a:gsLst>
                        <a:gs pos="2917">
                          <a:schemeClr val="tx1"/>
                        </a:gs>
                        <a:gs pos="30000">
                          <a:schemeClr val="tx1"/>
                        </a:gs>
                      </a:gsLst>
                      <a:lin ang="5400000" scaled="0"/>
                    </a:gradFill>
                  </a:rPr>
                  <a:t>Microsoft</a:t>
                </a:r>
              </a:p>
            </p:txBody>
          </p:sp>
        </p:grpSp>
      </p:grpSp>
    </p:spTree>
    <p:extLst>
      <p:ext uri="{BB962C8B-B14F-4D97-AF65-F5344CB8AC3E}">
        <p14:creationId xmlns:p14="http://schemas.microsoft.com/office/powerpoint/2010/main" val="2671132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979229" y="2511771"/>
            <a:ext cx="10087821" cy="3386176"/>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7712" y="3514636"/>
            <a:ext cx="534401" cy="513791"/>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0438" y="3505549"/>
            <a:ext cx="733198" cy="522879"/>
          </a:xfrm>
          <a:prstGeom prst="rect">
            <a:avLst/>
          </a:prstGeom>
        </p:spPr>
      </p:pic>
      <p:grpSp>
        <p:nvGrpSpPr>
          <p:cNvPr id="105" name="Group 104"/>
          <p:cNvGrpSpPr/>
          <p:nvPr/>
        </p:nvGrpSpPr>
        <p:grpSpPr>
          <a:xfrm>
            <a:off x="4536030" y="3470926"/>
            <a:ext cx="487000" cy="557501"/>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569" y="3543219"/>
            <a:ext cx="1812684" cy="343354"/>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1619" y="1847691"/>
            <a:ext cx="1589383" cy="473030"/>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5731" y="1886085"/>
            <a:ext cx="1437898" cy="389054"/>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4499" y="1763526"/>
            <a:ext cx="324928" cy="530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7639" y="1775625"/>
            <a:ext cx="438441" cy="51291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78799" y="1898919"/>
            <a:ext cx="1566828" cy="331812"/>
          </a:xfrm>
          <a:prstGeom prst="rect">
            <a:avLst/>
          </a:prstGeom>
          <a:noFill/>
        </p:spPr>
        <p:txBody>
          <a:bodyPr wrap="square" rtlCol="0">
            <a:spAutoFit/>
          </a:bodyPr>
          <a:lstStyle/>
          <a:p>
            <a:pPr defTabSz="913064">
              <a:defRPr/>
            </a:pPr>
            <a:r>
              <a:rPr lang="en-US" sz="1568" b="1" dirty="0">
                <a:solidFill>
                  <a:srgbClr val="000000"/>
                </a:solidFill>
                <a:latin typeface="Segoe UI Light"/>
              </a:rPr>
              <a:t>Clients </a:t>
            </a:r>
          </a:p>
        </p:txBody>
      </p:sp>
      <p:sp>
        <p:nvSpPr>
          <p:cNvPr id="70" name="TextBox 69"/>
          <p:cNvSpPr txBox="1"/>
          <p:nvPr/>
        </p:nvSpPr>
        <p:spPr>
          <a:xfrm>
            <a:off x="318570" y="6195558"/>
            <a:ext cx="1454154" cy="343354"/>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Infrastructure</a:t>
            </a:r>
          </a:p>
        </p:txBody>
      </p:sp>
      <p:sp>
        <p:nvSpPr>
          <p:cNvPr id="132" name="TextBox 131"/>
          <p:cNvSpPr txBox="1"/>
          <p:nvPr/>
        </p:nvSpPr>
        <p:spPr>
          <a:xfrm>
            <a:off x="318570" y="2798360"/>
            <a:ext cx="1508274" cy="343354"/>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013" y="2491671"/>
            <a:ext cx="1673419" cy="781420"/>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112" y="2564390"/>
            <a:ext cx="714432" cy="702046"/>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7850" y="2640994"/>
            <a:ext cx="778769" cy="615709"/>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2883" y="2642920"/>
            <a:ext cx="992514" cy="621314"/>
          </a:xfrm>
          <a:prstGeom prst="rect">
            <a:avLst/>
          </a:prstGeom>
        </p:spPr>
      </p:pic>
      <p:pic>
        <p:nvPicPr>
          <p:cNvPr id="20" name="Picture 19"/>
          <p:cNvPicPr>
            <a:picLocks noChangeAspect="1"/>
          </p:cNvPicPr>
          <p:nvPr/>
        </p:nvPicPr>
        <p:blipFill>
          <a:blip r:embed="rId15"/>
          <a:stretch>
            <a:fillRect/>
          </a:stretch>
        </p:blipFill>
        <p:spPr>
          <a:xfrm>
            <a:off x="7644967" y="5185690"/>
            <a:ext cx="1044690" cy="510473"/>
          </a:xfrm>
          <a:prstGeom prst="rect">
            <a:avLst/>
          </a:prstGeom>
        </p:spPr>
      </p:pic>
      <p:pic>
        <p:nvPicPr>
          <p:cNvPr id="21" name="Picture 20"/>
          <p:cNvPicPr>
            <a:picLocks noChangeAspect="1"/>
          </p:cNvPicPr>
          <p:nvPr/>
        </p:nvPicPr>
        <p:blipFill>
          <a:blip r:embed="rId16"/>
          <a:stretch>
            <a:fillRect/>
          </a:stretch>
        </p:blipFill>
        <p:spPr>
          <a:xfrm>
            <a:off x="8853123" y="5326268"/>
            <a:ext cx="984793" cy="302497"/>
          </a:xfrm>
          <a:prstGeom prst="rect">
            <a:avLst/>
          </a:prstGeom>
        </p:spPr>
      </p:pic>
      <p:pic>
        <p:nvPicPr>
          <p:cNvPr id="19" name="Picture 18"/>
          <p:cNvPicPr>
            <a:picLocks noChangeAspect="1"/>
          </p:cNvPicPr>
          <p:nvPr/>
        </p:nvPicPr>
        <p:blipFill>
          <a:blip r:embed="rId17"/>
          <a:stretch>
            <a:fillRect/>
          </a:stretch>
        </p:blipFill>
        <p:spPr>
          <a:xfrm>
            <a:off x="5213955" y="5267218"/>
            <a:ext cx="1329237" cy="347414"/>
          </a:xfrm>
          <a:prstGeom prst="rect">
            <a:avLst/>
          </a:prstGeom>
        </p:spPr>
      </p:pic>
      <p:sp>
        <p:nvSpPr>
          <p:cNvPr id="131" name="TextBox 130"/>
          <p:cNvSpPr txBox="1"/>
          <p:nvPr/>
        </p:nvSpPr>
        <p:spPr>
          <a:xfrm>
            <a:off x="318569" y="5202644"/>
            <a:ext cx="1812684" cy="594411"/>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Databases &amp;</a:t>
            </a:r>
          </a:p>
          <a:p>
            <a:pPr defTabSz="913064">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3492" y="5273053"/>
            <a:ext cx="1071367" cy="357323"/>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49170" y="4523589"/>
            <a:ext cx="769295" cy="214694"/>
          </a:xfrm>
          <a:prstGeom prst="rect">
            <a:avLst/>
          </a:prstGeom>
        </p:spPr>
      </p:pic>
      <p:sp>
        <p:nvSpPr>
          <p:cNvPr id="128" name="TextBox 127"/>
          <p:cNvSpPr txBox="1"/>
          <p:nvPr/>
        </p:nvSpPr>
        <p:spPr>
          <a:xfrm>
            <a:off x="318569" y="4272749"/>
            <a:ext cx="1812684" cy="594411"/>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App frameworks</a:t>
            </a:r>
          </a:p>
          <a:p>
            <a:pPr defTabSz="913064">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1886" y="4365815"/>
            <a:ext cx="399352" cy="45841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59482" y="4432869"/>
            <a:ext cx="1335037" cy="312456"/>
          </a:xfrm>
          <a:prstGeom prst="rect">
            <a:avLst/>
          </a:prstGeom>
        </p:spPr>
      </p:pic>
      <p:pic>
        <p:nvPicPr>
          <p:cNvPr id="81" name="Picture 80"/>
          <p:cNvPicPr>
            <a:picLocks noChangeAspect="1"/>
          </p:cNvPicPr>
          <p:nvPr/>
        </p:nvPicPr>
        <p:blipFill>
          <a:blip r:embed="rId22"/>
          <a:stretch>
            <a:fillRect/>
          </a:stretch>
        </p:blipFill>
        <p:spPr>
          <a:xfrm>
            <a:off x="7217228" y="4492574"/>
            <a:ext cx="1018976" cy="205002"/>
          </a:xfrm>
          <a:prstGeom prst="rect">
            <a:avLst/>
          </a:prstGeom>
        </p:spPr>
      </p:pic>
      <p:pic>
        <p:nvPicPr>
          <p:cNvPr id="88" name="Picture 87"/>
          <p:cNvPicPr>
            <a:picLocks noChangeAspect="1"/>
          </p:cNvPicPr>
          <p:nvPr/>
        </p:nvPicPr>
        <p:blipFill>
          <a:blip r:embed="rId23"/>
          <a:stretch>
            <a:fillRect/>
          </a:stretch>
        </p:blipFill>
        <p:spPr>
          <a:xfrm>
            <a:off x="10123500" y="5287858"/>
            <a:ext cx="444873" cy="454473"/>
          </a:xfrm>
          <a:prstGeom prst="rect">
            <a:avLst/>
          </a:prstGeom>
        </p:spPr>
      </p:pic>
      <p:pic>
        <p:nvPicPr>
          <p:cNvPr id="90" name="Picture 89"/>
          <p:cNvPicPr>
            <a:picLocks noChangeAspect="1"/>
          </p:cNvPicPr>
          <p:nvPr/>
        </p:nvPicPr>
        <p:blipFill>
          <a:blip r:embed="rId24"/>
          <a:stretch>
            <a:fillRect/>
          </a:stretch>
        </p:blipFill>
        <p:spPr>
          <a:xfrm>
            <a:off x="6833824" y="5324859"/>
            <a:ext cx="612955" cy="280343"/>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49376" y="5303727"/>
            <a:ext cx="957619" cy="392491"/>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6260" y="3468983"/>
            <a:ext cx="949174" cy="474587"/>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3769" y="3414791"/>
            <a:ext cx="597430" cy="597430"/>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7890" y="3459370"/>
            <a:ext cx="1060813" cy="530405"/>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6670" y="2640996"/>
            <a:ext cx="569293" cy="606624"/>
          </a:xfrm>
          <a:prstGeom prst="rect">
            <a:avLst/>
          </a:prstGeom>
        </p:spPr>
      </p:pic>
      <p:pic>
        <p:nvPicPr>
          <p:cNvPr id="6" name="Picture 5"/>
          <p:cNvPicPr>
            <a:picLocks noChangeAspect="1"/>
          </p:cNvPicPr>
          <p:nvPr/>
        </p:nvPicPr>
        <p:blipFill>
          <a:blip r:embed="rId30"/>
          <a:stretch>
            <a:fillRect/>
          </a:stretch>
        </p:blipFill>
        <p:spPr>
          <a:xfrm>
            <a:off x="10111619" y="3527599"/>
            <a:ext cx="488758" cy="477521"/>
          </a:xfrm>
          <a:prstGeom prst="rect">
            <a:avLst/>
          </a:prstGeom>
        </p:spPr>
      </p:pic>
      <p:pic>
        <p:nvPicPr>
          <p:cNvPr id="16" name="Picture 15"/>
          <p:cNvPicPr>
            <a:picLocks noChangeAspect="1"/>
          </p:cNvPicPr>
          <p:nvPr/>
        </p:nvPicPr>
        <p:blipFill>
          <a:blip r:embed="rId31"/>
          <a:stretch>
            <a:fillRect/>
          </a:stretch>
        </p:blipFill>
        <p:spPr>
          <a:xfrm>
            <a:off x="11066836" y="3504730"/>
            <a:ext cx="494488" cy="501081"/>
          </a:xfrm>
          <a:prstGeom prst="rect">
            <a:avLst/>
          </a:prstGeom>
        </p:spPr>
      </p:pic>
      <p:pic>
        <p:nvPicPr>
          <p:cNvPr id="17" name="Picture 16"/>
          <p:cNvPicPr>
            <a:picLocks noChangeAspect="1"/>
          </p:cNvPicPr>
          <p:nvPr/>
        </p:nvPicPr>
        <p:blipFill>
          <a:blip r:embed="rId32"/>
          <a:stretch>
            <a:fillRect/>
          </a:stretch>
        </p:blipFill>
        <p:spPr>
          <a:xfrm>
            <a:off x="7576710" y="2671277"/>
            <a:ext cx="559817" cy="584978"/>
          </a:xfrm>
          <a:prstGeom prst="rect">
            <a:avLst/>
          </a:prstGeom>
        </p:spPr>
      </p:pic>
      <p:pic>
        <p:nvPicPr>
          <p:cNvPr id="83" name="Picture 82"/>
          <p:cNvPicPr>
            <a:picLocks noChangeAspect="1"/>
          </p:cNvPicPr>
          <p:nvPr/>
        </p:nvPicPr>
        <p:blipFill>
          <a:blip r:embed="rId33"/>
          <a:stretch>
            <a:fillRect/>
          </a:stretch>
        </p:blipFill>
        <p:spPr>
          <a:xfrm>
            <a:off x="8592461" y="6140606"/>
            <a:ext cx="1220088" cy="448992"/>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872798" y="6151216"/>
            <a:ext cx="1278248" cy="434152"/>
          </a:xfrm>
          <a:prstGeom prst="rect">
            <a:avLst/>
          </a:prstGeom>
        </p:spPr>
      </p:pic>
      <p:pic>
        <p:nvPicPr>
          <p:cNvPr id="9" name="Picture 8"/>
          <p:cNvPicPr>
            <a:picLocks noChangeAspect="1"/>
          </p:cNvPicPr>
          <p:nvPr/>
        </p:nvPicPr>
        <p:blipFill rotWithShape="1">
          <a:blip r:embed="rId35"/>
          <a:srcRect r="23769"/>
          <a:stretch/>
        </p:blipFill>
        <p:spPr>
          <a:xfrm>
            <a:off x="1584408" y="1782426"/>
            <a:ext cx="5329596" cy="677964"/>
          </a:xfrm>
          <a:prstGeom prst="rect">
            <a:avLst/>
          </a:prstGeom>
        </p:spPr>
      </p:pic>
      <p:sp>
        <p:nvSpPr>
          <p:cNvPr id="99" name="TextBox 98"/>
          <p:cNvSpPr txBox="1"/>
          <p:nvPr/>
        </p:nvSpPr>
        <p:spPr>
          <a:xfrm>
            <a:off x="318569" y="1970560"/>
            <a:ext cx="1812684" cy="343354"/>
          </a:xfrm>
          <a:prstGeom prst="rect">
            <a:avLst/>
          </a:prstGeom>
          <a:noFill/>
        </p:spPr>
        <p:txBody>
          <a:bodyPr wrap="square" rtlCol="0">
            <a:spAutoFit/>
          </a:bodyPr>
          <a:lstStyle/>
          <a:p>
            <a:pPr defTabSz="913064">
              <a:defRPr/>
            </a:pPr>
            <a:r>
              <a:rPr lang="en-US" sz="1600" b="1" dirty="0">
                <a:solidFill>
                  <a:srgbClr val="505050">
                    <a:lumMod val="50000"/>
                  </a:srgbClr>
                </a:solidFill>
                <a:latin typeface="Segoe UI Light"/>
              </a:rPr>
              <a:t>DevOps</a:t>
            </a:r>
          </a:p>
        </p:txBody>
      </p:sp>
      <p:sp>
        <p:nvSpPr>
          <p:cNvPr id="110" name="TextBox 109"/>
          <p:cNvSpPr txBox="1"/>
          <p:nvPr/>
        </p:nvSpPr>
        <p:spPr>
          <a:xfrm>
            <a:off x="5650399" y="3473239"/>
            <a:ext cx="1566828" cy="573130"/>
          </a:xfrm>
          <a:prstGeom prst="rect">
            <a:avLst/>
          </a:prstGeom>
          <a:noFill/>
        </p:spPr>
        <p:txBody>
          <a:bodyPr wrap="square" rtlCol="0">
            <a:spAutoFit/>
          </a:bodyPr>
          <a:lstStyle/>
          <a:p>
            <a:pPr defTabSz="913064">
              <a:defRPr/>
            </a:pPr>
            <a:r>
              <a:rPr lang="en-US" sz="1568" b="1" dirty="0">
                <a:solidFill>
                  <a:srgbClr val="000000"/>
                </a:solidFill>
                <a:latin typeface="Segoe UI Light"/>
              </a:rPr>
              <a:t>PaaS &amp;</a:t>
            </a:r>
          </a:p>
          <a:p>
            <a:pPr defTabSz="913064">
              <a:defRPr/>
            </a:pPr>
            <a:r>
              <a:rPr lang="en-US" sz="1568"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78383" y="6087367"/>
            <a:ext cx="1289112" cy="49786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00644" y="6069305"/>
            <a:ext cx="837056" cy="509377"/>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320859" y="6110962"/>
            <a:ext cx="948701" cy="326047"/>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0842" y="2892201"/>
            <a:ext cx="908124" cy="241467"/>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0981" y="2789799"/>
            <a:ext cx="946306" cy="45223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3630" y="2777201"/>
            <a:ext cx="432099" cy="43209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4341" y="2703907"/>
            <a:ext cx="575970" cy="5759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6101" y="4279035"/>
            <a:ext cx="588775" cy="588775"/>
          </a:xfrm>
          <a:prstGeom prst="rect">
            <a:avLst/>
          </a:prstGeom>
        </p:spPr>
      </p:pic>
      <p:sp>
        <p:nvSpPr>
          <p:cNvPr id="67" name="Title 2"/>
          <p:cNvSpPr txBox="1">
            <a:spLocks/>
          </p:cNvSpPr>
          <p:nvPr/>
        </p:nvSpPr>
        <p:spPr>
          <a:xfrm>
            <a:off x="1364346" y="316212"/>
            <a:ext cx="9352511" cy="899303"/>
          </a:xfrm>
          <a:prstGeom prst="rect">
            <a:avLst/>
          </a:prstGeom>
        </p:spPr>
        <p:txBody>
          <a:bodyPr vert="horz" wrap="square" lIns="143391" tIns="89619" rIns="143391" bIns="89619"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a:lstStyle>
          <a:p>
            <a:pPr defTabSz="914107">
              <a:defRPr/>
            </a:pPr>
            <a:r>
              <a:rPr lang="en-US" sz="4704" spc="-100" dirty="0">
                <a:gradFill>
                  <a:gsLst>
                    <a:gs pos="1250">
                      <a:srgbClr val="505050"/>
                    </a:gs>
                    <a:gs pos="100000">
                      <a:srgbClr val="505050"/>
                    </a:gs>
                  </a:gsLst>
                  <a:lin ang="5400000" scaled="0"/>
                </a:gradFill>
                <a:latin typeface="Segoe UI Light"/>
              </a:rPr>
              <a:t>Azure is an open cloud</a:t>
            </a:r>
          </a:p>
        </p:txBody>
      </p:sp>
      <p:pic>
        <p:nvPicPr>
          <p:cNvPr id="3" name="Picture 2"/>
          <p:cNvPicPr>
            <a:picLocks noChangeAspect="1"/>
          </p:cNvPicPr>
          <p:nvPr/>
        </p:nvPicPr>
        <p:blipFill>
          <a:blip r:embed="rId44"/>
          <a:stretch>
            <a:fillRect/>
          </a:stretch>
        </p:blipFill>
        <p:spPr>
          <a:xfrm>
            <a:off x="3183260" y="6073124"/>
            <a:ext cx="489960" cy="483985"/>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0936" y="5261883"/>
            <a:ext cx="1472913" cy="348589"/>
          </a:xfrm>
          <a:prstGeom prst="rect">
            <a:avLst/>
          </a:prstGeom>
        </p:spPr>
      </p:pic>
      <p:pic>
        <p:nvPicPr>
          <p:cNvPr id="73" name="Picture 72"/>
          <p:cNvPicPr>
            <a:picLocks noChangeAspect="1"/>
          </p:cNvPicPr>
          <p:nvPr/>
        </p:nvPicPr>
        <p:blipFill>
          <a:blip r:embed="rId46"/>
          <a:stretch>
            <a:fillRect/>
          </a:stretch>
        </p:blipFill>
        <p:spPr>
          <a:xfrm>
            <a:off x="2473981" y="6063212"/>
            <a:ext cx="505642" cy="596658"/>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151" y="4492574"/>
            <a:ext cx="553379" cy="297077"/>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4873" y="4153511"/>
            <a:ext cx="474325" cy="720609"/>
          </a:xfrm>
          <a:prstGeom prst="rect">
            <a:avLst/>
          </a:prstGeom>
        </p:spPr>
      </p:pic>
      <p:sp>
        <p:nvSpPr>
          <p:cNvPr id="5" name="AutoShape 2" descr="Gradle"/>
          <p:cNvSpPr>
            <a:spLocks noChangeAspect="1" noChangeArrowheads="1"/>
          </p:cNvSpPr>
          <p:nvPr/>
        </p:nvSpPr>
        <p:spPr bwMode="auto">
          <a:xfrm>
            <a:off x="152477" y="-218116"/>
            <a:ext cx="2800598" cy="9335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latin typeface="Segoe UI"/>
            </a:endParaRPr>
          </a:p>
        </p:txBody>
      </p:sp>
      <p:pic>
        <p:nvPicPr>
          <p:cNvPr id="7" name="Picture 6"/>
          <p:cNvPicPr>
            <a:picLocks noChangeAspect="1"/>
          </p:cNvPicPr>
          <p:nvPr/>
        </p:nvPicPr>
        <p:blipFill>
          <a:blip r:embed="rId49"/>
          <a:stretch>
            <a:fillRect/>
          </a:stretch>
        </p:blipFill>
        <p:spPr>
          <a:xfrm>
            <a:off x="5536154" y="1898736"/>
            <a:ext cx="1403995" cy="400020"/>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920214" y="6145940"/>
            <a:ext cx="1187423" cy="38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83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extLst/>
          </p:nvPr>
        </p:nvGraphicFramePr>
        <p:xfrm>
          <a:off x="2421" y="232022"/>
          <a:ext cx="1556" cy="1556"/>
        </p:xfrm>
        <a:graphic>
          <a:graphicData uri="http://schemas.openxmlformats.org/presentationml/2006/ole">
            <mc:AlternateContent xmlns:mc="http://schemas.openxmlformats.org/markup-compatibility/2006">
              <mc:Choice xmlns:v="urn:schemas-microsoft-com:vml" Requires="v">
                <p:oleObj spid="_x0000_s2148" name="think-cell Slide" r:id="rId5" imgW="377" imgH="377" progId="TCLayout.ActiveDocument.1">
                  <p:embed/>
                </p:oleObj>
              </mc:Choice>
              <mc:Fallback>
                <p:oleObj name="think-cell Slide" r:id="rId5" imgW="377" imgH="377" progId="TCLayout.ActiveDocument.1">
                  <p:embed/>
                  <p:pic>
                    <p:nvPicPr>
                      <p:cNvPr id="5" name="Object 4"/>
                      <p:cNvPicPr/>
                      <p:nvPr/>
                    </p:nvPicPr>
                    <p:blipFill>
                      <a:blip r:embed="rId6"/>
                      <a:stretch>
                        <a:fillRect/>
                      </a:stretch>
                    </p:blipFill>
                    <p:spPr>
                      <a:xfrm>
                        <a:off x="2421" y="232022"/>
                        <a:ext cx="1556" cy="1556"/>
                      </a:xfrm>
                      <a:prstGeom prst="rect">
                        <a:avLst/>
                      </a:prstGeom>
                    </p:spPr>
                  </p:pic>
                </p:oleObj>
              </mc:Fallback>
            </mc:AlternateContent>
          </a:graphicData>
        </a:graphic>
      </p:graphicFrame>
      <p:sp>
        <p:nvSpPr>
          <p:cNvPr id="3" name="Title 2"/>
          <p:cNvSpPr>
            <a:spLocks noGrp="1"/>
          </p:cNvSpPr>
          <p:nvPr>
            <p:ph type="title"/>
          </p:nvPr>
        </p:nvSpPr>
        <p:spPr/>
        <p:txBody>
          <a:bodyPr>
            <a:normAutofit fontScale="90000"/>
          </a:bodyPr>
          <a:lstStyle/>
          <a:p>
            <a:r>
              <a:rPr lang="en-US" dirty="0"/>
              <a:t>Azure Compliance</a:t>
            </a:r>
          </a:p>
        </p:txBody>
      </p:sp>
      <p:sp>
        <p:nvSpPr>
          <p:cNvPr id="7" name="Text Placeholder 6"/>
          <p:cNvSpPr>
            <a:spLocks noGrp="1"/>
          </p:cNvSpPr>
          <p:nvPr>
            <p:ph type="body" sz="quarter" idx="10"/>
          </p:nvPr>
        </p:nvSpPr>
        <p:spPr/>
        <p:txBody>
          <a:bodyPr/>
          <a:lstStyle/>
          <a:p>
            <a:r>
              <a:rPr lang="en-US" dirty="0"/>
              <a:t>The largest compliance portfolio in the industry</a:t>
            </a:r>
          </a:p>
        </p:txBody>
      </p:sp>
      <p:grpSp>
        <p:nvGrpSpPr>
          <p:cNvPr id="8" name="Group 7"/>
          <p:cNvGrpSpPr/>
          <p:nvPr/>
        </p:nvGrpSpPr>
        <p:grpSpPr>
          <a:xfrm>
            <a:off x="269171" y="2081269"/>
            <a:ext cx="11074402" cy="4613642"/>
            <a:chOff x="2419305" y="1976585"/>
            <a:chExt cx="9578922" cy="4112716"/>
          </a:xfrm>
        </p:grpSpPr>
        <p:grpSp>
          <p:nvGrpSpPr>
            <p:cNvPr id="2" name="Group 1"/>
            <p:cNvGrpSpPr/>
            <p:nvPr/>
          </p:nvGrpSpPr>
          <p:grpSpPr>
            <a:xfrm>
              <a:off x="2483667" y="3410649"/>
              <a:ext cx="9450199" cy="1172824"/>
              <a:chOff x="2419305" y="3410649"/>
              <a:chExt cx="9450199" cy="1172824"/>
            </a:xfrm>
          </p:grpSpPr>
          <p:pic>
            <p:nvPicPr>
              <p:cNvPr id="265"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266" name="Rectangle 265"/>
              <p:cNvSpPr/>
              <p:nvPr/>
            </p:nvSpPr>
            <p:spPr>
              <a:xfrm>
                <a:off x="3628234" y="4247470"/>
                <a:ext cx="780585" cy="336003"/>
              </a:xfrm>
              <a:prstGeom prst="rect">
                <a:avLst/>
              </a:prstGeom>
            </p:spPr>
            <p:txBody>
              <a:bodyPr wrap="square">
                <a:spAutoFit/>
              </a:bodyPr>
              <a:lstStyle/>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HIPAA / HITECH</a:t>
                </a:r>
              </a:p>
            </p:txBody>
          </p:sp>
          <p:sp>
            <p:nvSpPr>
              <p:cNvPr id="267" name="Rectangle 266"/>
              <p:cNvSpPr/>
              <p:nvPr/>
            </p:nvSpPr>
            <p:spPr>
              <a:xfrm>
                <a:off x="2419305" y="4247470"/>
                <a:ext cx="968575" cy="336003"/>
              </a:xfrm>
              <a:prstGeom prst="rect">
                <a:avLst/>
              </a:prstGeom>
            </p:spPr>
            <p:txBody>
              <a:bodyPr wrap="square">
                <a:spAutoFit/>
              </a:bodyPr>
              <a:lstStyle/>
              <a:p>
                <a:pPr algn="ctr" defTabSz="570684" eaLnBrk="0" fontAlgn="ctr" hangingPunct="0">
                  <a:lnSpc>
                    <a:spcPct val="90000"/>
                  </a:lnSpc>
                  <a:spcBef>
                    <a:spcPct val="0"/>
                  </a:spcBef>
                  <a:spcAft>
                    <a:spcPct val="0"/>
                  </a:spcAft>
                  <a:defRPr/>
                </a:pPr>
                <a:r>
                  <a:rPr lang="en-US" sz="1028" dirty="0" err="1">
                    <a:gradFill>
                      <a:gsLst>
                        <a:gs pos="0">
                          <a:srgbClr val="505050"/>
                        </a:gs>
                        <a:gs pos="100000">
                          <a:srgbClr val="505050"/>
                        </a:gs>
                      </a:gsLst>
                      <a:lin ang="5400000" scaled="0"/>
                    </a:gradFill>
                    <a:ea typeface="MS PGothic" panose="020B0600070205080204" pitchFamily="34" charset="-128"/>
                  </a:rPr>
                  <a:t>FedRAMP</a:t>
                </a:r>
                <a:r>
                  <a:rPr lang="en-US" sz="1028" dirty="0">
                    <a:gradFill>
                      <a:gsLst>
                        <a:gs pos="0">
                          <a:srgbClr val="505050"/>
                        </a:gs>
                        <a:gs pos="100000">
                          <a:srgbClr val="505050"/>
                        </a:gs>
                      </a:gsLst>
                      <a:lin ang="5400000" scaled="0"/>
                    </a:gradFill>
                    <a:ea typeface="MS PGothic" panose="020B0600070205080204" pitchFamily="34" charset="-128"/>
                  </a:rPr>
                  <a:t> JAB P-ATO</a:t>
                </a:r>
              </a:p>
            </p:txBody>
          </p:sp>
          <p:pic>
            <p:nvPicPr>
              <p:cNvPr id="268"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269" name="Rectangle 268"/>
              <p:cNvSpPr/>
              <p:nvPr/>
            </p:nvSpPr>
            <p:spPr>
              <a:xfrm>
                <a:off x="4717387" y="4247470"/>
                <a:ext cx="691979" cy="209145"/>
              </a:xfrm>
              <a:prstGeom prst="rect">
                <a:avLst/>
              </a:prstGeom>
            </p:spPr>
            <p:txBody>
              <a:bodyPr wrap="none">
                <a:spAutoFit/>
              </a:bodyPr>
              <a:lstStyle/>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FIPS 140-2</a:t>
                </a: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271" name="Rectangle 270"/>
              <p:cNvSpPr/>
              <p:nvPr/>
            </p:nvSpPr>
            <p:spPr>
              <a:xfrm>
                <a:off x="6706277" y="4247470"/>
                <a:ext cx="756953" cy="209145"/>
              </a:xfrm>
              <a:prstGeom prst="rect">
                <a:avLst/>
              </a:prstGeom>
            </p:spPr>
            <p:txBody>
              <a:bodyPr wrap="square">
                <a:spAutoFit/>
              </a:bodyPr>
              <a:lstStyle/>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FERPA</a:t>
                </a:r>
              </a:p>
            </p:txBody>
          </p:sp>
          <p:pic>
            <p:nvPicPr>
              <p:cNvPr id="272" name="Picture 2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273" name="Picture 2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274" name="Rectangle 273"/>
              <p:cNvSpPr/>
              <p:nvPr/>
            </p:nvSpPr>
            <p:spPr>
              <a:xfrm>
                <a:off x="7564046" y="4247470"/>
                <a:ext cx="784852" cy="209145"/>
              </a:xfrm>
              <a:prstGeom prst="rect">
                <a:avLst/>
              </a:prstGeom>
            </p:spPr>
            <p:txBody>
              <a:bodyPr wrap="none">
                <a:spAutoFit/>
              </a:bodyPr>
              <a:lstStyle/>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DISA Level 2</a:t>
                </a:r>
              </a:p>
            </p:txBody>
          </p:sp>
          <p:pic>
            <p:nvPicPr>
              <p:cNvPr id="275" name="Picture 2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276" name="Picture 275" descr="http://1.bp.blogspot.com/-zsub2Ach6i8/T3qyuPps54I/AAAAAAAAAVY/2DAjv_gntto/s1600/irs-logo.jpeg.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277" name="Picture 276"/>
              <p:cNvPicPr>
                <a:picLocks noChangeAspect="1"/>
              </p:cNvPicPr>
              <p:nvPr/>
            </p:nvPicPr>
            <p:blipFill rotWithShape="1">
              <a:blip r:embed="rId14"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278" name="Picture 2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279" name="Rectangle 278"/>
              <p:cNvSpPr/>
              <p:nvPr/>
            </p:nvSpPr>
            <p:spPr>
              <a:xfrm>
                <a:off x="10223361" y="4247470"/>
                <a:ext cx="716930" cy="209145"/>
              </a:xfrm>
              <a:prstGeom prst="rect">
                <a:avLst/>
              </a:prstGeom>
            </p:spPr>
            <p:txBody>
              <a:bodyPr wrap="none">
                <a:spAutoFit/>
              </a:bodyPr>
              <a:lstStyle/>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ITAR-ready</a:t>
                </a:r>
              </a:p>
            </p:txBody>
          </p:sp>
          <p:sp>
            <p:nvSpPr>
              <p:cNvPr id="280" name="Rectangle 279"/>
              <p:cNvSpPr/>
              <p:nvPr/>
            </p:nvSpPr>
            <p:spPr>
              <a:xfrm>
                <a:off x="8672070" y="4247470"/>
                <a:ext cx="362069" cy="209145"/>
              </a:xfrm>
              <a:prstGeom prst="rect">
                <a:avLst/>
              </a:prstGeom>
            </p:spPr>
            <p:txBody>
              <a:bodyPr wrap="none">
                <a:spAutoFit/>
              </a:bodyPr>
              <a:lstStyle/>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CJIS</a:t>
                </a:r>
              </a:p>
            </p:txBody>
          </p:sp>
          <p:sp>
            <p:nvSpPr>
              <p:cNvPr id="281" name="Rectangle 280"/>
              <p:cNvSpPr/>
              <p:nvPr/>
            </p:nvSpPr>
            <p:spPr>
              <a:xfrm>
                <a:off x="5908722" y="4247470"/>
                <a:ext cx="514548" cy="336003"/>
              </a:xfrm>
              <a:prstGeom prst="rect">
                <a:avLst/>
              </a:prstGeom>
            </p:spPr>
            <p:txBody>
              <a:bodyPr wrap="none">
                <a:spAutoFit/>
              </a:bodyPr>
              <a:lstStyle/>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21 CFR</a:t>
                </a:r>
              </a:p>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Part 11</a:t>
                </a:r>
              </a:p>
            </p:txBody>
          </p:sp>
          <p:sp>
            <p:nvSpPr>
              <p:cNvPr id="282" name="Rectangle 281"/>
              <p:cNvSpPr/>
              <p:nvPr/>
            </p:nvSpPr>
            <p:spPr>
              <a:xfrm>
                <a:off x="9419864" y="4247470"/>
                <a:ext cx="594946" cy="209145"/>
              </a:xfrm>
              <a:prstGeom prst="rect">
                <a:avLst/>
              </a:prstGeom>
            </p:spPr>
            <p:txBody>
              <a:bodyPr wrap="none">
                <a:spAutoFit/>
              </a:bodyPr>
              <a:lstStyle/>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IRS 1075</a:t>
                </a:r>
              </a:p>
            </p:txBody>
          </p:sp>
          <p:pic>
            <p:nvPicPr>
              <p:cNvPr id="283" name="Picture 6" descr="image0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Rectangle 283"/>
              <p:cNvSpPr/>
              <p:nvPr/>
            </p:nvSpPr>
            <p:spPr>
              <a:xfrm>
                <a:off x="11081392" y="4247470"/>
                <a:ext cx="788112" cy="336003"/>
              </a:xfrm>
              <a:prstGeom prst="rect">
                <a:avLst/>
              </a:prstGeom>
            </p:spPr>
            <p:txBody>
              <a:bodyPr wrap="square">
                <a:spAutoFit/>
              </a:bodyPr>
              <a:lstStyle/>
              <a:p>
                <a:pPr algn="ctr" defTabSz="570684" eaLnBrk="0" fontAlgn="ctr" hangingPunct="0">
                  <a:lnSpc>
                    <a:spcPct val="90000"/>
                  </a:lnSpc>
                  <a:spcBef>
                    <a:spcPct val="0"/>
                  </a:spcBef>
                  <a:spcAft>
                    <a:spcPct val="0"/>
                  </a:spcAft>
                  <a:defRPr/>
                </a:pPr>
                <a:r>
                  <a:rPr lang="en-US" sz="1028" dirty="0">
                    <a:gradFill>
                      <a:gsLst>
                        <a:gs pos="0">
                          <a:srgbClr val="505050"/>
                        </a:gs>
                        <a:gs pos="100000">
                          <a:srgbClr val="505050"/>
                        </a:gs>
                      </a:gsLst>
                      <a:lin ang="5400000" scaled="0"/>
                    </a:gradFill>
                    <a:ea typeface="MS PGothic" panose="020B0600070205080204" pitchFamily="34" charset="-128"/>
                  </a:rPr>
                  <a:t>Section 508 VPAT</a:t>
                </a:r>
              </a:p>
            </p:txBody>
          </p:sp>
        </p:grpSp>
        <p:grpSp>
          <p:nvGrpSpPr>
            <p:cNvPr id="67" name="Group 66"/>
            <p:cNvGrpSpPr/>
            <p:nvPr/>
          </p:nvGrpSpPr>
          <p:grpSpPr>
            <a:xfrm>
              <a:off x="2731445" y="1976585"/>
              <a:ext cx="8954642" cy="1085679"/>
              <a:chOff x="2519321" y="1938043"/>
              <a:chExt cx="8954642" cy="1085679"/>
            </a:xfrm>
          </p:grpSpPr>
          <p:pic>
            <p:nvPicPr>
              <p:cNvPr id="68" name="Picture 14" descr="http://www.theauditpeople.com/sites/default/files/pictures/iso-logo.pn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8"/>
              <a:stretch>
                <a:fillRect/>
              </a:stretch>
            </p:blipFill>
            <p:spPr>
              <a:xfrm>
                <a:off x="4687686" y="1938043"/>
                <a:ext cx="666748" cy="610402"/>
              </a:xfrm>
              <a:prstGeom prst="rect">
                <a:avLst/>
              </a:prstGeom>
            </p:spPr>
          </p:pic>
          <p:pic>
            <p:nvPicPr>
              <p:cNvPr id="70" name="Picture 69"/>
              <p:cNvPicPr>
                <a:picLocks noChangeAspect="1"/>
              </p:cNvPicPr>
              <p:nvPr/>
            </p:nvPicPr>
            <p:blipFill>
              <a:blip r:embed="rId19"/>
              <a:stretch>
                <a:fillRect/>
              </a:stretch>
            </p:blipFill>
            <p:spPr>
              <a:xfrm>
                <a:off x="2519321" y="1938043"/>
                <a:ext cx="609112" cy="610402"/>
              </a:xfrm>
              <a:prstGeom prst="rect">
                <a:avLst/>
              </a:prstGeom>
            </p:spPr>
          </p:pic>
          <p:pic>
            <p:nvPicPr>
              <p:cNvPr id="71" name="Picture 70"/>
              <p:cNvPicPr>
                <a:picLocks noChangeAspect="1"/>
              </p:cNvPicPr>
              <p:nvPr/>
            </p:nvPicPr>
            <p:blipFill>
              <a:blip r:embed="rId18"/>
              <a:stretch>
                <a:fillRect/>
              </a:stretch>
            </p:blipFill>
            <p:spPr>
              <a:xfrm>
                <a:off x="3593041" y="1938043"/>
                <a:ext cx="666748" cy="610402"/>
              </a:xfrm>
              <a:prstGeom prst="rect">
                <a:avLst/>
              </a:prstGeom>
            </p:spPr>
          </p:pic>
          <p:pic>
            <p:nvPicPr>
              <p:cNvPr id="72" name="Picture 71"/>
              <p:cNvPicPr>
                <a:picLocks noChangeAspect="1"/>
              </p:cNvPicPr>
              <p:nvPr/>
            </p:nvPicPr>
            <p:blipFill>
              <a:blip r:embed="rId20"/>
              <a:stretch>
                <a:fillRect/>
              </a:stretch>
            </p:blipFill>
            <p:spPr>
              <a:xfrm>
                <a:off x="5700028" y="2009248"/>
                <a:ext cx="735635" cy="467992"/>
              </a:xfrm>
              <a:prstGeom prst="rect">
                <a:avLst/>
              </a:prstGeom>
            </p:spPr>
          </p:pic>
          <p:pic>
            <p:nvPicPr>
              <p:cNvPr id="73" name="Picture 72"/>
              <p:cNvPicPr>
                <a:picLocks noChangeAspect="1"/>
              </p:cNvPicPr>
              <p:nvPr/>
            </p:nvPicPr>
            <p:blipFill>
              <a:blip r:embed="rId21"/>
              <a:stretch>
                <a:fillRect/>
              </a:stretch>
            </p:blipFill>
            <p:spPr>
              <a:xfrm>
                <a:off x="6821462" y="2071754"/>
                <a:ext cx="894482" cy="342981"/>
              </a:xfrm>
              <a:prstGeom prst="rect">
                <a:avLst/>
              </a:prstGeom>
            </p:spPr>
          </p:pic>
          <p:pic>
            <p:nvPicPr>
              <p:cNvPr id="74" name="Picture 7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75" name="Rectangle 74"/>
              <p:cNvSpPr/>
              <p:nvPr/>
            </p:nvSpPr>
            <p:spPr>
              <a:xfrm>
                <a:off x="2536491" y="2721995"/>
                <a:ext cx="567309" cy="150863"/>
              </a:xfrm>
              <a:prstGeom prst="rect">
                <a:avLst/>
              </a:prstGeom>
            </p:spPr>
            <p:txBody>
              <a:bodyPr wrap="none" lIns="0" tIns="0" rIns="0" bIns="0">
                <a:noAutofit/>
              </a:bodyPr>
              <a:lstStyle/>
              <a:p>
                <a:pPr algn="ctr" defTabSz="585207"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ISO 27001</a:t>
                </a:r>
              </a:p>
            </p:txBody>
          </p:sp>
          <p:sp>
            <p:nvSpPr>
              <p:cNvPr id="76" name="Rectangle 75"/>
              <p:cNvSpPr/>
              <p:nvPr/>
            </p:nvSpPr>
            <p:spPr>
              <a:xfrm>
                <a:off x="5713531" y="2721995"/>
                <a:ext cx="858035" cy="150863"/>
              </a:xfrm>
              <a:prstGeom prst="rect">
                <a:avLst/>
              </a:prstGeom>
            </p:spPr>
            <p:txBody>
              <a:bodyPr wrap="none" lIns="0" tIns="0" rIns="0" bIns="0">
                <a:noAutofit/>
              </a:bodyPr>
              <a:lstStyle/>
              <a:p>
                <a:pPr algn="ctr" defTabSz="585207"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PCI DSS Level 1</a:t>
                </a:r>
              </a:p>
            </p:txBody>
          </p:sp>
          <p:sp>
            <p:nvSpPr>
              <p:cNvPr id="77" name="Rectangle 76"/>
              <p:cNvSpPr/>
              <p:nvPr/>
            </p:nvSpPr>
            <p:spPr>
              <a:xfrm>
                <a:off x="3565527" y="2721995"/>
                <a:ext cx="746459" cy="150863"/>
              </a:xfrm>
              <a:prstGeom prst="rect">
                <a:avLst/>
              </a:prstGeom>
            </p:spPr>
            <p:txBody>
              <a:bodyPr wrap="none" lIns="0" tIns="0" rIns="0" bIns="0">
                <a:noAutofit/>
              </a:bodyPr>
              <a:lstStyle/>
              <a:p>
                <a:pPr algn="ctr" defTabSz="585207"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SOC 1 Type 2</a:t>
                </a:r>
              </a:p>
            </p:txBody>
          </p:sp>
          <p:sp>
            <p:nvSpPr>
              <p:cNvPr id="78" name="Rectangle 77"/>
              <p:cNvSpPr/>
              <p:nvPr/>
            </p:nvSpPr>
            <p:spPr>
              <a:xfrm>
                <a:off x="4657408" y="2721995"/>
                <a:ext cx="746459" cy="150863"/>
              </a:xfrm>
              <a:prstGeom prst="rect">
                <a:avLst/>
              </a:prstGeom>
            </p:spPr>
            <p:txBody>
              <a:bodyPr wrap="none" lIns="0" tIns="0" rIns="0" bIns="0">
                <a:noAutofit/>
              </a:bodyPr>
              <a:lstStyle/>
              <a:p>
                <a:pPr algn="ctr" defTabSz="585207"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SOC 2 Type 2</a:t>
                </a:r>
              </a:p>
            </p:txBody>
          </p:sp>
          <p:sp>
            <p:nvSpPr>
              <p:cNvPr id="79" name="Rectangle 78"/>
              <p:cNvSpPr/>
              <p:nvPr/>
            </p:nvSpPr>
            <p:spPr>
              <a:xfrm>
                <a:off x="8072065" y="2721995"/>
                <a:ext cx="567308" cy="150863"/>
              </a:xfrm>
              <a:prstGeom prst="rect">
                <a:avLst/>
              </a:prstGeom>
            </p:spPr>
            <p:txBody>
              <a:bodyPr wrap="none" lIns="0" tIns="0" rIns="0" bIns="0">
                <a:noAutofit/>
              </a:bodyPr>
              <a:lstStyle/>
              <a:p>
                <a:pPr algn="ctr" defTabSz="585207"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ISO 27018</a:t>
                </a:r>
              </a:p>
            </p:txBody>
          </p:sp>
          <p:sp>
            <p:nvSpPr>
              <p:cNvPr id="80" name="Rectangle 79"/>
              <p:cNvSpPr/>
              <p:nvPr/>
            </p:nvSpPr>
            <p:spPr>
              <a:xfrm>
                <a:off x="6854615" y="2721995"/>
                <a:ext cx="828176" cy="301727"/>
              </a:xfrm>
              <a:prstGeom prst="rect">
                <a:avLst/>
              </a:prstGeom>
            </p:spPr>
            <p:txBody>
              <a:bodyPr wrap="none" lIns="0" tIns="0" rIns="0" bIns="0">
                <a:noAutofit/>
              </a:bodyPr>
              <a:lstStyle/>
              <a:p>
                <a:pPr algn="ctr" defTabSz="585207"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Cloud Controls</a:t>
                </a:r>
                <a:br>
                  <a:rPr lang="en-US" sz="1009" dirty="0">
                    <a:gradFill>
                      <a:gsLst>
                        <a:gs pos="0">
                          <a:srgbClr val="505050"/>
                        </a:gs>
                        <a:gs pos="100000">
                          <a:srgbClr val="505050"/>
                        </a:gs>
                      </a:gsLst>
                      <a:lin ang="5400000" scaled="0"/>
                    </a:gradFill>
                    <a:ea typeface="MS PGothic" panose="020B0600070205080204" pitchFamily="34" charset="-128"/>
                  </a:rPr>
                </a:br>
                <a:r>
                  <a:rPr lang="en-US" sz="1009" dirty="0">
                    <a:gradFill>
                      <a:gsLst>
                        <a:gs pos="0">
                          <a:srgbClr val="505050"/>
                        </a:gs>
                        <a:gs pos="100000">
                          <a:srgbClr val="505050"/>
                        </a:gs>
                      </a:gsLst>
                      <a:lin ang="5400000" scaled="0"/>
                    </a:gradFill>
                    <a:ea typeface="MS PGothic" panose="020B0600070205080204" pitchFamily="34" charset="-128"/>
                  </a:rPr>
                  <a:t>Matrix</a:t>
                </a:r>
              </a:p>
            </p:txBody>
          </p:sp>
          <p:sp>
            <p:nvSpPr>
              <p:cNvPr id="81" name="Rectangle 80"/>
              <p:cNvSpPr/>
              <p:nvPr/>
            </p:nvSpPr>
            <p:spPr>
              <a:xfrm>
                <a:off x="8969774" y="2721995"/>
                <a:ext cx="1167619" cy="301727"/>
              </a:xfrm>
              <a:prstGeom prst="rect">
                <a:avLst/>
              </a:prstGeom>
            </p:spPr>
            <p:txBody>
              <a:bodyPr wrap="none" lIns="0" tIns="0" rIns="0" bIns="0">
                <a:noAutofit/>
              </a:bodyPr>
              <a:lstStyle/>
              <a:p>
                <a:pPr algn="ctr" defTabSz="585207"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Content Delivery and</a:t>
                </a:r>
                <a:br>
                  <a:rPr lang="en-US" sz="1009" dirty="0">
                    <a:gradFill>
                      <a:gsLst>
                        <a:gs pos="0">
                          <a:srgbClr val="505050"/>
                        </a:gs>
                        <a:gs pos="100000">
                          <a:srgbClr val="505050"/>
                        </a:gs>
                      </a:gsLst>
                      <a:lin ang="5400000" scaled="0"/>
                    </a:gradFill>
                    <a:ea typeface="MS PGothic" panose="020B0600070205080204" pitchFamily="34" charset="-128"/>
                  </a:rPr>
                </a:br>
                <a:r>
                  <a:rPr lang="en-US" sz="1009" dirty="0">
                    <a:gradFill>
                      <a:gsLst>
                        <a:gs pos="0">
                          <a:srgbClr val="505050"/>
                        </a:gs>
                        <a:gs pos="100000">
                          <a:srgbClr val="505050"/>
                        </a:gs>
                      </a:gsLst>
                      <a:lin ang="5400000" scaled="0"/>
                    </a:gradFill>
                    <a:ea typeface="MS PGothic" panose="020B0600070205080204" pitchFamily="34" charset="-128"/>
                  </a:rPr>
                  <a:t>Security Association</a:t>
                </a:r>
              </a:p>
            </p:txBody>
          </p:sp>
          <p:sp>
            <p:nvSpPr>
              <p:cNvPr id="82" name="Rectangle 81"/>
              <p:cNvSpPr/>
              <p:nvPr/>
            </p:nvSpPr>
            <p:spPr>
              <a:xfrm>
                <a:off x="10306344" y="2721995"/>
                <a:ext cx="1167619" cy="301727"/>
              </a:xfrm>
              <a:prstGeom prst="rect">
                <a:avLst/>
              </a:prstGeom>
            </p:spPr>
            <p:txBody>
              <a:bodyPr wrap="none" lIns="0" tIns="0" rIns="0" bIns="0">
                <a:noAutofit/>
              </a:bodyPr>
              <a:lstStyle/>
              <a:p>
                <a:pPr algn="ctr" defTabSz="585207"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Shared</a:t>
                </a:r>
              </a:p>
              <a:p>
                <a:pPr algn="ctr" defTabSz="585207" eaLnBrk="0" fontAlgn="ctr" hangingPunct="0">
                  <a:spcBef>
                    <a:spcPct val="0"/>
                  </a:spcBef>
                  <a:spcAft>
                    <a:spcPct val="0"/>
                  </a:spcAft>
                </a:pPr>
                <a:r>
                  <a:rPr lang="en-US" sz="1009" dirty="0">
                    <a:gradFill>
                      <a:gsLst>
                        <a:gs pos="0">
                          <a:srgbClr val="505050"/>
                        </a:gs>
                        <a:gs pos="100000">
                          <a:srgbClr val="505050"/>
                        </a:gs>
                      </a:gsLst>
                      <a:lin ang="5400000" scaled="0"/>
                    </a:gradFill>
                    <a:ea typeface="MS PGothic" panose="020B0600070205080204" pitchFamily="34" charset="-128"/>
                  </a:rPr>
                  <a:t>Assessments</a:t>
                </a:r>
              </a:p>
            </p:txBody>
          </p:sp>
          <p:pic>
            <p:nvPicPr>
              <p:cNvPr id="83" name="Picture 8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134" name="Group 133"/>
            <p:cNvGrpSpPr/>
            <p:nvPr/>
          </p:nvGrpSpPr>
          <p:grpSpPr>
            <a:xfrm>
              <a:off x="2419305" y="4918891"/>
              <a:ext cx="9578922" cy="1170410"/>
              <a:chOff x="2197351" y="4814116"/>
              <a:chExt cx="9578922" cy="1170410"/>
            </a:xfrm>
          </p:grpSpPr>
          <p:sp>
            <p:nvSpPr>
              <p:cNvPr id="135" name="Rectangle 134"/>
              <p:cNvSpPr/>
              <p:nvPr/>
            </p:nvSpPr>
            <p:spPr>
              <a:xfrm>
                <a:off x="2197351" y="5487035"/>
                <a:ext cx="1129567" cy="359089"/>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European Union</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Model Clauses</a:t>
                </a:r>
              </a:p>
            </p:txBody>
          </p:sp>
          <p:grpSp>
            <p:nvGrpSpPr>
              <p:cNvPr id="136" name="Group 135"/>
              <p:cNvGrpSpPr/>
              <p:nvPr/>
            </p:nvGrpSpPr>
            <p:grpSpPr>
              <a:xfrm>
                <a:off x="2358769" y="4814116"/>
                <a:ext cx="9417504" cy="1170410"/>
                <a:chOff x="2358769" y="4814116"/>
                <a:chExt cx="9417504" cy="1170410"/>
              </a:xfrm>
            </p:grpSpPr>
            <p:pic>
              <p:nvPicPr>
                <p:cNvPr id="137" name="Picture 13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138" name="Rectangle 137"/>
                <p:cNvSpPr/>
                <p:nvPr/>
              </p:nvSpPr>
              <p:spPr>
                <a:xfrm>
                  <a:off x="3784259" y="5487035"/>
                  <a:ext cx="1118712" cy="359089"/>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United Kingdom </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G-Cloud</a:t>
                  </a:r>
                </a:p>
              </p:txBody>
            </p:sp>
            <p:pic>
              <p:nvPicPr>
                <p:cNvPr id="139" name="Picture 13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140" name="Rectangle 139"/>
                <p:cNvSpPr/>
                <p:nvPr/>
              </p:nvSpPr>
              <p:spPr>
                <a:xfrm>
                  <a:off x="7135155" y="5487035"/>
                  <a:ext cx="1175682" cy="359089"/>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Singapore</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MTCS Level 3 </a:t>
                  </a:r>
                </a:p>
              </p:txBody>
            </p:sp>
            <p:pic>
              <p:nvPicPr>
                <p:cNvPr id="141" name="Picture 4" descr="image00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Rectangle 141"/>
                <p:cNvSpPr/>
                <p:nvPr/>
              </p:nvSpPr>
              <p:spPr>
                <a:xfrm>
                  <a:off x="8203215" y="5487035"/>
                  <a:ext cx="957835" cy="497491"/>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Australian Signals </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Directorate</a:t>
                  </a:r>
                </a:p>
              </p:txBody>
            </p:sp>
            <p:pic>
              <p:nvPicPr>
                <p:cNvPr id="143" name="Picture 1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144" name="Picture 143" descr="http://ts1.mm.bing.net/th?&amp;id=HN.607999990459468225&amp;w=300&amp;h=300&amp;c=0&amp;pid=1.9&amp;rs=0&amp;p=0"/>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145" name="Picture 144" descr="IRAP logo">
                  <a:hlinkClick r:id="rId29"/>
                </p:cNvPr>
                <p:cNvPicPr/>
                <p:nvPr/>
              </p:nvPicPr>
              <p:blipFill>
                <a:blip r:embed="rId30">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146" name="Picture 14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147" name="Picture 146" descr="FISC : The Center for Financial Industry Infomation System">
                  <a:hlinkClick r:id="rId32" tooltip="&quot;FISC HOME&quot;"/>
                </p:cNvPr>
                <p:cNvPicPr/>
                <p:nvPr/>
              </p:nvPicPr>
              <p:blipFill rotWithShape="1">
                <a:blip r:embed="rId33">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148" name="Rectangle 147"/>
                <p:cNvSpPr/>
                <p:nvPr/>
              </p:nvSpPr>
              <p:spPr>
                <a:xfrm>
                  <a:off x="9759775" y="5487035"/>
                  <a:ext cx="1152034" cy="359089"/>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Japan</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Financial Services</a:t>
                  </a:r>
                </a:p>
              </p:txBody>
            </p:sp>
            <p:pic>
              <p:nvPicPr>
                <p:cNvPr id="149" name="Picture 8" descr="image00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Rectangle 149"/>
                <p:cNvSpPr/>
                <p:nvPr/>
              </p:nvSpPr>
              <p:spPr>
                <a:xfrm>
                  <a:off x="4516357" y="5487035"/>
                  <a:ext cx="1320319" cy="497491"/>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China Multi</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Layer Protection Scheme</a:t>
                  </a:r>
                </a:p>
              </p:txBody>
            </p:sp>
            <p:sp>
              <p:nvSpPr>
                <p:cNvPr id="151" name="Rectangle 150"/>
                <p:cNvSpPr/>
                <p:nvPr/>
              </p:nvSpPr>
              <p:spPr>
                <a:xfrm>
                  <a:off x="6416230" y="5487035"/>
                  <a:ext cx="725005" cy="359089"/>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China</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CCCPPF</a:t>
                  </a:r>
                </a:p>
              </p:txBody>
            </p:sp>
            <p:sp>
              <p:nvSpPr>
                <p:cNvPr id="152" name="Rectangle 151"/>
                <p:cNvSpPr/>
                <p:nvPr/>
              </p:nvSpPr>
              <p:spPr>
                <a:xfrm>
                  <a:off x="8927190" y="5487035"/>
                  <a:ext cx="1102500" cy="497491"/>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 New </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Zealand </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GCIO</a:t>
                  </a:r>
                </a:p>
              </p:txBody>
            </p:sp>
            <p:sp>
              <p:nvSpPr>
                <p:cNvPr id="153" name="Rectangle 152"/>
                <p:cNvSpPr/>
                <p:nvPr/>
              </p:nvSpPr>
              <p:spPr>
                <a:xfrm>
                  <a:off x="5635812" y="5487035"/>
                  <a:ext cx="759061" cy="359089"/>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China</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GB 18030</a:t>
                  </a:r>
                </a:p>
              </p:txBody>
            </p:sp>
            <p:pic>
              <p:nvPicPr>
                <p:cNvPr id="154" name="Picture 15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155" name="Rectangle 154"/>
                <p:cNvSpPr/>
                <p:nvPr/>
              </p:nvSpPr>
              <p:spPr>
                <a:xfrm>
                  <a:off x="3266115" y="5487035"/>
                  <a:ext cx="720058" cy="359089"/>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EU Safe Harbor</a:t>
                  </a:r>
                </a:p>
              </p:txBody>
            </p:sp>
            <p:sp>
              <p:nvSpPr>
                <p:cNvPr id="156" name="Rectangle 155"/>
                <p:cNvSpPr/>
                <p:nvPr/>
              </p:nvSpPr>
              <p:spPr>
                <a:xfrm>
                  <a:off x="10624239" y="5511527"/>
                  <a:ext cx="1152034" cy="359089"/>
                </a:xfrm>
                <a:prstGeom prst="rect">
                  <a:avLst/>
                </a:prstGeom>
              </p:spPr>
              <p:txBody>
                <a:bodyPr wrap="square">
                  <a:spAutoFit/>
                </a:bodyPr>
                <a:lstStyle/>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ENISA</a:t>
                  </a:r>
                </a:p>
                <a:p>
                  <a:pPr algn="ctr" defTabSz="559549" eaLnBrk="0" fontAlgn="ctr" hangingPunct="0">
                    <a:spcBef>
                      <a:spcPct val="0"/>
                    </a:spcBef>
                    <a:spcAft>
                      <a:spcPct val="0"/>
                    </a:spcAft>
                  </a:pPr>
                  <a:r>
                    <a:rPr lang="en-US" sz="1009" dirty="0">
                      <a:gradFill>
                        <a:gsLst>
                          <a:gs pos="83000">
                            <a:srgbClr val="505050"/>
                          </a:gs>
                          <a:gs pos="100000">
                            <a:srgbClr val="505050"/>
                          </a:gs>
                        </a:gsLst>
                        <a:lin ang="5400000" scaled="1"/>
                      </a:gradFill>
                      <a:ea typeface="MS PGothic" panose="020B0600070205080204" pitchFamily="34" charset="-128"/>
                    </a:rPr>
                    <a:t>IAF</a:t>
                  </a:r>
                </a:p>
              </p:txBody>
            </p:sp>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grpSp>
        <p:nvGrpSpPr>
          <p:cNvPr id="84" name="Group 83"/>
          <p:cNvGrpSpPr/>
          <p:nvPr/>
        </p:nvGrpSpPr>
        <p:grpSpPr>
          <a:xfrm>
            <a:off x="2759" y="6740375"/>
            <a:ext cx="12188825" cy="345332"/>
            <a:chOff x="0" y="6520441"/>
            <a:chExt cx="12319257" cy="337559"/>
          </a:xfrm>
        </p:grpSpPr>
        <p:sp>
          <p:nvSpPr>
            <p:cNvPr id="85" name="Rectangle 84"/>
            <p:cNvSpPr/>
            <p:nvPr/>
          </p:nvSpPr>
          <p:spPr bwMode="auto">
            <a:xfrm>
              <a:off x="3093367"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16" tIns="45708" rIns="45708" bIns="45708" numCol="1" rtlCol="0" anchor="ctr" anchorCtr="0" compatLnSpc="1">
              <a:prstTxWarp prst="textNoShape">
                <a:avLst/>
              </a:prstTxWarp>
              <a:noAutofit/>
            </a:bodyPr>
            <a:lstStyle/>
            <a:p>
              <a:pPr algn="ctr" defTabSz="932036">
                <a:defRPr/>
              </a:pPr>
              <a:r>
                <a:rPr lang="en-US" sz="1300" kern="0" dirty="0">
                  <a:solidFill>
                    <a:srgbClr val="FFFFFF"/>
                  </a:solidFill>
                </a:rPr>
                <a:t>Infrastructure security controls</a:t>
              </a:r>
            </a:p>
          </p:txBody>
        </p:sp>
        <p:sp>
          <p:nvSpPr>
            <p:cNvPr id="86" name="Rectangle 85"/>
            <p:cNvSpPr/>
            <p:nvPr/>
          </p:nvSpPr>
          <p:spPr bwMode="auto">
            <a:xfrm>
              <a:off x="0" y="6520441"/>
              <a:ext cx="3040558"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16" tIns="45708" rIns="45708" bIns="45708" numCol="1" rtlCol="0" anchor="ctr" anchorCtr="0" compatLnSpc="1">
              <a:prstTxWarp prst="textNoShape">
                <a:avLst/>
              </a:prstTxWarp>
              <a:noAutofit/>
            </a:bodyPr>
            <a:lstStyle/>
            <a:p>
              <a:pPr algn="ctr" defTabSz="913918">
                <a:spcAft>
                  <a:spcPts val="575"/>
                </a:spcAft>
                <a:defRPr/>
              </a:pPr>
              <a:r>
                <a:rPr lang="en-US" sz="1300" dirty="0">
                  <a:gradFill>
                    <a:gsLst>
                      <a:gs pos="13274">
                        <a:srgbClr val="FFFFFF"/>
                      </a:gs>
                      <a:gs pos="54000">
                        <a:srgbClr val="FFFFFF"/>
                      </a:gs>
                    </a:gsLst>
                    <a:lin ang="5400000" scaled="1"/>
                  </a:gradFill>
                  <a:cs typeface="Segoe UI Semibold" panose="020B0702040204020203" pitchFamily="34" charset="0"/>
                </a:rPr>
                <a:t>Security Development Lifecycle</a:t>
              </a:r>
            </a:p>
          </p:txBody>
        </p:sp>
        <p:sp>
          <p:nvSpPr>
            <p:cNvPr id="87" name="Rectangle 86"/>
            <p:cNvSpPr/>
            <p:nvPr/>
          </p:nvSpPr>
          <p:spPr bwMode="auto">
            <a:xfrm>
              <a:off x="6186732" y="6520441"/>
              <a:ext cx="3042726" cy="337559"/>
            </a:xfrm>
            <a:prstGeom prst="rect">
              <a:avLst/>
            </a:prstGeom>
            <a:solidFill>
              <a:schemeClr val="bg1">
                <a:lumMod val="7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16" tIns="45708" rIns="45708" bIns="45708" numCol="1" rtlCol="0" anchor="ctr" anchorCtr="0" compatLnSpc="1">
              <a:prstTxWarp prst="textNoShape">
                <a:avLst/>
              </a:prstTxWarp>
              <a:noAutofit/>
            </a:bodyPr>
            <a:lstStyle/>
            <a:p>
              <a:pPr algn="ctr" defTabSz="932036">
                <a:defRPr/>
              </a:pPr>
              <a:r>
                <a:rPr lang="en-US" sz="1300" kern="0" dirty="0">
                  <a:solidFill>
                    <a:srgbClr val="FFFFFF"/>
                  </a:solidFill>
                </a:rPr>
                <a:t>Operational security controls</a:t>
              </a:r>
            </a:p>
          </p:txBody>
        </p:sp>
        <p:sp>
          <p:nvSpPr>
            <p:cNvPr id="88" name="Rectangle 87"/>
            <p:cNvSpPr/>
            <p:nvPr/>
          </p:nvSpPr>
          <p:spPr bwMode="auto">
            <a:xfrm>
              <a:off x="9276531" y="6520441"/>
              <a:ext cx="3042726" cy="337559"/>
            </a:xfrm>
            <a:prstGeom prst="rect">
              <a:avLst/>
            </a:prstGeom>
            <a:solidFill>
              <a:srgbClr val="E34F24"/>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16" tIns="45708" rIns="45708" bIns="45708" numCol="1" rtlCol="0" anchor="ctr" anchorCtr="0" compatLnSpc="1">
              <a:prstTxWarp prst="textNoShape">
                <a:avLst/>
              </a:prstTxWarp>
              <a:noAutofit/>
            </a:bodyPr>
            <a:lstStyle/>
            <a:p>
              <a:pPr algn="ctr" defTabSz="932036">
                <a:defRPr/>
              </a:pPr>
              <a:r>
                <a:rPr lang="en-US" sz="1300" kern="0" dirty="0">
                  <a:solidFill>
                    <a:srgbClr val="FFFFFF"/>
                  </a:solidFill>
                </a:rPr>
                <a:t>Compliance</a:t>
              </a:r>
            </a:p>
          </p:txBody>
        </p:sp>
      </p:grpSp>
    </p:spTree>
    <p:extLst>
      <p:ext uri="{BB962C8B-B14F-4D97-AF65-F5344CB8AC3E}">
        <p14:creationId xmlns:p14="http://schemas.microsoft.com/office/powerpoint/2010/main" val="27566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327911"/>
            <a:ext cx="11887200" cy="1944521"/>
          </a:xfrm>
        </p:spPr>
        <p:txBody>
          <a:bodyPr>
            <a:normAutofit fontScale="90000"/>
          </a:bodyPr>
          <a:lstStyle/>
          <a:p>
            <a:pPr algn="ctr"/>
            <a:br>
              <a:rPr lang="en-US" sz="5400" dirty="0"/>
            </a:br>
            <a:r>
              <a:rPr lang="en-US" sz="5400" dirty="0"/>
              <a:t>Azure Resource Manager</a:t>
            </a:r>
            <a:br>
              <a:rPr lang="en-US" sz="5400" dirty="0"/>
            </a:br>
            <a:r>
              <a:rPr lang="en-US" sz="5400" dirty="0"/>
              <a:t>(ARM)</a:t>
            </a:r>
          </a:p>
        </p:txBody>
      </p:sp>
    </p:spTree>
    <p:extLst>
      <p:ext uri="{BB962C8B-B14F-4D97-AF65-F5344CB8AC3E}">
        <p14:creationId xmlns:p14="http://schemas.microsoft.com/office/powerpoint/2010/main" val="21432487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582367" y="1335605"/>
            <a:ext cx="7003776" cy="4654148"/>
          </a:xfrm>
          <a:prstGeom prst="rect">
            <a:avLst/>
          </a:prstGeom>
        </p:spPr>
        <p:txBody>
          <a:bodyPr vert="horz" lIns="91416" tIns="45708" rIns="91416" bIns="45708"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796"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WHAT</a:t>
            </a:r>
            <a:endParaRPr lang="en-US" sz="11497"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endParaRPr>
          </a:p>
          <a:p>
            <a:pPr algn="ctr"/>
            <a:r>
              <a:rPr lang="en-US" sz="4399"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IS</a:t>
            </a:r>
            <a:endParaRPr lang="en-US" sz="5398"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endParaRPr>
          </a:p>
          <a:p>
            <a:pPr algn="ctr"/>
            <a:r>
              <a:rPr lang="en-US" sz="8797"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Azure</a:t>
            </a:r>
            <a:r>
              <a:rPr lang="en-US" sz="7198"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 </a:t>
            </a:r>
          </a:p>
          <a:p>
            <a:pPr algn="ctr"/>
            <a:r>
              <a:rPr lang="en-US" sz="7198"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Resource </a:t>
            </a:r>
          </a:p>
          <a:p>
            <a:pPr algn="ctr"/>
            <a:r>
              <a:rPr lang="en-US" sz="7198" cap="all" dirty="0">
                <a:solidFill>
                  <a:schemeClr val="tx2">
                    <a:lumMod val="75000"/>
                  </a:schemeClr>
                </a:solidFill>
                <a:latin typeface="Tw Cen MT Condensed Extra Bold" panose="020B0803020202020204" pitchFamily="34" charset="0"/>
                <a:ea typeface="Abyssinica SIL" panose="02000603020000020004" pitchFamily="2" charset="0"/>
                <a:cs typeface="Leelawadee UI" panose="020B0502040204020203" pitchFamily="34" charset="-34"/>
              </a:rPr>
              <a:t>Manager?</a:t>
            </a:r>
          </a:p>
        </p:txBody>
      </p:sp>
    </p:spTree>
    <p:extLst>
      <p:ext uri="{BB962C8B-B14F-4D97-AF65-F5344CB8AC3E}">
        <p14:creationId xmlns:p14="http://schemas.microsoft.com/office/powerpoint/2010/main" val="15937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a:xfrm>
            <a:off x="300284" y="1565296"/>
            <a:ext cx="2165202" cy="3022658"/>
          </a:xfrm>
        </p:spPr>
        <p:txBody>
          <a:bodyPr>
            <a:noAutofit/>
          </a:bodyPr>
          <a:lstStyle/>
          <a:p>
            <a:pPr marL="0" indent="0">
              <a:buNone/>
            </a:pPr>
            <a:r>
              <a:rPr lang="en-US" sz="2399" dirty="0">
                <a:latin typeface="Segoe UI Light" panose="020B0502040204020203" pitchFamily="34" charset="0"/>
                <a:cs typeface="Segoe UI Light" panose="020B0502040204020203" pitchFamily="34" charset="0"/>
              </a:rPr>
              <a:t>Consistent Management Layer</a:t>
            </a:r>
            <a:endParaRPr lang="en-US" sz="1799" dirty="0">
              <a:latin typeface="Segoe UI Light" panose="020B0502040204020203" pitchFamily="34" charset="0"/>
              <a:cs typeface="Segoe UI Light" panose="020B0502040204020203" pitchFamily="34" charset="0"/>
            </a:endParaRPr>
          </a:p>
        </p:txBody>
      </p:sp>
      <p:grpSp>
        <p:nvGrpSpPr>
          <p:cNvPr id="1196" name="Group 1195"/>
          <p:cNvGrpSpPr/>
          <p:nvPr/>
        </p:nvGrpSpPr>
        <p:grpSpPr>
          <a:xfrm>
            <a:off x="2749380" y="691400"/>
            <a:ext cx="9261866" cy="5519924"/>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093" rtl="0" eaLnBrk="1" fontAlgn="auto" latinLnBrk="0" hangingPunct="1">
                <a:lnSpc>
                  <a:spcPct val="100000"/>
                </a:lnSpc>
                <a:spcBef>
                  <a:spcPts val="0"/>
                </a:spcBef>
                <a:spcAft>
                  <a:spcPts val="0"/>
                </a:spcAft>
                <a:buClrTx/>
                <a:buSzTx/>
                <a:buFontTx/>
                <a:buNone/>
                <a:tabLst/>
                <a:defRPr/>
              </a:pPr>
              <a:r>
                <a:rPr kumimoji="0" lang="en-US" sz="1568" b="1" i="0" u="none" strike="noStrike" kern="1200" cap="all" spc="0" normalizeH="0" baseline="0" noProof="0" dirty="0">
                  <a:ln>
                    <a:noFill/>
                  </a:ln>
                  <a:solidFill>
                    <a:srgbClr val="FFFFFF"/>
                  </a:solidFill>
                  <a:effectLst/>
                  <a:uLnTx/>
                  <a:uFillTx/>
                  <a:latin typeface="Segoe UI"/>
                  <a:ea typeface="+mn-ea"/>
                  <a:cs typeface="+mn-cs"/>
                </a:rPr>
                <a:t>Azure Resource Manager API</a:t>
              </a:r>
            </a:p>
          </p:txBody>
        </p:sp>
      </p:grpSp>
      <p:pic>
        <p:nvPicPr>
          <p:cNvPr id="2" name="Picture 1"/>
          <p:cNvPicPr>
            <a:picLocks noChangeAspect="1"/>
          </p:cNvPicPr>
          <p:nvPr/>
        </p:nvPicPr>
        <p:blipFill>
          <a:blip r:embed="rId4"/>
          <a:stretch>
            <a:fillRect/>
          </a:stretch>
        </p:blipFill>
        <p:spPr>
          <a:xfrm>
            <a:off x="300284" y="4357135"/>
            <a:ext cx="1783048" cy="1792383"/>
          </a:xfrm>
          <a:prstGeom prst="rect">
            <a:avLst/>
          </a:prstGeom>
        </p:spPr>
      </p:pic>
    </p:spTree>
    <p:extLst>
      <p:ext uri="{BB962C8B-B14F-4D97-AF65-F5344CB8AC3E}">
        <p14:creationId xmlns:p14="http://schemas.microsoft.com/office/powerpoint/2010/main" val="367423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Welcome and Introductions</a:t>
            </a:r>
          </a:p>
        </p:txBody>
      </p:sp>
      <p:sp>
        <p:nvSpPr>
          <p:cNvPr id="6" name="Text Placeholder 5"/>
          <p:cNvSpPr>
            <a:spLocks noGrp="1"/>
          </p:cNvSpPr>
          <p:nvPr>
            <p:ph sz="half" idx="1"/>
          </p:nvPr>
        </p:nvSpPr>
        <p:spPr/>
        <p:txBody>
          <a:bodyPr>
            <a:normAutofit/>
          </a:bodyPr>
          <a:lstStyle/>
          <a:p>
            <a:pPr marL="0" indent="0">
              <a:buNone/>
            </a:pPr>
            <a:r>
              <a:rPr lang="en-US" sz="2800" dirty="0"/>
              <a:t>Please Introduce Yourself</a:t>
            </a:r>
          </a:p>
          <a:p>
            <a:r>
              <a:rPr lang="en-US" sz="2800" dirty="0"/>
              <a:t>Name, </a:t>
            </a:r>
          </a:p>
          <a:p>
            <a:r>
              <a:rPr lang="en-US" sz="2800" dirty="0"/>
              <a:t>Company, </a:t>
            </a:r>
          </a:p>
          <a:p>
            <a:r>
              <a:rPr lang="en-US" sz="2800" dirty="0"/>
              <a:t>Experience with Azure </a:t>
            </a:r>
          </a:p>
          <a:p>
            <a:r>
              <a:rPr lang="en-US" sz="2800" dirty="0"/>
              <a:t>What Would You Like to Get Out of Today?</a:t>
            </a:r>
          </a:p>
        </p:txBody>
      </p:sp>
      <p:pic>
        <p:nvPicPr>
          <p:cNvPr id="9" name="Content Placeholder 8"/>
          <p:cNvPicPr>
            <a:picLocks noGrp="1" noChangeAspect="1"/>
          </p:cNvPicPr>
          <p:nvPr>
            <p:ph sz="half" idx="2"/>
          </p:nvPr>
        </p:nvPicPr>
        <p:blipFill>
          <a:blip r:embed="rId2"/>
          <a:stretch>
            <a:fillRect/>
          </a:stretch>
        </p:blipFill>
        <p:spPr>
          <a:xfrm>
            <a:off x="6151169" y="1313571"/>
            <a:ext cx="5715000" cy="2869189"/>
          </a:xfrm>
          <a:prstGeom prst="rect">
            <a:avLst/>
          </a:prstGeom>
        </p:spPr>
      </p:pic>
      <p:pic>
        <p:nvPicPr>
          <p:cNvPr id="2" name="Content Placeholder 8"/>
          <p:cNvPicPr>
            <a:picLocks noGrp="1" noChangeAspect="1"/>
          </p:cNvPicPr>
          <p:nvPr>
            <p:ph sz="half" idx="2"/>
          </p:nvPr>
        </p:nvPicPr>
        <p:blipFill>
          <a:blip r:embed="rId2"/>
          <a:stretch>
            <a:fillRect/>
          </a:stretch>
        </p:blipFill>
        <p:spPr>
          <a:xfrm>
            <a:off x="6151169" y="1313571"/>
            <a:ext cx="5715000" cy="2869189"/>
          </a:xfrm>
          <a:prstGeom prst="rect">
            <a:avLst/>
          </a:prstGeom>
        </p:spPr>
      </p:pic>
    </p:spTree>
    <p:extLst>
      <p:ext uri="{BB962C8B-B14F-4D97-AF65-F5344CB8AC3E}">
        <p14:creationId xmlns:p14="http://schemas.microsoft.com/office/powerpoint/2010/main" val="34586646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901" y="369110"/>
            <a:ext cx="9932823" cy="710813"/>
          </a:xfrm>
        </p:spPr>
        <p:txBody>
          <a:bodyPr>
            <a:normAutofit fontScale="90000"/>
          </a:bodyPr>
          <a:lstStyle/>
          <a:p>
            <a:r>
              <a:rPr lang="en-US" dirty="0"/>
              <a:t>Resource group</a:t>
            </a:r>
          </a:p>
        </p:txBody>
      </p:sp>
      <p:sp>
        <p:nvSpPr>
          <p:cNvPr id="3" name="Subtitle 2"/>
          <p:cNvSpPr>
            <a:spLocks noGrp="1"/>
          </p:cNvSpPr>
          <p:nvPr>
            <p:ph type="body" sz="quarter" idx="10"/>
          </p:nvPr>
        </p:nvSpPr>
        <p:spPr>
          <a:xfrm>
            <a:off x="5565981" y="2422839"/>
            <a:ext cx="6102145" cy="2105132"/>
          </a:xfrm>
        </p:spPr>
        <p:txBody>
          <a:bodyPr>
            <a:normAutofit fontScale="92500" lnSpcReduction="10000"/>
          </a:bodyPr>
          <a:lstStyle/>
          <a:p>
            <a:pPr marL="399892" indent="-399892">
              <a:buFont typeface="Wingdings" panose="05000000000000000000" pitchFamily="2" charset="2"/>
              <a:buChar char="à"/>
            </a:pPr>
            <a:r>
              <a:rPr lang="en-US" sz="2399" dirty="0">
                <a:latin typeface="Segoe UI Light" panose="020B0502040204020203" pitchFamily="34" charset="0"/>
                <a:cs typeface="Segoe UI Light" panose="020B0502040204020203" pitchFamily="34" charset="0"/>
              </a:rPr>
              <a:t>C</a:t>
            </a:r>
            <a:r>
              <a:rPr lang="en-US" sz="2399" dirty="0">
                <a:solidFill>
                  <a:schemeClr val="tx1"/>
                </a:solidFill>
                <a:latin typeface="Segoe UI Light" panose="020B0502040204020203" pitchFamily="34" charset="0"/>
                <a:cs typeface="Segoe UI Light" panose="020B0502040204020203" pitchFamily="34" charset="0"/>
              </a:rPr>
              <a:t>ontainer for multiple resources</a:t>
            </a:r>
          </a:p>
          <a:p>
            <a:pPr marL="399892" indent="-399892">
              <a:buFont typeface="Wingdings" panose="05000000000000000000" pitchFamily="2" charset="2"/>
              <a:buChar char="à"/>
            </a:pPr>
            <a:r>
              <a:rPr lang="en-US" sz="2399" dirty="0">
                <a:latin typeface="Segoe UI Light" panose="020B0502040204020203" pitchFamily="34" charset="0"/>
                <a:cs typeface="Segoe UI Light" panose="020B0502040204020203" pitchFamily="34" charset="0"/>
              </a:rPr>
              <a:t>R</a:t>
            </a:r>
            <a:r>
              <a:rPr lang="en-US" sz="2399" dirty="0">
                <a:solidFill>
                  <a:schemeClr val="tx1"/>
                </a:solidFill>
                <a:latin typeface="Segoe UI Light" panose="020B0502040204020203" pitchFamily="34" charset="0"/>
                <a:cs typeface="Segoe UI Light" panose="020B0502040204020203" pitchFamily="34" charset="0"/>
              </a:rPr>
              <a:t>esources exist in one* resource group</a:t>
            </a:r>
          </a:p>
          <a:p>
            <a:pPr marL="399892" indent="-399892">
              <a:buFont typeface="Wingdings" panose="05000000000000000000" pitchFamily="2" charset="2"/>
              <a:buChar char="à"/>
            </a:pPr>
            <a:r>
              <a:rPr lang="en-US" sz="2399" dirty="0">
                <a:latin typeface="Segoe UI Light" panose="020B0502040204020203" pitchFamily="34" charset="0"/>
                <a:cs typeface="Segoe UI Light" panose="020B0502040204020203" pitchFamily="34" charset="0"/>
              </a:rPr>
              <a:t>R</a:t>
            </a:r>
            <a:r>
              <a:rPr lang="en-US" sz="2399" dirty="0">
                <a:solidFill>
                  <a:schemeClr val="tx1"/>
                </a:solidFill>
                <a:latin typeface="Segoe UI Light" panose="020B0502040204020203" pitchFamily="34" charset="0"/>
                <a:cs typeface="Segoe UI Light" panose="020B0502040204020203" pitchFamily="34" charset="0"/>
              </a:rPr>
              <a:t>esource groups can span regions</a:t>
            </a:r>
          </a:p>
          <a:p>
            <a:pPr marL="399892" indent="-399892">
              <a:buFont typeface="Wingdings" panose="05000000000000000000" pitchFamily="2" charset="2"/>
              <a:buChar char="à"/>
            </a:pPr>
            <a:r>
              <a:rPr lang="en-US" sz="2399" dirty="0">
                <a:latin typeface="Segoe UI Light" panose="020B0502040204020203" pitchFamily="34" charset="0"/>
                <a:cs typeface="Segoe UI Light" panose="020B0502040204020203" pitchFamily="34" charset="0"/>
              </a:rPr>
              <a:t>R</a:t>
            </a:r>
            <a:r>
              <a:rPr lang="en-US" sz="2399" dirty="0">
                <a:solidFill>
                  <a:schemeClr val="tx1"/>
                </a:solidFill>
                <a:latin typeface="Segoe UI Light" panose="020B0502040204020203" pitchFamily="34" charset="0"/>
                <a:cs typeface="Segoe UI Light" panose="020B0502040204020203" pitchFamily="34" charset="0"/>
              </a:rPr>
              <a:t>esource groups can span services</a:t>
            </a:r>
            <a:endParaRPr lang="en-US" dirty="0">
              <a:solidFill>
                <a:schemeClr val="tx1"/>
              </a:solidFill>
            </a:endParaRPr>
          </a:p>
        </p:txBody>
      </p:sp>
      <p:sp>
        <p:nvSpPr>
          <p:cNvPr id="9" name="Freeform 7"/>
          <p:cNvSpPr>
            <a:spLocks/>
          </p:cNvSpPr>
          <p:nvPr/>
        </p:nvSpPr>
        <p:spPr bwMode="auto">
          <a:xfrm>
            <a:off x="1345758" y="2188167"/>
            <a:ext cx="3059465" cy="3057882"/>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 name="Freeform 8"/>
          <p:cNvSpPr>
            <a:spLocks/>
          </p:cNvSpPr>
          <p:nvPr/>
        </p:nvSpPr>
        <p:spPr bwMode="auto">
          <a:xfrm>
            <a:off x="3114283" y="2164365"/>
            <a:ext cx="126949" cy="141231"/>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1" name="Freeform 9"/>
          <p:cNvSpPr>
            <a:spLocks/>
          </p:cNvSpPr>
          <p:nvPr/>
        </p:nvSpPr>
        <p:spPr bwMode="auto">
          <a:xfrm>
            <a:off x="1592485" y="3230736"/>
            <a:ext cx="149165" cy="147579"/>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2" name="Freeform 10"/>
          <p:cNvSpPr>
            <a:spLocks/>
          </p:cNvSpPr>
          <p:nvPr/>
        </p:nvSpPr>
        <p:spPr bwMode="auto">
          <a:xfrm>
            <a:off x="1202118" y="2015201"/>
            <a:ext cx="1307573" cy="1155235"/>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3" name="Freeform 11"/>
          <p:cNvSpPr>
            <a:spLocks/>
          </p:cNvSpPr>
          <p:nvPr/>
        </p:nvSpPr>
        <p:spPr bwMode="auto">
          <a:xfrm>
            <a:off x="1202118" y="2015201"/>
            <a:ext cx="1307573" cy="1155235"/>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4" name="Freeform 12"/>
          <p:cNvSpPr>
            <a:spLocks/>
          </p:cNvSpPr>
          <p:nvPr/>
        </p:nvSpPr>
        <p:spPr bwMode="auto">
          <a:xfrm>
            <a:off x="1360804" y="2188167"/>
            <a:ext cx="157099" cy="415758"/>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5" name="Freeform 13"/>
          <p:cNvSpPr>
            <a:spLocks/>
          </p:cNvSpPr>
          <p:nvPr/>
        </p:nvSpPr>
        <p:spPr bwMode="auto">
          <a:xfrm>
            <a:off x="1555986" y="2622968"/>
            <a:ext cx="777562" cy="385607"/>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6" name="Freeform 14"/>
          <p:cNvSpPr>
            <a:spLocks/>
          </p:cNvSpPr>
          <p:nvPr/>
        </p:nvSpPr>
        <p:spPr bwMode="auto">
          <a:xfrm>
            <a:off x="1865425" y="2330985"/>
            <a:ext cx="552227" cy="463363"/>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7" name="Freeform 15"/>
          <p:cNvSpPr>
            <a:spLocks/>
          </p:cNvSpPr>
          <p:nvPr/>
        </p:nvSpPr>
        <p:spPr bwMode="auto">
          <a:xfrm>
            <a:off x="1600419" y="2040590"/>
            <a:ext cx="238029" cy="23009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8" name="Freeform 16"/>
          <p:cNvSpPr>
            <a:spLocks/>
          </p:cNvSpPr>
          <p:nvPr/>
        </p:nvSpPr>
        <p:spPr bwMode="auto">
          <a:xfrm>
            <a:off x="1381432" y="2603925"/>
            <a:ext cx="174554" cy="439560"/>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9" name="Freeform 17"/>
          <p:cNvSpPr>
            <a:spLocks/>
          </p:cNvSpPr>
          <p:nvPr/>
        </p:nvSpPr>
        <p:spPr bwMode="auto">
          <a:xfrm>
            <a:off x="1460776" y="2270685"/>
            <a:ext cx="404649" cy="442735"/>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0" name="Freeform 18"/>
          <p:cNvSpPr>
            <a:spLocks/>
          </p:cNvSpPr>
          <p:nvPr/>
        </p:nvSpPr>
        <p:spPr bwMode="auto">
          <a:xfrm>
            <a:off x="1755932" y="2134215"/>
            <a:ext cx="552227" cy="244377"/>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1" name="Freeform 19"/>
          <p:cNvSpPr>
            <a:spLocks/>
          </p:cNvSpPr>
          <p:nvPr/>
        </p:nvSpPr>
        <p:spPr bwMode="auto">
          <a:xfrm>
            <a:off x="2059021" y="2480150"/>
            <a:ext cx="280874" cy="279287"/>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2" name="Freeform 20"/>
          <p:cNvSpPr>
            <a:spLocks/>
          </p:cNvSpPr>
          <p:nvPr/>
        </p:nvSpPr>
        <p:spPr bwMode="auto">
          <a:xfrm>
            <a:off x="1808297" y="2791176"/>
            <a:ext cx="258659" cy="260245"/>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3" name="Freeform 21"/>
          <p:cNvSpPr>
            <a:spLocks/>
          </p:cNvSpPr>
          <p:nvPr/>
        </p:nvSpPr>
        <p:spPr bwMode="auto">
          <a:xfrm>
            <a:off x="1343347" y="2405568"/>
            <a:ext cx="395128" cy="39512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4" name="Freeform 22"/>
          <p:cNvSpPr>
            <a:spLocks/>
          </p:cNvSpPr>
          <p:nvPr/>
        </p:nvSpPr>
        <p:spPr bwMode="auto">
          <a:xfrm>
            <a:off x="3853759" y="2178646"/>
            <a:ext cx="431626" cy="987028"/>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5" name="Freeform 23"/>
          <p:cNvSpPr>
            <a:spLocks/>
          </p:cNvSpPr>
          <p:nvPr/>
        </p:nvSpPr>
        <p:spPr bwMode="auto">
          <a:xfrm>
            <a:off x="4280625" y="2178646"/>
            <a:ext cx="436387" cy="987028"/>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6" name="Oval 24"/>
          <p:cNvSpPr>
            <a:spLocks noChangeArrowheads="1"/>
          </p:cNvSpPr>
          <p:nvPr/>
        </p:nvSpPr>
        <p:spPr bwMode="auto">
          <a:xfrm>
            <a:off x="3853759" y="2023134"/>
            <a:ext cx="863252" cy="311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7" name="Oval 25"/>
          <p:cNvSpPr>
            <a:spLocks noChangeArrowheads="1"/>
          </p:cNvSpPr>
          <p:nvPr/>
        </p:nvSpPr>
        <p:spPr bwMode="auto">
          <a:xfrm>
            <a:off x="3941038" y="2064392"/>
            <a:ext cx="688697" cy="206292"/>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8" name="Freeform 26"/>
          <p:cNvSpPr>
            <a:spLocks/>
          </p:cNvSpPr>
          <p:nvPr/>
        </p:nvSpPr>
        <p:spPr bwMode="auto">
          <a:xfrm>
            <a:off x="3941038" y="2064393"/>
            <a:ext cx="688697" cy="168207"/>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9" name="Freeform 27"/>
          <p:cNvSpPr>
            <a:spLocks noEditPoints="1"/>
          </p:cNvSpPr>
          <p:nvPr/>
        </p:nvSpPr>
        <p:spPr bwMode="auto">
          <a:xfrm>
            <a:off x="3971187" y="2527755"/>
            <a:ext cx="628396" cy="35387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0" name="Freeform 28"/>
          <p:cNvSpPr>
            <a:spLocks/>
          </p:cNvSpPr>
          <p:nvPr/>
        </p:nvSpPr>
        <p:spPr bwMode="auto">
          <a:xfrm>
            <a:off x="4050531" y="2591231"/>
            <a:ext cx="150752" cy="225335"/>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1" name="Freeform 29"/>
          <p:cNvSpPr>
            <a:spLocks/>
          </p:cNvSpPr>
          <p:nvPr/>
        </p:nvSpPr>
        <p:spPr bwMode="auto">
          <a:xfrm>
            <a:off x="4413921" y="2584883"/>
            <a:ext cx="87278" cy="8410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2" name="Freeform 30"/>
          <p:cNvSpPr>
            <a:spLocks/>
          </p:cNvSpPr>
          <p:nvPr/>
        </p:nvSpPr>
        <p:spPr bwMode="auto">
          <a:xfrm>
            <a:off x="4412334" y="2729286"/>
            <a:ext cx="103146" cy="9203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3" name="Freeform 31"/>
          <p:cNvSpPr>
            <a:spLocks/>
          </p:cNvSpPr>
          <p:nvPr/>
        </p:nvSpPr>
        <p:spPr bwMode="auto">
          <a:xfrm>
            <a:off x="3904539" y="4695408"/>
            <a:ext cx="760106" cy="22216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4" name="Freeform 32"/>
          <p:cNvSpPr>
            <a:spLocks noEditPoints="1"/>
          </p:cNvSpPr>
          <p:nvPr/>
        </p:nvSpPr>
        <p:spPr bwMode="auto">
          <a:xfrm>
            <a:off x="3704595" y="3844850"/>
            <a:ext cx="1163168" cy="850558"/>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5" name="Freeform 33"/>
          <p:cNvSpPr>
            <a:spLocks/>
          </p:cNvSpPr>
          <p:nvPr/>
        </p:nvSpPr>
        <p:spPr bwMode="auto">
          <a:xfrm>
            <a:off x="3791872" y="3933714"/>
            <a:ext cx="985440" cy="67124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6" name="Freeform 34"/>
          <p:cNvSpPr>
            <a:spLocks/>
          </p:cNvSpPr>
          <p:nvPr/>
        </p:nvSpPr>
        <p:spPr bwMode="auto">
          <a:xfrm>
            <a:off x="3791872" y="3933714"/>
            <a:ext cx="985440" cy="67124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7" name="Freeform 35"/>
          <p:cNvSpPr>
            <a:spLocks/>
          </p:cNvSpPr>
          <p:nvPr/>
        </p:nvSpPr>
        <p:spPr bwMode="auto">
          <a:xfrm>
            <a:off x="3704595" y="3844850"/>
            <a:ext cx="1091760" cy="850558"/>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8" name="Freeform 36"/>
          <p:cNvSpPr>
            <a:spLocks/>
          </p:cNvSpPr>
          <p:nvPr/>
        </p:nvSpPr>
        <p:spPr bwMode="auto">
          <a:xfrm>
            <a:off x="3791872" y="3933714"/>
            <a:ext cx="901337" cy="671242"/>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9" name="Rectangle 37"/>
          <p:cNvSpPr>
            <a:spLocks noChangeArrowheads="1"/>
          </p:cNvSpPr>
          <p:nvPr/>
        </p:nvSpPr>
        <p:spPr bwMode="auto">
          <a:xfrm>
            <a:off x="3904539" y="4847747"/>
            <a:ext cx="760106" cy="69822"/>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0" name="Oval 38"/>
          <p:cNvSpPr>
            <a:spLocks noChangeArrowheads="1"/>
          </p:cNvSpPr>
          <p:nvPr/>
        </p:nvSpPr>
        <p:spPr bwMode="auto">
          <a:xfrm>
            <a:off x="4264757" y="3876588"/>
            <a:ext cx="31737" cy="3332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1" name="Freeform 39"/>
          <p:cNvSpPr>
            <a:spLocks/>
          </p:cNvSpPr>
          <p:nvPr/>
        </p:nvSpPr>
        <p:spPr bwMode="auto">
          <a:xfrm>
            <a:off x="4074334" y="4011470"/>
            <a:ext cx="418931" cy="245964"/>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2" name="Freeform 40"/>
          <p:cNvSpPr>
            <a:spLocks/>
          </p:cNvSpPr>
          <p:nvPr/>
        </p:nvSpPr>
        <p:spPr bwMode="auto">
          <a:xfrm>
            <a:off x="4045770" y="4178091"/>
            <a:ext cx="215813" cy="36815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3" name="Freeform 41"/>
          <p:cNvSpPr>
            <a:spLocks/>
          </p:cNvSpPr>
          <p:nvPr/>
        </p:nvSpPr>
        <p:spPr bwMode="auto">
          <a:xfrm>
            <a:off x="4307602" y="4179679"/>
            <a:ext cx="215813" cy="366565"/>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4" name="Freeform 42"/>
          <p:cNvSpPr>
            <a:spLocks/>
          </p:cNvSpPr>
          <p:nvPr/>
        </p:nvSpPr>
        <p:spPr bwMode="auto">
          <a:xfrm>
            <a:off x="1298917" y="4076532"/>
            <a:ext cx="1113975" cy="780736"/>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5" name="Freeform 43"/>
          <p:cNvSpPr>
            <a:spLocks/>
          </p:cNvSpPr>
          <p:nvPr/>
        </p:nvSpPr>
        <p:spPr bwMode="auto">
          <a:xfrm>
            <a:off x="1298917" y="3906737"/>
            <a:ext cx="1113975" cy="16979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6" name="Rectangle 44"/>
          <p:cNvSpPr>
            <a:spLocks noChangeArrowheads="1"/>
          </p:cNvSpPr>
          <p:nvPr/>
        </p:nvSpPr>
        <p:spPr bwMode="auto">
          <a:xfrm>
            <a:off x="1627395"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7" name="Rectangle 45"/>
          <p:cNvSpPr>
            <a:spLocks noChangeArrowheads="1"/>
          </p:cNvSpPr>
          <p:nvPr/>
        </p:nvSpPr>
        <p:spPr bwMode="auto">
          <a:xfrm>
            <a:off x="1627395" y="43193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8" name="Rectangle 46"/>
          <p:cNvSpPr>
            <a:spLocks noChangeArrowheads="1"/>
          </p:cNvSpPr>
          <p:nvPr/>
        </p:nvSpPr>
        <p:spPr bwMode="auto">
          <a:xfrm>
            <a:off x="1627395"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9" name="Rectangle 47"/>
          <p:cNvSpPr>
            <a:spLocks noChangeArrowheads="1"/>
          </p:cNvSpPr>
          <p:nvPr/>
        </p:nvSpPr>
        <p:spPr bwMode="auto">
          <a:xfrm>
            <a:off x="1627395"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0" name="Rectangle 48"/>
          <p:cNvSpPr>
            <a:spLocks noChangeArrowheads="1"/>
          </p:cNvSpPr>
          <p:nvPr/>
        </p:nvSpPr>
        <p:spPr bwMode="auto">
          <a:xfrm>
            <a:off x="1627395" y="44843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1" name="Rectangle 49"/>
          <p:cNvSpPr>
            <a:spLocks noChangeArrowheads="1"/>
          </p:cNvSpPr>
          <p:nvPr/>
        </p:nvSpPr>
        <p:spPr bwMode="auto">
          <a:xfrm>
            <a:off x="1627395" y="44843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2" name="Rectangle 50"/>
          <p:cNvSpPr>
            <a:spLocks noChangeArrowheads="1"/>
          </p:cNvSpPr>
          <p:nvPr/>
        </p:nvSpPr>
        <p:spPr bwMode="auto">
          <a:xfrm>
            <a:off x="1874946" y="44843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3" name="Rectangle 51"/>
          <p:cNvSpPr>
            <a:spLocks noChangeArrowheads="1"/>
          </p:cNvSpPr>
          <p:nvPr/>
        </p:nvSpPr>
        <p:spPr bwMode="auto">
          <a:xfrm>
            <a:off x="1874946"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4" name="Rectangle 52"/>
          <p:cNvSpPr>
            <a:spLocks noChangeArrowheads="1"/>
          </p:cNvSpPr>
          <p:nvPr/>
        </p:nvSpPr>
        <p:spPr bwMode="auto">
          <a:xfrm>
            <a:off x="1874946" y="43193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5" name="Rectangle 53"/>
          <p:cNvSpPr>
            <a:spLocks noChangeArrowheads="1"/>
          </p:cNvSpPr>
          <p:nvPr/>
        </p:nvSpPr>
        <p:spPr bwMode="auto">
          <a:xfrm>
            <a:off x="1874946"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6" name="Rectangle 54"/>
          <p:cNvSpPr>
            <a:spLocks noChangeArrowheads="1"/>
          </p:cNvSpPr>
          <p:nvPr/>
        </p:nvSpPr>
        <p:spPr bwMode="auto">
          <a:xfrm>
            <a:off x="1874946"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7" name="Rectangle 55"/>
          <p:cNvSpPr>
            <a:spLocks noChangeArrowheads="1"/>
          </p:cNvSpPr>
          <p:nvPr/>
        </p:nvSpPr>
        <p:spPr bwMode="auto">
          <a:xfrm>
            <a:off x="1381432"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8" name="Rectangle 56"/>
          <p:cNvSpPr>
            <a:spLocks noChangeArrowheads="1"/>
          </p:cNvSpPr>
          <p:nvPr/>
        </p:nvSpPr>
        <p:spPr bwMode="auto">
          <a:xfrm>
            <a:off x="1381432"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9" name="Rectangle 57"/>
          <p:cNvSpPr>
            <a:spLocks noChangeArrowheads="1"/>
          </p:cNvSpPr>
          <p:nvPr/>
        </p:nvSpPr>
        <p:spPr bwMode="auto">
          <a:xfrm>
            <a:off x="1381432"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0" name="Rectangle 58"/>
          <p:cNvSpPr>
            <a:spLocks noChangeArrowheads="1"/>
          </p:cNvSpPr>
          <p:nvPr/>
        </p:nvSpPr>
        <p:spPr bwMode="auto">
          <a:xfrm>
            <a:off x="1381432" y="43193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1" name="Rectangle 59"/>
          <p:cNvSpPr>
            <a:spLocks noChangeArrowheads="1"/>
          </p:cNvSpPr>
          <p:nvPr/>
        </p:nvSpPr>
        <p:spPr bwMode="auto">
          <a:xfrm>
            <a:off x="1381432" y="44843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2" name="Rectangle 60"/>
          <p:cNvSpPr>
            <a:spLocks noChangeArrowheads="1"/>
          </p:cNvSpPr>
          <p:nvPr/>
        </p:nvSpPr>
        <p:spPr bwMode="auto">
          <a:xfrm>
            <a:off x="1381432" y="44843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3" name="Rectangle 61"/>
          <p:cNvSpPr>
            <a:spLocks noChangeArrowheads="1"/>
          </p:cNvSpPr>
          <p:nvPr/>
        </p:nvSpPr>
        <p:spPr bwMode="auto">
          <a:xfrm>
            <a:off x="1381432" y="46509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4" name="Rectangle 62"/>
          <p:cNvSpPr>
            <a:spLocks noChangeArrowheads="1"/>
          </p:cNvSpPr>
          <p:nvPr/>
        </p:nvSpPr>
        <p:spPr bwMode="auto">
          <a:xfrm>
            <a:off x="1381432" y="4650976"/>
            <a:ext cx="206292" cy="12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5" name="Rectangle 63"/>
          <p:cNvSpPr>
            <a:spLocks noChangeArrowheads="1"/>
          </p:cNvSpPr>
          <p:nvPr/>
        </p:nvSpPr>
        <p:spPr bwMode="auto">
          <a:xfrm>
            <a:off x="1627395" y="46509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6" name="Rectangle 64"/>
          <p:cNvSpPr>
            <a:spLocks noChangeArrowheads="1"/>
          </p:cNvSpPr>
          <p:nvPr/>
        </p:nvSpPr>
        <p:spPr bwMode="auto">
          <a:xfrm>
            <a:off x="1874946" y="46509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7" name="Rectangle 65"/>
          <p:cNvSpPr>
            <a:spLocks noChangeArrowheads="1"/>
          </p:cNvSpPr>
          <p:nvPr/>
        </p:nvSpPr>
        <p:spPr bwMode="auto">
          <a:xfrm>
            <a:off x="2124083" y="44843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8" name="Rectangle 66"/>
          <p:cNvSpPr>
            <a:spLocks noChangeArrowheads="1"/>
          </p:cNvSpPr>
          <p:nvPr/>
        </p:nvSpPr>
        <p:spPr bwMode="auto">
          <a:xfrm>
            <a:off x="2124083"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9" name="Rectangle 67"/>
          <p:cNvSpPr>
            <a:spLocks noChangeArrowheads="1"/>
          </p:cNvSpPr>
          <p:nvPr/>
        </p:nvSpPr>
        <p:spPr bwMode="auto">
          <a:xfrm>
            <a:off x="2124083"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0" name="Rectangle 68"/>
          <p:cNvSpPr>
            <a:spLocks noChangeArrowheads="1"/>
          </p:cNvSpPr>
          <p:nvPr/>
        </p:nvSpPr>
        <p:spPr bwMode="auto">
          <a:xfrm>
            <a:off x="2124083" y="46509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1" name="Freeform 69"/>
          <p:cNvSpPr>
            <a:spLocks noEditPoints="1"/>
          </p:cNvSpPr>
          <p:nvPr/>
        </p:nvSpPr>
        <p:spPr bwMode="auto">
          <a:xfrm>
            <a:off x="1333826" y="3906737"/>
            <a:ext cx="937834"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2" name="Freeform 70"/>
          <p:cNvSpPr>
            <a:spLocks/>
          </p:cNvSpPr>
          <p:nvPr/>
        </p:nvSpPr>
        <p:spPr bwMode="auto">
          <a:xfrm>
            <a:off x="1594073" y="3906737"/>
            <a:ext cx="3649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3" name="Freeform 71"/>
          <p:cNvSpPr>
            <a:spLocks/>
          </p:cNvSpPr>
          <p:nvPr/>
        </p:nvSpPr>
        <p:spPr bwMode="auto">
          <a:xfrm>
            <a:off x="1337000" y="4857267"/>
            <a:ext cx="55541"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4" name="Freeform 72"/>
          <p:cNvSpPr>
            <a:spLocks noEditPoints="1"/>
          </p:cNvSpPr>
          <p:nvPr/>
        </p:nvSpPr>
        <p:spPr bwMode="auto">
          <a:xfrm>
            <a:off x="1298916" y="4076532"/>
            <a:ext cx="814059" cy="780736"/>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5" name="Freeform 73"/>
          <p:cNvSpPr>
            <a:spLocks/>
          </p:cNvSpPr>
          <p:nvPr/>
        </p:nvSpPr>
        <p:spPr bwMode="auto">
          <a:xfrm>
            <a:off x="1298917" y="3906737"/>
            <a:ext cx="969571" cy="16979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6" name="Freeform 74"/>
          <p:cNvSpPr>
            <a:spLocks/>
          </p:cNvSpPr>
          <p:nvPr/>
        </p:nvSpPr>
        <p:spPr bwMode="auto">
          <a:xfrm>
            <a:off x="1627395" y="4319322"/>
            <a:ext cx="206292" cy="125362"/>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7" name="Freeform 75"/>
          <p:cNvSpPr>
            <a:spLocks/>
          </p:cNvSpPr>
          <p:nvPr/>
        </p:nvSpPr>
        <p:spPr bwMode="auto">
          <a:xfrm>
            <a:off x="1627395" y="4319322"/>
            <a:ext cx="206292" cy="125362"/>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8" name="Rectangle 76"/>
          <p:cNvSpPr>
            <a:spLocks noChangeArrowheads="1"/>
          </p:cNvSpPr>
          <p:nvPr/>
        </p:nvSpPr>
        <p:spPr bwMode="auto">
          <a:xfrm>
            <a:off x="1627395"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9" name="Rectangle 77"/>
          <p:cNvSpPr>
            <a:spLocks noChangeArrowheads="1"/>
          </p:cNvSpPr>
          <p:nvPr/>
        </p:nvSpPr>
        <p:spPr bwMode="auto">
          <a:xfrm>
            <a:off x="1627395"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0" name="Freeform 78"/>
          <p:cNvSpPr>
            <a:spLocks/>
          </p:cNvSpPr>
          <p:nvPr/>
        </p:nvSpPr>
        <p:spPr bwMode="auto">
          <a:xfrm>
            <a:off x="1627396" y="4484357"/>
            <a:ext cx="107907" cy="11584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1" name="Freeform 79"/>
          <p:cNvSpPr>
            <a:spLocks/>
          </p:cNvSpPr>
          <p:nvPr/>
        </p:nvSpPr>
        <p:spPr bwMode="auto">
          <a:xfrm>
            <a:off x="1627396" y="4484357"/>
            <a:ext cx="107907" cy="11584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2" name="Freeform 80"/>
          <p:cNvSpPr>
            <a:spLocks/>
          </p:cNvSpPr>
          <p:nvPr/>
        </p:nvSpPr>
        <p:spPr bwMode="auto">
          <a:xfrm>
            <a:off x="1874947" y="4319323"/>
            <a:ext cx="12695" cy="12695"/>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3" name="Freeform 81"/>
          <p:cNvSpPr>
            <a:spLocks/>
          </p:cNvSpPr>
          <p:nvPr/>
        </p:nvSpPr>
        <p:spPr bwMode="auto">
          <a:xfrm>
            <a:off x="1874947" y="4319323"/>
            <a:ext cx="12695" cy="12695"/>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4" name="Freeform 82"/>
          <p:cNvSpPr>
            <a:spLocks/>
          </p:cNvSpPr>
          <p:nvPr/>
        </p:nvSpPr>
        <p:spPr bwMode="auto">
          <a:xfrm>
            <a:off x="1874946" y="4154289"/>
            <a:ext cx="165034" cy="123775"/>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5" name="Freeform 83"/>
          <p:cNvSpPr>
            <a:spLocks/>
          </p:cNvSpPr>
          <p:nvPr/>
        </p:nvSpPr>
        <p:spPr bwMode="auto">
          <a:xfrm>
            <a:off x="1874946" y="4154289"/>
            <a:ext cx="165034" cy="123775"/>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6" name="Rectangle 84"/>
          <p:cNvSpPr>
            <a:spLocks noChangeArrowheads="1"/>
          </p:cNvSpPr>
          <p:nvPr/>
        </p:nvSpPr>
        <p:spPr bwMode="auto">
          <a:xfrm>
            <a:off x="1381432" y="4154289"/>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7" name="Rectangle 85"/>
          <p:cNvSpPr>
            <a:spLocks noChangeArrowheads="1"/>
          </p:cNvSpPr>
          <p:nvPr/>
        </p:nvSpPr>
        <p:spPr bwMode="auto">
          <a:xfrm>
            <a:off x="1381432" y="4154289"/>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8" name="Rectangle 86"/>
          <p:cNvSpPr>
            <a:spLocks noChangeArrowheads="1"/>
          </p:cNvSpPr>
          <p:nvPr/>
        </p:nvSpPr>
        <p:spPr bwMode="auto">
          <a:xfrm>
            <a:off x="1381432" y="43193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9" name="Rectangle 87"/>
          <p:cNvSpPr>
            <a:spLocks noChangeArrowheads="1"/>
          </p:cNvSpPr>
          <p:nvPr/>
        </p:nvSpPr>
        <p:spPr bwMode="auto">
          <a:xfrm>
            <a:off x="1381432" y="43193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0" name="Rectangle 88"/>
          <p:cNvSpPr>
            <a:spLocks noChangeArrowheads="1"/>
          </p:cNvSpPr>
          <p:nvPr/>
        </p:nvSpPr>
        <p:spPr bwMode="auto">
          <a:xfrm>
            <a:off x="1381432" y="4484356"/>
            <a:ext cx="206292" cy="125362"/>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1" name="Rectangle 89"/>
          <p:cNvSpPr>
            <a:spLocks noChangeArrowheads="1"/>
          </p:cNvSpPr>
          <p:nvPr/>
        </p:nvSpPr>
        <p:spPr bwMode="auto">
          <a:xfrm>
            <a:off x="1381432" y="44843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2" name="Freeform 90"/>
          <p:cNvSpPr>
            <a:spLocks/>
          </p:cNvSpPr>
          <p:nvPr/>
        </p:nvSpPr>
        <p:spPr bwMode="auto">
          <a:xfrm>
            <a:off x="1381433" y="4650976"/>
            <a:ext cx="201531" cy="122188"/>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3" name="Freeform 91"/>
          <p:cNvSpPr>
            <a:spLocks/>
          </p:cNvSpPr>
          <p:nvPr/>
        </p:nvSpPr>
        <p:spPr bwMode="auto">
          <a:xfrm>
            <a:off x="1381433" y="4650976"/>
            <a:ext cx="201531" cy="122188"/>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4" name="Rectangle 92"/>
          <p:cNvSpPr>
            <a:spLocks noChangeArrowheads="1"/>
          </p:cNvSpPr>
          <p:nvPr/>
        </p:nvSpPr>
        <p:spPr bwMode="auto">
          <a:xfrm>
            <a:off x="2360525" y="3549694"/>
            <a:ext cx="572857"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a:latin typeface="Segoe UI Semibold" panose="020B0702040204020203" pitchFamily="34" charset="0"/>
              </a:rPr>
              <a:t>RESOU</a:t>
            </a:r>
            <a:endParaRPr lang="en-US" altLang="en-US" sz="1799"/>
          </a:p>
        </p:txBody>
      </p:sp>
      <p:sp>
        <p:nvSpPr>
          <p:cNvPr id="95" name="Rectangle 93"/>
          <p:cNvSpPr>
            <a:spLocks noChangeArrowheads="1"/>
          </p:cNvSpPr>
          <p:nvPr/>
        </p:nvSpPr>
        <p:spPr bwMode="auto">
          <a:xfrm>
            <a:off x="2917512" y="3549694"/>
            <a:ext cx="114254"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latin typeface="Segoe UI Semibold" panose="020B0702040204020203" pitchFamily="34" charset="0"/>
              </a:rPr>
              <a:t>R</a:t>
            </a:r>
            <a:endParaRPr lang="en-US" altLang="en-US" sz="1799" dirty="0"/>
          </a:p>
        </p:txBody>
      </p:sp>
      <p:sp>
        <p:nvSpPr>
          <p:cNvPr id="96" name="Rectangle 94"/>
          <p:cNvSpPr>
            <a:spLocks noChangeArrowheads="1"/>
          </p:cNvSpPr>
          <p:nvPr/>
        </p:nvSpPr>
        <p:spPr bwMode="auto">
          <a:xfrm>
            <a:off x="3025419" y="3549694"/>
            <a:ext cx="385607"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latin typeface="Segoe UI Semibold" panose="020B0702040204020203" pitchFamily="34" charset="0"/>
              </a:rPr>
              <a:t>CE G</a:t>
            </a:r>
            <a:endParaRPr lang="en-US" altLang="en-US" sz="1799" dirty="0"/>
          </a:p>
        </p:txBody>
      </p:sp>
      <p:sp>
        <p:nvSpPr>
          <p:cNvPr id="97" name="Rectangle 95"/>
          <p:cNvSpPr>
            <a:spLocks noChangeArrowheads="1"/>
          </p:cNvSpPr>
          <p:nvPr/>
        </p:nvSpPr>
        <p:spPr bwMode="auto">
          <a:xfrm>
            <a:off x="3399917" y="3549694"/>
            <a:ext cx="114254"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a:latin typeface="Segoe UI Semibold" panose="020B0702040204020203" pitchFamily="34" charset="0"/>
              </a:rPr>
              <a:t>R</a:t>
            </a:r>
            <a:endParaRPr lang="en-US" altLang="en-US" sz="1799"/>
          </a:p>
        </p:txBody>
      </p:sp>
      <p:sp>
        <p:nvSpPr>
          <p:cNvPr id="98" name="Rectangle 96"/>
          <p:cNvSpPr>
            <a:spLocks noChangeArrowheads="1"/>
          </p:cNvSpPr>
          <p:nvPr/>
        </p:nvSpPr>
        <p:spPr bwMode="auto">
          <a:xfrm>
            <a:off x="3507824" y="3549694"/>
            <a:ext cx="372912"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latin typeface="Segoe UI Semibold" panose="020B0702040204020203" pitchFamily="34" charset="0"/>
              </a:rPr>
              <a:t>OUP</a:t>
            </a:r>
            <a:endParaRPr lang="en-US" altLang="en-US" sz="1799" dirty="0"/>
          </a:p>
        </p:txBody>
      </p:sp>
      <p:sp>
        <p:nvSpPr>
          <p:cNvPr id="99" name="Freeform 97"/>
          <p:cNvSpPr>
            <a:spLocks/>
          </p:cNvSpPr>
          <p:nvPr/>
        </p:nvSpPr>
        <p:spPr bwMode="auto">
          <a:xfrm>
            <a:off x="2754067" y="2254815"/>
            <a:ext cx="142817" cy="25390"/>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0" name="Freeform 98"/>
          <p:cNvSpPr>
            <a:spLocks/>
          </p:cNvSpPr>
          <p:nvPr/>
        </p:nvSpPr>
        <p:spPr bwMode="auto">
          <a:xfrm>
            <a:off x="2754066" y="2254815"/>
            <a:ext cx="44432" cy="25390"/>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1" name="Freeform 99"/>
          <p:cNvSpPr>
            <a:spLocks/>
          </p:cNvSpPr>
          <p:nvPr/>
        </p:nvSpPr>
        <p:spPr bwMode="auto">
          <a:xfrm>
            <a:off x="2819128" y="2254815"/>
            <a:ext cx="12695" cy="25390"/>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2" name="Freeform 100"/>
          <p:cNvSpPr>
            <a:spLocks/>
          </p:cNvSpPr>
          <p:nvPr/>
        </p:nvSpPr>
        <p:spPr bwMode="auto">
          <a:xfrm>
            <a:off x="2852451" y="2254815"/>
            <a:ext cx="44432" cy="25390"/>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3" name="Freeform 101"/>
          <p:cNvSpPr>
            <a:spLocks/>
          </p:cNvSpPr>
          <p:nvPr/>
        </p:nvSpPr>
        <p:spPr bwMode="auto">
          <a:xfrm>
            <a:off x="2795323" y="2254815"/>
            <a:ext cx="25390" cy="25390"/>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4" name="Freeform 102"/>
          <p:cNvSpPr>
            <a:spLocks/>
          </p:cNvSpPr>
          <p:nvPr/>
        </p:nvSpPr>
        <p:spPr bwMode="auto">
          <a:xfrm>
            <a:off x="2695351" y="2224665"/>
            <a:ext cx="120602" cy="87278"/>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5" name="Freeform 103"/>
          <p:cNvSpPr>
            <a:spLocks/>
          </p:cNvSpPr>
          <p:nvPr/>
        </p:nvSpPr>
        <p:spPr bwMode="auto">
          <a:xfrm>
            <a:off x="2830236" y="2254815"/>
            <a:ext cx="26977" cy="25390"/>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6" name="Freeform 104"/>
          <p:cNvSpPr>
            <a:spLocks/>
          </p:cNvSpPr>
          <p:nvPr/>
        </p:nvSpPr>
        <p:spPr bwMode="auto">
          <a:xfrm>
            <a:off x="2836583" y="2224665"/>
            <a:ext cx="122188" cy="87278"/>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7" name="Freeform 105"/>
          <p:cNvSpPr>
            <a:spLocks noEditPoints="1"/>
          </p:cNvSpPr>
          <p:nvPr/>
        </p:nvSpPr>
        <p:spPr bwMode="auto">
          <a:xfrm>
            <a:off x="2647745" y="2089781"/>
            <a:ext cx="357044" cy="357044"/>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 name="TextBox 3"/>
          <p:cNvSpPr txBox="1"/>
          <p:nvPr/>
        </p:nvSpPr>
        <p:spPr>
          <a:xfrm>
            <a:off x="10043669" y="6511831"/>
            <a:ext cx="2224666" cy="615377"/>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latin typeface="+mj-lt"/>
              </a:rPr>
              <a:t>*and only one</a:t>
            </a:r>
          </a:p>
        </p:txBody>
      </p:sp>
    </p:spTree>
    <p:extLst>
      <p:ext uri="{BB962C8B-B14F-4D97-AF65-F5344CB8AC3E}">
        <p14:creationId xmlns:p14="http://schemas.microsoft.com/office/powerpoint/2010/main" val="233121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362" y="976806"/>
            <a:ext cx="5767226" cy="957215"/>
          </a:xfrm>
        </p:spPr>
        <p:txBody>
          <a:bodyPr/>
          <a:lstStyle/>
          <a:p>
            <a:r>
              <a:rPr lang="en-US" b="1" dirty="0"/>
              <a:t>Resource Tags</a:t>
            </a:r>
            <a:endParaRPr lang="en-US" dirty="0"/>
          </a:p>
        </p:txBody>
      </p:sp>
      <p:sp>
        <p:nvSpPr>
          <p:cNvPr id="3" name="Content Placeholder 2"/>
          <p:cNvSpPr>
            <a:spLocks noGrp="1"/>
          </p:cNvSpPr>
          <p:nvPr>
            <p:ph idx="4294967295"/>
          </p:nvPr>
        </p:nvSpPr>
        <p:spPr>
          <a:xfrm>
            <a:off x="5891169" y="2171728"/>
            <a:ext cx="5767225" cy="4547860"/>
          </a:xfrm>
          <a:prstGeom prst="rect">
            <a:avLst/>
          </a:prstGeom>
        </p:spPr>
        <p:txBody>
          <a:bodyPr>
            <a:noAutofit/>
          </a:bodyPr>
          <a:lstStyle/>
          <a:p>
            <a:pPr lvl="0">
              <a:lnSpc>
                <a:spcPct val="100000"/>
              </a:lnSpc>
            </a:pPr>
            <a:r>
              <a:rPr lang="en-US" sz="2352" dirty="0">
                <a:latin typeface="+mj-lt"/>
              </a:rPr>
              <a:t>Name-value pairs assigned to resources or resource groups</a:t>
            </a:r>
          </a:p>
          <a:p>
            <a:pPr marL="0" indent="0">
              <a:buNone/>
            </a:pPr>
            <a:endParaRPr lang="en-US" sz="2352" dirty="0">
              <a:latin typeface="+mj-lt"/>
            </a:endParaRPr>
          </a:p>
          <a:p>
            <a:pPr lvl="0">
              <a:lnSpc>
                <a:spcPct val="100000"/>
              </a:lnSpc>
            </a:pPr>
            <a:r>
              <a:rPr lang="en-US" sz="2352" dirty="0">
                <a:latin typeface="+mj-lt"/>
              </a:rPr>
              <a:t>Subscription-wide taxonomy</a:t>
            </a:r>
          </a:p>
          <a:p>
            <a:pPr lvl="0">
              <a:lnSpc>
                <a:spcPct val="100000"/>
              </a:lnSpc>
            </a:pPr>
            <a:endParaRPr lang="en-US" sz="2352" dirty="0">
              <a:latin typeface="+mj-lt"/>
            </a:endParaRPr>
          </a:p>
          <a:p>
            <a:pPr lvl="0">
              <a:lnSpc>
                <a:spcPct val="100000"/>
              </a:lnSpc>
            </a:pPr>
            <a:r>
              <a:rPr lang="en-US" sz="2352" dirty="0">
                <a:latin typeface="+mj-lt"/>
              </a:rPr>
              <a:t>Each resource can have up to 15 tags</a:t>
            </a:r>
          </a:p>
        </p:txBody>
      </p:sp>
      <p:pic>
        <p:nvPicPr>
          <p:cNvPr id="4" name="Picture 3"/>
          <p:cNvPicPr>
            <a:picLocks noChangeAspect="1"/>
          </p:cNvPicPr>
          <p:nvPr/>
        </p:nvPicPr>
        <p:blipFill>
          <a:blip r:embed="rId2"/>
          <a:stretch>
            <a:fillRect/>
          </a:stretch>
        </p:blipFill>
        <p:spPr>
          <a:xfrm>
            <a:off x="567899" y="1118392"/>
            <a:ext cx="4990945" cy="4859074"/>
          </a:xfrm>
          <a:prstGeom prst="rect">
            <a:avLst/>
          </a:prstGeom>
        </p:spPr>
      </p:pic>
      <p:sp>
        <p:nvSpPr>
          <p:cNvPr id="5" name="TextBox 4"/>
          <p:cNvSpPr txBox="1"/>
          <p:nvPr/>
        </p:nvSpPr>
        <p:spPr>
          <a:xfrm>
            <a:off x="3704568" y="1285347"/>
            <a:ext cx="557493" cy="778242"/>
          </a:xfrm>
          <a:prstGeom prst="rect">
            <a:avLst/>
          </a:prstGeom>
          <a:noFill/>
        </p:spPr>
        <p:txBody>
          <a:bodyPr wrap="none" lIns="179238" tIns="143391" rIns="179238" bIns="143391" rtlCol="0">
            <a:spAutoFit/>
          </a:bodyPr>
          <a:lstStyle/>
          <a:p>
            <a:pPr>
              <a:lnSpc>
                <a:spcPct val="90000"/>
              </a:lnSpc>
              <a:spcAft>
                <a:spcPts val="588"/>
              </a:spcAft>
            </a:pPr>
            <a:r>
              <a:rPr lang="en-US" sz="3528" dirty="0">
                <a:gradFill>
                  <a:gsLst>
                    <a:gs pos="2917">
                      <a:schemeClr val="tx1"/>
                    </a:gs>
                    <a:gs pos="30000">
                      <a:schemeClr val="tx1"/>
                    </a:gs>
                  </a:gsLst>
                  <a:lin ang="5400000" scaled="0"/>
                </a:gradFill>
                <a:latin typeface="+mj-lt"/>
              </a:rPr>
              <a:t>x</a:t>
            </a:r>
          </a:p>
        </p:txBody>
      </p:sp>
    </p:spTree>
    <p:extLst>
      <p:ext uri="{BB962C8B-B14F-4D97-AF65-F5344CB8AC3E}">
        <p14:creationId xmlns:p14="http://schemas.microsoft.com/office/powerpoint/2010/main" val="82696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7900" y="1287001"/>
            <a:ext cx="10380883" cy="575713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r" defTabSz="91385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169987" y="390527"/>
            <a:ext cx="8278813" cy="689111"/>
          </a:xfrm>
        </p:spPr>
        <p:txBody>
          <a:bodyPr>
            <a:normAutofit fontScale="90000"/>
          </a:bodyPr>
          <a:lstStyle/>
          <a:p>
            <a:r>
              <a:rPr lang="en-US" dirty="0"/>
              <a:t>Role-based access control</a:t>
            </a:r>
          </a:p>
        </p:txBody>
      </p:sp>
      <p:pic>
        <p:nvPicPr>
          <p:cNvPr id="5" name="Picture 4"/>
          <p:cNvPicPr>
            <a:picLocks noChangeAspect="1"/>
          </p:cNvPicPr>
          <p:nvPr/>
        </p:nvPicPr>
        <p:blipFill>
          <a:blip r:embed="rId2"/>
          <a:stretch>
            <a:fillRect/>
          </a:stretch>
        </p:blipFill>
        <p:spPr>
          <a:xfrm>
            <a:off x="717265" y="1491804"/>
            <a:ext cx="10082153" cy="5261876"/>
          </a:xfrm>
          <a:prstGeom prst="rect">
            <a:avLst/>
          </a:prstGeom>
        </p:spPr>
      </p:pic>
    </p:spTree>
    <p:extLst>
      <p:ext uri="{BB962C8B-B14F-4D97-AF65-F5344CB8AC3E}">
        <p14:creationId xmlns:p14="http://schemas.microsoft.com/office/powerpoint/2010/main" val="24861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90320" y="229493"/>
            <a:ext cx="10898505" cy="952376"/>
          </a:xfrm>
          <a:prstGeom prst="rect">
            <a:avLst/>
          </a:prstGeom>
          <a:solidFill>
            <a:schemeClr val="bg1"/>
          </a:solidFill>
          <a:ln w="12700" cap="flat" cmpd="sng" algn="ctr">
            <a:noFill/>
            <a:prstDash val="solid"/>
            <a:miter lim="800000"/>
          </a:ln>
          <a:effectLst/>
        </p:spPr>
        <p:txBody>
          <a:bodyPr rtlCol="0" anchor="ctr"/>
          <a:lstStyle/>
          <a:p>
            <a:pPr algn="ctr" defTabSz="914126">
              <a:defRPr/>
            </a:pPr>
            <a:endParaRPr lang="en-US" sz="1799" kern="0" dirty="0">
              <a:solidFill>
                <a:prstClr val="white"/>
              </a:solidFill>
              <a:latin typeface="Calibri" panose="020F0502020204030204"/>
            </a:endParaRPr>
          </a:p>
        </p:txBody>
      </p:sp>
      <p:sp>
        <p:nvSpPr>
          <p:cNvPr id="13" name="Title 2"/>
          <p:cNvSpPr txBox="1">
            <a:spLocks/>
          </p:cNvSpPr>
          <p:nvPr/>
        </p:nvSpPr>
        <p:spPr>
          <a:xfrm>
            <a:off x="3801770" y="476985"/>
            <a:ext cx="4433161" cy="9526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defRPr/>
            </a:pPr>
            <a:r>
              <a:rPr lang="en-US" sz="3600" cap="all" dirty="0">
                <a:solidFill>
                  <a:srgbClr val="262626"/>
                </a:solidFill>
                <a:latin typeface="Segoe UI Light" panose="020B0502040204020203" pitchFamily="34" charset="0"/>
                <a:ea typeface="Abyssinica SIL" panose="02000603020000020004" pitchFamily="2" charset="0"/>
                <a:cs typeface="Segoe UI Light" panose="020B0502040204020203" pitchFamily="34" charset="0"/>
              </a:rPr>
              <a:t>AUDIT LOGS</a:t>
            </a:r>
          </a:p>
        </p:txBody>
      </p:sp>
      <p:pic>
        <p:nvPicPr>
          <p:cNvPr id="12" name="Picture 11"/>
          <p:cNvPicPr>
            <a:picLocks noChangeAspect="1"/>
          </p:cNvPicPr>
          <p:nvPr/>
        </p:nvPicPr>
        <p:blipFill rotWithShape="1">
          <a:blip r:embed="rId2"/>
          <a:srcRect l="454"/>
          <a:stretch/>
        </p:blipFill>
        <p:spPr>
          <a:xfrm>
            <a:off x="1706880" y="977622"/>
            <a:ext cx="8125451" cy="5741448"/>
          </a:xfrm>
          <a:prstGeom prst="rect">
            <a:avLst/>
          </a:prstGeom>
        </p:spPr>
      </p:pic>
    </p:spTree>
    <p:extLst>
      <p:ext uri="{BB962C8B-B14F-4D97-AF65-F5344CB8AC3E}">
        <p14:creationId xmlns:p14="http://schemas.microsoft.com/office/powerpoint/2010/main" val="50407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76960" y="229493"/>
            <a:ext cx="11111865" cy="952376"/>
          </a:xfrm>
          <a:prstGeom prst="rect">
            <a:avLst/>
          </a:prstGeom>
          <a:solidFill>
            <a:schemeClr val="bg1"/>
          </a:solidFill>
          <a:ln w="12700" cap="flat" cmpd="sng" algn="ctr">
            <a:noFill/>
            <a:prstDash val="solid"/>
            <a:miter lim="800000"/>
          </a:ln>
          <a:effectLst/>
        </p:spPr>
        <p:txBody>
          <a:bodyPr rtlCol="0" anchor="ctr"/>
          <a:lstStyle/>
          <a:p>
            <a:pPr algn="ctr" defTabSz="914126">
              <a:defRPr/>
            </a:pPr>
            <a:endParaRPr lang="en-US" sz="1799" kern="0" dirty="0">
              <a:solidFill>
                <a:prstClr val="white"/>
              </a:solidFill>
              <a:latin typeface="Calibri" panose="020F0502020204030204"/>
            </a:endParaRPr>
          </a:p>
        </p:txBody>
      </p:sp>
      <p:sp>
        <p:nvSpPr>
          <p:cNvPr id="118" name="Isosceles Triangle 117"/>
          <p:cNvSpPr/>
          <p:nvPr/>
        </p:nvSpPr>
        <p:spPr>
          <a:xfrm rot="10800000">
            <a:off x="11232977" y="1034231"/>
            <a:ext cx="458695" cy="395426"/>
          </a:xfrm>
          <a:prstGeom prst="triangle">
            <a:avLst/>
          </a:prstGeom>
          <a:solidFill>
            <a:srgbClr val="FEC1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kern="0">
              <a:solidFill>
                <a:sysClr val="windowText" lastClr="000000"/>
              </a:solidFill>
            </a:endParaRPr>
          </a:p>
        </p:txBody>
      </p:sp>
      <p:sp>
        <p:nvSpPr>
          <p:cNvPr id="13" name="Title 2"/>
          <p:cNvSpPr txBox="1">
            <a:spLocks/>
          </p:cNvSpPr>
          <p:nvPr/>
        </p:nvSpPr>
        <p:spPr>
          <a:xfrm>
            <a:off x="1473200" y="229197"/>
            <a:ext cx="6217920" cy="9526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126">
              <a:defRPr/>
            </a:pPr>
            <a:r>
              <a:rPr lang="en-US" sz="3600" cap="all" dirty="0">
                <a:solidFill>
                  <a:srgbClr val="262626"/>
                </a:solidFill>
                <a:latin typeface="Segoe UI Light" panose="020B0502040204020203" pitchFamily="34" charset="0"/>
                <a:ea typeface="Abyssinica SIL" panose="02000603020000020004" pitchFamily="2" charset="0"/>
                <a:cs typeface="Segoe UI Light" panose="020B0502040204020203" pitchFamily="34" charset="0"/>
              </a:rPr>
              <a:t>Resource Locks</a:t>
            </a:r>
          </a:p>
        </p:txBody>
      </p:sp>
      <p:pic>
        <p:nvPicPr>
          <p:cNvPr id="3" name="Picture 2"/>
          <p:cNvPicPr>
            <a:picLocks noChangeAspect="1"/>
          </p:cNvPicPr>
          <p:nvPr/>
        </p:nvPicPr>
        <p:blipFill>
          <a:blip r:embed="rId2"/>
          <a:stretch>
            <a:fillRect/>
          </a:stretch>
        </p:blipFill>
        <p:spPr>
          <a:xfrm>
            <a:off x="1065309" y="1034232"/>
            <a:ext cx="9417692" cy="5814052"/>
          </a:xfrm>
          <a:prstGeom prst="rect">
            <a:avLst/>
          </a:prstGeom>
        </p:spPr>
      </p:pic>
    </p:spTree>
    <p:extLst>
      <p:ext uri="{BB962C8B-B14F-4D97-AF65-F5344CB8AC3E}">
        <p14:creationId xmlns:p14="http://schemas.microsoft.com/office/powerpoint/2010/main" val="333387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118"/>
                                        </p:tgtEl>
                                        <p:attrNameLst>
                                          <p:attrName>style.visibility</p:attrName>
                                        </p:attrNameLst>
                                      </p:cBhvr>
                                      <p:to>
                                        <p:strVal val="visible"/>
                                      </p:to>
                                    </p:set>
                                    <p:animEffect transition="in" filter="wipe(right)">
                                      <p:cBhvr>
                                        <p:cTn id="14" dur="500"/>
                                        <p:tgtEl>
                                          <p:spTgt spid="11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8"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370974" y="1105697"/>
            <a:ext cx="6485746" cy="5343329"/>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6417465" y="256982"/>
            <a:ext cx="4895721" cy="566508"/>
          </a:xfrm>
          <a:prstGeom prst="rect">
            <a:avLst/>
          </a:prstGeom>
          <a:noFill/>
        </p:spPr>
        <p:txBody>
          <a:bodyPr wrap="square" lIns="179238" tIns="143391" rIns="179238" bIns="143391" rtlCol="0">
            <a:spAutoFit/>
          </a:bodyPr>
          <a:lstStyle/>
          <a:p>
            <a:pPr algn="ctr" defTabSz="896117">
              <a:lnSpc>
                <a:spcPct val="90000"/>
              </a:lnSpc>
              <a:spcAft>
                <a:spcPts val="588"/>
              </a:spcAft>
            </a:pPr>
            <a:r>
              <a:rPr lang="en-US" sz="1999" i="1" kern="0" dirty="0" err="1">
                <a:solidFill>
                  <a:schemeClr val="tx1">
                    <a:lumMod val="50000"/>
                  </a:schemeClr>
                </a:solidFill>
                <a:latin typeface="Segoe UI Light" panose="020B0502040204020203" pitchFamily="34" charset="0"/>
                <a:cs typeface="Segoe UI Light" panose="020B0502040204020203" pitchFamily="34" charset="0"/>
              </a:rPr>
              <a:t>Github</a:t>
            </a:r>
            <a:endParaRPr lang="en-US" sz="1999" i="1" kern="0" dirty="0">
              <a:solidFill>
                <a:schemeClr val="tx1">
                  <a:lumMod val="50000"/>
                </a:schemeClr>
              </a:solidFill>
              <a:latin typeface="Segoe UI Light" panose="020B0502040204020203" pitchFamily="34" charset="0"/>
              <a:cs typeface="Segoe UI Light" panose="020B0502040204020203" pitchFamily="34" charset="0"/>
            </a:endParaRPr>
          </a:p>
        </p:txBody>
      </p:sp>
      <p:sp>
        <p:nvSpPr>
          <p:cNvPr id="15" name="TextBox 14"/>
          <p:cNvSpPr txBox="1"/>
          <p:nvPr/>
        </p:nvSpPr>
        <p:spPr>
          <a:xfrm>
            <a:off x="7145777" y="6366807"/>
            <a:ext cx="4630322" cy="434969"/>
          </a:xfrm>
          <a:prstGeom prst="rect">
            <a:avLst/>
          </a:prstGeom>
          <a:noFill/>
        </p:spPr>
        <p:txBody>
          <a:bodyPr wrap="square" lIns="179238" tIns="143391" rIns="179238" bIns="143391" rtlCol="0">
            <a:spAutoFit/>
          </a:bodyPr>
          <a:lstStyle/>
          <a:p>
            <a:pPr defTabSz="896117">
              <a:lnSpc>
                <a:spcPct val="90000"/>
              </a:lnSpc>
              <a:spcAft>
                <a:spcPts val="588"/>
              </a:spcAft>
            </a:pPr>
            <a:r>
              <a:rPr lang="en-US" sz="1050" kern="0" dirty="0">
                <a:solidFill>
                  <a:schemeClr val="tx1">
                    <a:lumMod val="50000"/>
                  </a:schemeClr>
                </a:solidFill>
                <a:latin typeface="Segoe UI Semilight" panose="020B0402040204020203" pitchFamily="34" charset="0"/>
                <a:cs typeface="Segoe UI Semilight" panose="020B0402040204020203" pitchFamily="34" charset="0"/>
              </a:rPr>
              <a:t>https://github.com/Azure/azure-quickstart-templates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056" y="1106773"/>
            <a:ext cx="4894263" cy="5220854"/>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1669643" y="256982"/>
            <a:ext cx="1935869" cy="566508"/>
          </a:xfrm>
          <a:prstGeom prst="rect">
            <a:avLst/>
          </a:prstGeom>
          <a:noFill/>
        </p:spPr>
        <p:txBody>
          <a:bodyPr wrap="square" lIns="179238" tIns="143391" rIns="179238" bIns="143391" rtlCol="0">
            <a:spAutoFit/>
          </a:bodyPr>
          <a:lstStyle/>
          <a:p>
            <a:pPr algn="ctr" defTabSz="896117">
              <a:lnSpc>
                <a:spcPct val="90000"/>
              </a:lnSpc>
              <a:spcAft>
                <a:spcPts val="588"/>
              </a:spcAft>
            </a:pPr>
            <a:r>
              <a:rPr lang="en-US" sz="1999" i="1" kern="0" dirty="0">
                <a:solidFill>
                  <a:schemeClr val="tx1">
                    <a:lumMod val="50000"/>
                  </a:schemeClr>
                </a:solidFill>
                <a:latin typeface="Segoe UI Light" panose="020B0502040204020203" pitchFamily="34" charset="0"/>
                <a:cs typeface="Segoe UI Light" panose="020B0502040204020203" pitchFamily="34" charset="0"/>
              </a:rPr>
              <a:t>Marketplace</a:t>
            </a:r>
          </a:p>
        </p:txBody>
      </p:sp>
      <p:sp>
        <p:nvSpPr>
          <p:cNvPr id="5" name="TextBox 4"/>
          <p:cNvSpPr txBox="1"/>
          <p:nvPr/>
        </p:nvSpPr>
        <p:spPr>
          <a:xfrm>
            <a:off x="4785360" y="335280"/>
            <a:ext cx="2505865" cy="488210"/>
          </a:xfrm>
          <a:prstGeom prst="rect">
            <a:avLst/>
          </a:prstGeom>
        </p:spPr>
        <p:txBody>
          <a:bodyPr vert="horz" wrap="square" lIns="91440" tIns="91440" rIns="91440" bIns="91440" rtlCol="0" anchor="t">
            <a:noAutofit/>
          </a:bodyPr>
          <a:lstStyle/>
          <a:p>
            <a:r>
              <a:rPr lang="en-US" sz="1600" dirty="0">
                <a:latin typeface="Segoe UI" pitchFamily="34" charset="0"/>
                <a:ea typeface="Segoe UI" pitchFamily="34" charset="0"/>
                <a:cs typeface="Segoe UI" pitchFamily="34" charset="0"/>
              </a:rPr>
              <a:t>Templates</a:t>
            </a:r>
          </a:p>
          <a:p>
            <a:endParaRPr lang="en-US" sz="1600"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372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ARM Templates</a:t>
            </a:r>
          </a:p>
        </p:txBody>
      </p:sp>
      <p:grpSp>
        <p:nvGrpSpPr>
          <p:cNvPr id="3" name="Group 4"/>
          <p:cNvGrpSpPr>
            <a:grpSpLocks noChangeAspect="1"/>
          </p:cNvGrpSpPr>
          <p:nvPr/>
        </p:nvGrpSpPr>
        <p:grpSpPr bwMode="auto">
          <a:xfrm>
            <a:off x="5679265" y="1398109"/>
            <a:ext cx="5338462" cy="4487542"/>
            <a:chOff x="2863" y="318"/>
            <a:chExt cx="4354" cy="3660"/>
          </a:xfrm>
        </p:grpSpPr>
        <p:sp>
          <p:nvSpPr>
            <p:cNvPr id="4"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7"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8"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9"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0"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1"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2"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3"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4"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5"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6" name="Rectangle 16"/>
            <p:cNvSpPr>
              <a:spLocks noChangeArrowheads="1"/>
            </p:cNvSpPr>
            <p:nvPr/>
          </p:nvSpPr>
          <p:spPr bwMode="auto">
            <a:xfrm>
              <a:off x="3398" y="2838"/>
              <a:ext cx="4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FFFFFF"/>
                  </a:solidFill>
                  <a:latin typeface="Segoe UI Semilight" panose="020B0402040204020203" pitchFamily="34" charset="0"/>
                  <a:cs typeface="Segoe UI Semilight" panose="020B0402040204020203" pitchFamily="34" charset="0"/>
                </a:rPr>
                <a:t>SQL - A</a:t>
              </a:r>
              <a:endParaRPr lang="en-US" altLang="en-US" sz="1100" kern="0" dirty="0">
                <a:solidFill>
                  <a:srgbClr val="00B0F0"/>
                </a:solidFill>
                <a:latin typeface="Segoe UI Semilight" panose="020B0402040204020203" pitchFamily="34" charset="0"/>
                <a:cs typeface="Segoe UI Semilight" panose="020B0402040204020203" pitchFamily="34" charset="0"/>
              </a:endParaRPr>
            </a:p>
          </p:txBody>
        </p:sp>
        <p:sp>
          <p:nvSpPr>
            <p:cNvPr id="17"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8"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19"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0"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1"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2"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3"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4"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5"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6"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7"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8"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29"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0"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1" name="Rectangle 31"/>
            <p:cNvSpPr>
              <a:spLocks noChangeArrowheads="1"/>
            </p:cNvSpPr>
            <p:nvPr/>
          </p:nvSpPr>
          <p:spPr bwMode="auto">
            <a:xfrm>
              <a:off x="4884" y="2838"/>
              <a:ext cx="5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FFFFFF"/>
                  </a:solidFill>
                  <a:latin typeface="Segoe UI Semilight" panose="020B0402040204020203" pitchFamily="34" charset="0"/>
                  <a:cs typeface="Segoe UI Semilight" panose="020B0402040204020203" pitchFamily="34" charset="0"/>
                </a:rPr>
                <a:t>Website</a:t>
              </a:r>
              <a:endParaRPr lang="en-US" altLang="en-US" sz="2199" kern="0" dirty="0">
                <a:solidFill>
                  <a:srgbClr val="00B0F0"/>
                </a:solidFill>
                <a:latin typeface="Segoe UI Semilight" panose="020B0402040204020203" pitchFamily="34" charset="0"/>
                <a:cs typeface="Segoe UI Semilight" panose="020B0402040204020203" pitchFamily="34" charset="0"/>
              </a:endParaRPr>
            </a:p>
          </p:txBody>
        </p:sp>
        <p:sp>
          <p:nvSpPr>
            <p:cNvPr id="32"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3"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4"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1400" kern="0">
                <a:solidFill>
                  <a:srgbClr val="00B0F0"/>
                </a:solidFill>
                <a:latin typeface="Segoe UI Semilight" panose="020B0402040204020203" pitchFamily="34" charset="0"/>
                <a:cs typeface="Segoe UI Semilight" panose="020B0402040204020203" pitchFamily="34" charset="0"/>
              </a:endParaRPr>
            </a:p>
          </p:txBody>
        </p:sp>
        <p:sp>
          <p:nvSpPr>
            <p:cNvPr id="35"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6"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7"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8"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39"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0"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1"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2"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3"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4"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5"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6"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47" name="Rectangle 47"/>
            <p:cNvSpPr>
              <a:spLocks noChangeArrowheads="1"/>
            </p:cNvSpPr>
            <p:nvPr/>
          </p:nvSpPr>
          <p:spPr bwMode="auto">
            <a:xfrm>
              <a:off x="6417" y="2788"/>
              <a:ext cx="40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FFFFFF"/>
                  </a:solidFill>
                  <a:latin typeface="Segoe UI Semilight" panose="020B0402040204020203" pitchFamily="34" charset="0"/>
                  <a:cs typeface="Segoe UI Semilight" panose="020B0402040204020203" pitchFamily="34" charset="0"/>
                </a:rPr>
                <a:t>Virtual</a:t>
              </a:r>
              <a:endParaRPr lang="en-US" altLang="en-US" sz="1400" kern="0" dirty="0">
                <a:solidFill>
                  <a:srgbClr val="00B0F0"/>
                </a:solidFill>
                <a:latin typeface="Segoe UI Semilight" panose="020B0402040204020203" pitchFamily="34" charset="0"/>
                <a:cs typeface="Segoe UI Semilight" panose="020B0402040204020203" pitchFamily="34" charset="0"/>
              </a:endParaRPr>
            </a:p>
          </p:txBody>
        </p:sp>
        <p:sp>
          <p:nvSpPr>
            <p:cNvPr id="48" name="Rectangle 48"/>
            <p:cNvSpPr>
              <a:spLocks noChangeArrowheads="1"/>
            </p:cNvSpPr>
            <p:nvPr/>
          </p:nvSpPr>
          <p:spPr bwMode="auto">
            <a:xfrm>
              <a:off x="6417" y="2933"/>
              <a:ext cx="597"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FFFFFF"/>
                  </a:solidFill>
                  <a:latin typeface="Segoe UI Semilight" panose="020B0402040204020203" pitchFamily="34" charset="0"/>
                  <a:cs typeface="Segoe UI Semilight" panose="020B0402040204020203" pitchFamily="34" charset="0"/>
                </a:rPr>
                <a:t>Machines</a:t>
              </a:r>
              <a:endParaRPr lang="en-US" altLang="en-US" sz="1400" kern="0" dirty="0">
                <a:solidFill>
                  <a:srgbClr val="00B0F0"/>
                </a:solidFill>
                <a:latin typeface="Segoe UI Semilight" panose="020B0402040204020203" pitchFamily="34" charset="0"/>
                <a:cs typeface="Segoe UI Semilight" panose="020B0402040204020203" pitchFamily="34" charset="0"/>
              </a:endParaRPr>
            </a:p>
          </p:txBody>
        </p:sp>
        <p:sp>
          <p:nvSpPr>
            <p:cNvPr id="49"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0"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1"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2"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3"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4" name="Rectangle 54"/>
            <p:cNvSpPr>
              <a:spLocks noChangeArrowheads="1"/>
            </p:cNvSpPr>
            <p:nvPr/>
          </p:nvSpPr>
          <p:spPr bwMode="auto">
            <a:xfrm>
              <a:off x="4731" y="523"/>
              <a:ext cx="40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414042"/>
                  </a:solidFill>
                  <a:latin typeface="Segoe UI Semilight" panose="020B0402040204020203" pitchFamily="34" charset="0"/>
                  <a:cs typeface="Segoe UI Semilight" panose="020B0402040204020203" pitchFamily="34" charset="0"/>
                </a:rPr>
                <a:t>SQL-A</a:t>
              </a:r>
              <a:endParaRPr lang="en-US" altLang="en-US" sz="1050" kern="0" dirty="0">
                <a:solidFill>
                  <a:srgbClr val="00B0F0"/>
                </a:solidFill>
                <a:latin typeface="Segoe UI Semilight" panose="020B0402040204020203" pitchFamily="34" charset="0"/>
                <a:cs typeface="Segoe UI Semilight" panose="020B0402040204020203" pitchFamily="34" charset="0"/>
              </a:endParaRPr>
            </a:p>
          </p:txBody>
        </p:sp>
        <p:sp>
          <p:nvSpPr>
            <p:cNvPr id="55" name="Rectangle 55"/>
            <p:cNvSpPr>
              <a:spLocks noChangeArrowheads="1"/>
            </p:cNvSpPr>
            <p:nvPr/>
          </p:nvSpPr>
          <p:spPr bwMode="auto">
            <a:xfrm>
              <a:off x="4728" y="747"/>
              <a:ext cx="5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1400" kern="0" dirty="0">
                  <a:solidFill>
                    <a:srgbClr val="414042"/>
                  </a:solidFill>
                  <a:latin typeface="Segoe UI Semilight" panose="020B0402040204020203" pitchFamily="34" charset="0"/>
                  <a:cs typeface="Segoe UI Semilight" panose="020B0402040204020203" pitchFamily="34" charset="0"/>
                </a:rPr>
                <a:t>Website</a:t>
              </a:r>
              <a:endParaRPr lang="en-US" altLang="en-US" sz="1050" kern="0" dirty="0">
                <a:solidFill>
                  <a:srgbClr val="00B0F0"/>
                </a:solidFill>
                <a:latin typeface="Segoe UI Semilight" panose="020B0402040204020203" pitchFamily="34" charset="0"/>
                <a:cs typeface="Segoe UI Semilight" panose="020B0402040204020203" pitchFamily="34" charset="0"/>
              </a:endParaRPr>
            </a:p>
          </p:txBody>
        </p:sp>
        <p:sp>
          <p:nvSpPr>
            <p:cNvPr id="56" name="Rectangle 56"/>
            <p:cNvSpPr>
              <a:spLocks noChangeArrowheads="1"/>
            </p:cNvSpPr>
            <p:nvPr/>
          </p:nvSpPr>
          <p:spPr bwMode="auto">
            <a:xfrm>
              <a:off x="4713" y="987"/>
              <a:ext cx="63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700" b="1" kern="0" dirty="0">
                  <a:solidFill>
                    <a:srgbClr val="414042"/>
                  </a:solidFill>
                  <a:latin typeface="Segoe UI Semilight" panose="020B0402040204020203" pitchFamily="34" charset="0"/>
                  <a:cs typeface="Segoe UI Semilight" panose="020B0402040204020203" pitchFamily="34" charset="0"/>
                </a:rPr>
                <a:t>[SQL CONFIG] VM (2x)</a:t>
              </a:r>
              <a:endParaRPr lang="en-US" altLang="en-US" sz="1600" kern="0" dirty="0">
                <a:solidFill>
                  <a:srgbClr val="00B0F0"/>
                </a:solidFill>
                <a:latin typeface="Segoe UI Semilight" panose="020B0402040204020203" pitchFamily="34" charset="0"/>
                <a:cs typeface="Segoe UI Semilight" panose="020B0402040204020203" pitchFamily="34" charset="0"/>
              </a:endParaRPr>
            </a:p>
          </p:txBody>
        </p:sp>
        <p:sp>
          <p:nvSpPr>
            <p:cNvPr id="57"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8"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59"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0"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1"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2"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3"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4"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5"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6"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67"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panose="020B0502040204020203" pitchFamily="34" charset="0"/>
                <a:cs typeface="Segoe UI" panose="020B0502040204020203" pitchFamily="34" charset="0"/>
              </a:endParaRPr>
            </a:p>
          </p:txBody>
        </p:sp>
        <p:sp>
          <p:nvSpPr>
            <p:cNvPr id="68" name="Rectangle 68"/>
            <p:cNvSpPr>
              <a:spLocks noChangeArrowheads="1"/>
            </p:cNvSpPr>
            <p:nvPr/>
          </p:nvSpPr>
          <p:spPr bwMode="auto">
            <a:xfrm>
              <a:off x="6236" y="2141"/>
              <a:ext cx="59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700" b="1" kern="0" dirty="0">
                  <a:solidFill>
                    <a:srgbClr val="FFFFFF"/>
                  </a:solidFill>
                  <a:latin typeface="Segoe UI Semilight" panose="020B0402040204020203" pitchFamily="34" charset="0"/>
                  <a:cs typeface="Segoe UI Semilight" panose="020B0402040204020203" pitchFamily="34" charset="0"/>
                </a:rPr>
                <a:t>DEPENDS ON SQL</a:t>
              </a:r>
              <a:endParaRPr lang="en-US" altLang="en-US" sz="1400" kern="0" dirty="0">
                <a:solidFill>
                  <a:srgbClr val="00B0F0"/>
                </a:solidFill>
                <a:latin typeface="Segoe UI Semilight" panose="020B0402040204020203" pitchFamily="34" charset="0"/>
                <a:cs typeface="Segoe UI Semilight" panose="020B0402040204020203" pitchFamily="34" charset="0"/>
              </a:endParaRPr>
            </a:p>
          </p:txBody>
        </p:sp>
        <p:sp>
          <p:nvSpPr>
            <p:cNvPr id="69"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panose="020B0502040204020203" pitchFamily="34" charset="0"/>
                <a:cs typeface="Segoe UI" panose="020B0502040204020203" pitchFamily="34" charset="0"/>
              </a:endParaRPr>
            </a:p>
          </p:txBody>
        </p:sp>
        <p:sp>
          <p:nvSpPr>
            <p:cNvPr id="70" name="Rectangle 70"/>
            <p:cNvSpPr>
              <a:spLocks noChangeArrowheads="1"/>
            </p:cNvSpPr>
            <p:nvPr/>
          </p:nvSpPr>
          <p:spPr bwMode="auto">
            <a:xfrm>
              <a:off x="4713" y="2141"/>
              <a:ext cx="59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700" b="1" kern="0" dirty="0">
                  <a:solidFill>
                    <a:srgbClr val="FFFFFF"/>
                  </a:solidFill>
                  <a:latin typeface="Segoe UI Semilight" panose="020B0402040204020203" pitchFamily="34" charset="0"/>
                  <a:cs typeface="Segoe UI Semilight" panose="020B0402040204020203" pitchFamily="34" charset="0"/>
                </a:rPr>
                <a:t>DEPENDS ON SQL</a:t>
              </a:r>
              <a:endParaRPr lang="en-US" altLang="en-US" sz="1400" kern="0" dirty="0">
                <a:solidFill>
                  <a:srgbClr val="00B0F0"/>
                </a:solidFill>
                <a:latin typeface="Segoe UI Semilight" panose="020B0402040204020203" pitchFamily="34" charset="0"/>
                <a:cs typeface="Segoe UI Semilight" panose="020B0402040204020203" pitchFamily="34" charset="0"/>
              </a:endParaRPr>
            </a:p>
          </p:txBody>
        </p:sp>
        <p:sp>
          <p:nvSpPr>
            <p:cNvPr id="71"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72"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73"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Semilight" panose="020B0402040204020203" pitchFamily="34" charset="0"/>
                <a:cs typeface="Segoe UI Semilight" panose="020B0402040204020203" pitchFamily="34" charset="0"/>
              </a:endParaRPr>
            </a:p>
          </p:txBody>
        </p:sp>
        <p:sp>
          <p:nvSpPr>
            <p:cNvPr id="74"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1" tIns="45695" rIns="91391" bIns="45695" numCol="1" anchor="t" anchorCtr="0" compatLnSpc="1">
              <a:prstTxWarp prst="textNoShape">
                <a:avLst/>
              </a:prstTxWarp>
            </a:bodyPr>
            <a:lstStyle/>
            <a:p>
              <a:pPr defTabSz="913860">
                <a:defRPr/>
              </a:pPr>
              <a:endParaRPr lang="en-US" sz="2199" kern="0">
                <a:solidFill>
                  <a:srgbClr val="00B0F0"/>
                </a:solidFill>
                <a:latin typeface="Segoe UI" panose="020B0502040204020203" pitchFamily="34" charset="0"/>
                <a:cs typeface="Segoe UI" panose="020B0502040204020203" pitchFamily="34" charset="0"/>
              </a:endParaRPr>
            </a:p>
          </p:txBody>
        </p:sp>
        <p:sp>
          <p:nvSpPr>
            <p:cNvPr id="75" name="Rectangle 75"/>
            <p:cNvSpPr>
              <a:spLocks noChangeArrowheads="1"/>
            </p:cNvSpPr>
            <p:nvPr/>
          </p:nvSpPr>
          <p:spPr bwMode="auto">
            <a:xfrm>
              <a:off x="4023" y="3702"/>
              <a:ext cx="54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r>
                <a:rPr lang="en-US" altLang="en-US" sz="900" b="1" kern="0" dirty="0">
                  <a:solidFill>
                    <a:srgbClr val="FFFFFF"/>
                  </a:solidFill>
                  <a:latin typeface="Segoe UI Semilight" panose="020B0402040204020203" pitchFamily="34" charset="0"/>
                  <a:cs typeface="Segoe UI Semilight" panose="020B0402040204020203" pitchFamily="34" charset="0"/>
                </a:rPr>
                <a:t>SQLCONFIG</a:t>
              </a:r>
              <a:endParaRPr lang="en-US" altLang="en-US" sz="1200" kern="0" dirty="0">
                <a:solidFill>
                  <a:srgbClr val="00B0F0"/>
                </a:solidFill>
                <a:latin typeface="Segoe UI Semilight" panose="020B0402040204020203" pitchFamily="34" charset="0"/>
                <a:cs typeface="Segoe UI Semilight" panose="020B0402040204020203" pitchFamily="34" charset="0"/>
              </a:endParaRPr>
            </a:p>
          </p:txBody>
        </p:sp>
        <p:sp>
          <p:nvSpPr>
            <p:cNvPr id="76" name="Rectangle 76"/>
            <p:cNvSpPr>
              <a:spLocks noChangeArrowheads="1"/>
            </p:cNvSpPr>
            <p:nvPr/>
          </p:nvSpPr>
          <p:spPr bwMode="auto">
            <a:xfrm>
              <a:off x="4204" y="3702"/>
              <a:ext cx="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endParaRPr lang="en-US" altLang="en-US" sz="2199" kern="0" dirty="0">
                <a:solidFill>
                  <a:srgbClr val="00B0F0"/>
                </a:solidFill>
                <a:latin typeface="Segoe UI Semilight" panose="020B0402040204020203" pitchFamily="34" charset="0"/>
                <a:cs typeface="Segoe UI Semilight" panose="020B0402040204020203" pitchFamily="34" charset="0"/>
              </a:endParaRPr>
            </a:p>
          </p:txBody>
        </p:sp>
        <p:sp>
          <p:nvSpPr>
            <p:cNvPr id="77" name="Rectangle 77"/>
            <p:cNvSpPr>
              <a:spLocks noChangeArrowheads="1"/>
            </p:cNvSpPr>
            <p:nvPr/>
          </p:nvSpPr>
          <p:spPr bwMode="auto">
            <a:xfrm>
              <a:off x="4257" y="3702"/>
              <a:ext cx="0"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60">
                <a:defRPr/>
              </a:pPr>
              <a:endParaRPr lang="en-US" altLang="en-US" sz="2199" kern="0" dirty="0">
                <a:solidFill>
                  <a:srgbClr val="00B0F0"/>
                </a:solidFill>
                <a:latin typeface="Segoe UI Semilight" panose="020B0402040204020203" pitchFamily="34" charset="0"/>
                <a:cs typeface="Segoe UI Semilight" panose="020B0402040204020203" pitchFamily="34" charset="0"/>
              </a:endParaRPr>
            </a:p>
          </p:txBody>
        </p:sp>
      </p:grpSp>
      <p:sp>
        <p:nvSpPr>
          <p:cNvPr id="78" name="TextBox 77"/>
          <p:cNvSpPr txBox="1"/>
          <p:nvPr/>
        </p:nvSpPr>
        <p:spPr>
          <a:xfrm>
            <a:off x="684234" y="1670990"/>
            <a:ext cx="4783735" cy="4242925"/>
          </a:xfrm>
          <a:prstGeom prst="rect">
            <a:avLst/>
          </a:prstGeom>
        </p:spPr>
        <p:txBody>
          <a:bodyPr vert="horz" wrap="square" lIns="91416" tIns="91416" rIns="91416" bIns="91416" rtlCol="0" anchor="t">
            <a:noAutofit/>
          </a:bodyPr>
          <a:lstStyle/>
          <a:p>
            <a:pPr marL="342797" indent="-342797">
              <a:buFont typeface="Arial" panose="020B0604020202020204" pitchFamily="34" charset="0"/>
              <a:buChar char="•"/>
            </a:pPr>
            <a:r>
              <a:rPr lang="en-US" sz="2199" dirty="0">
                <a:latin typeface="Segoe UI" pitchFamily="34" charset="0"/>
                <a:ea typeface="Segoe UI" pitchFamily="34" charset="0"/>
                <a:cs typeface="Segoe UI" pitchFamily="34" charset="0"/>
              </a:rPr>
              <a:t>Declarative, model-based specification of resources and their configuration, dependencies, code, and extensions</a:t>
            </a:r>
          </a:p>
          <a:p>
            <a:pPr marL="342797" indent="-342797">
              <a:buFont typeface="Arial" panose="020B0604020202020204" pitchFamily="34" charset="0"/>
              <a:buChar char="•"/>
            </a:pPr>
            <a:endParaRPr lang="en-US" sz="2199" dirty="0">
              <a:latin typeface="Segoe UI" pitchFamily="34" charset="0"/>
              <a:ea typeface="Segoe UI" pitchFamily="34" charset="0"/>
              <a:cs typeface="Segoe UI" pitchFamily="34" charset="0"/>
            </a:endParaRPr>
          </a:p>
          <a:p>
            <a:pPr marL="342797" indent="-342797">
              <a:buFont typeface="Arial" panose="020B0604020202020204" pitchFamily="34" charset="0"/>
              <a:buChar char="•"/>
            </a:pPr>
            <a:r>
              <a:rPr lang="en-US" sz="2199" b="1" dirty="0">
                <a:latin typeface="Segoe UI" pitchFamily="34" charset="0"/>
                <a:ea typeface="Segoe UI" pitchFamily="34" charset="0"/>
                <a:cs typeface="Segoe UI" pitchFamily="34" charset="0"/>
              </a:rPr>
              <a:t>Repeated</a:t>
            </a:r>
            <a:r>
              <a:rPr lang="en-US" sz="2199" dirty="0">
                <a:latin typeface="Segoe UI" pitchFamily="34" charset="0"/>
                <a:ea typeface="Segoe UI" pitchFamily="34" charset="0"/>
                <a:cs typeface="Segoe UI" pitchFamily="34" charset="0"/>
              </a:rPr>
              <a:t> deployment and consistent state (idempotent)</a:t>
            </a:r>
          </a:p>
          <a:p>
            <a:pPr marL="342797" indent="-342797">
              <a:buFont typeface="Arial" panose="020B0604020202020204" pitchFamily="34" charset="0"/>
              <a:buChar char="•"/>
            </a:pPr>
            <a:endParaRPr lang="en-US" sz="2199" dirty="0">
              <a:latin typeface="Segoe UI" pitchFamily="34" charset="0"/>
              <a:ea typeface="Segoe UI" pitchFamily="34" charset="0"/>
              <a:cs typeface="Segoe UI" pitchFamily="34" charset="0"/>
            </a:endParaRPr>
          </a:p>
          <a:p>
            <a:pPr marL="342797" indent="-342797">
              <a:buFont typeface="Arial" panose="020B0604020202020204" pitchFamily="34" charset="0"/>
              <a:buChar char="•"/>
            </a:pPr>
            <a:r>
              <a:rPr lang="en-US" sz="2199" dirty="0">
                <a:latin typeface="Segoe UI" pitchFamily="34" charset="0"/>
                <a:ea typeface="Segoe UI" pitchFamily="34" charset="0"/>
                <a:cs typeface="Segoe UI" pitchFamily="34" charset="0"/>
              </a:rPr>
              <a:t>Consistent, incremental deployments</a:t>
            </a:r>
          </a:p>
          <a:p>
            <a:pPr marL="342797" indent="-342797">
              <a:buFont typeface="Arial" panose="020B0604020202020204" pitchFamily="34" charset="0"/>
              <a:buChar char="•"/>
            </a:pPr>
            <a:endParaRPr lang="en-US" sz="2199" dirty="0">
              <a:latin typeface="Segoe UI" pitchFamily="34" charset="0"/>
              <a:ea typeface="Segoe UI" pitchFamily="34" charset="0"/>
              <a:cs typeface="Segoe UI" pitchFamily="34" charset="0"/>
            </a:endParaRPr>
          </a:p>
          <a:p>
            <a:pPr marL="342797" indent="-342797">
              <a:buFont typeface="Arial" panose="020B0604020202020204" pitchFamily="34" charset="0"/>
              <a:buChar char="•"/>
            </a:pPr>
            <a:r>
              <a:rPr lang="en-US" sz="2199" dirty="0">
                <a:latin typeface="Segoe UI" pitchFamily="34" charset="0"/>
                <a:ea typeface="Segoe UI" pitchFamily="34" charset="0"/>
                <a:cs typeface="Segoe UI" pitchFamily="34" charset="0"/>
              </a:rPr>
              <a:t>Source file, checked-in</a:t>
            </a:r>
          </a:p>
          <a:p>
            <a:pPr marL="342797" indent="-342797">
              <a:buFont typeface="Arial" panose="020B0604020202020204" pitchFamily="34" charset="0"/>
              <a:buChar char="•"/>
            </a:pPr>
            <a:endParaRPr lang="en-US" sz="2199" dirty="0">
              <a:latin typeface="Segoe UI" pitchFamily="34" charset="0"/>
              <a:ea typeface="Segoe UI" pitchFamily="34" charset="0"/>
              <a:cs typeface="Segoe UI" pitchFamily="34" charset="0"/>
            </a:endParaRPr>
          </a:p>
          <a:p>
            <a:pPr marL="342797" indent="-342797">
              <a:buFont typeface="Arial" panose="020B0604020202020204" pitchFamily="34" charset="0"/>
              <a:buChar char="•"/>
            </a:pPr>
            <a:r>
              <a:rPr lang="en-US" sz="2199" dirty="0">
                <a:latin typeface="Segoe UI" pitchFamily="34" charset="0"/>
                <a:ea typeface="Segoe UI" pitchFamily="34" charset="0"/>
                <a:cs typeface="Segoe UI" pitchFamily="34" charset="0"/>
              </a:rPr>
              <a:t>Parameterized input/output</a:t>
            </a:r>
          </a:p>
        </p:txBody>
      </p:sp>
    </p:spTree>
    <p:extLst>
      <p:ext uri="{BB962C8B-B14F-4D97-AF65-F5344CB8AC3E}">
        <p14:creationId xmlns:p14="http://schemas.microsoft.com/office/powerpoint/2010/main" val="3185221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Deploying an App with ARM Templates</a:t>
            </a:r>
          </a:p>
        </p:txBody>
      </p:sp>
      <p:pic>
        <p:nvPicPr>
          <p:cNvPr id="3" name="Picture 2"/>
          <p:cNvPicPr>
            <a:picLocks noChangeAspect="1"/>
          </p:cNvPicPr>
          <p:nvPr/>
        </p:nvPicPr>
        <p:blipFill>
          <a:blip r:embed="rId2"/>
          <a:stretch>
            <a:fillRect/>
          </a:stretch>
        </p:blipFill>
        <p:spPr>
          <a:xfrm>
            <a:off x="6084024" y="1825543"/>
            <a:ext cx="5837951" cy="4560307"/>
          </a:xfrm>
          <a:prstGeom prst="rect">
            <a:avLst/>
          </a:prstGeom>
        </p:spPr>
      </p:pic>
      <p:pic>
        <p:nvPicPr>
          <p:cNvPr id="4" name="Picture 3"/>
          <p:cNvPicPr>
            <a:picLocks noChangeAspect="1"/>
          </p:cNvPicPr>
          <p:nvPr/>
        </p:nvPicPr>
        <p:blipFill>
          <a:blip r:embed="rId3"/>
          <a:stretch>
            <a:fillRect/>
          </a:stretch>
        </p:blipFill>
        <p:spPr>
          <a:xfrm>
            <a:off x="276391" y="1825541"/>
            <a:ext cx="5629392" cy="4560308"/>
          </a:xfrm>
          <a:prstGeom prst="rect">
            <a:avLst/>
          </a:prstGeom>
        </p:spPr>
      </p:pic>
      <p:pic>
        <p:nvPicPr>
          <p:cNvPr id="5" name="Picture 4"/>
          <p:cNvPicPr>
            <a:picLocks noChangeAspect="1"/>
          </p:cNvPicPr>
          <p:nvPr/>
        </p:nvPicPr>
        <p:blipFill>
          <a:blip r:embed="rId4"/>
          <a:stretch>
            <a:fillRect/>
          </a:stretch>
        </p:blipFill>
        <p:spPr>
          <a:xfrm>
            <a:off x="4675443" y="3060139"/>
            <a:ext cx="2458623" cy="676812"/>
          </a:xfrm>
          <a:prstGeom prst="rect">
            <a:avLst/>
          </a:prstGeom>
        </p:spPr>
      </p:pic>
    </p:spTree>
    <p:extLst>
      <p:ext uri="{BB962C8B-B14F-4D97-AF65-F5344CB8AC3E}">
        <p14:creationId xmlns:p14="http://schemas.microsoft.com/office/powerpoint/2010/main" val="40442749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Manage and Govern Your Cloud Resources</a:t>
            </a:r>
          </a:p>
        </p:txBody>
      </p:sp>
      <p:pic>
        <p:nvPicPr>
          <p:cNvPr id="3" name="Picture 2"/>
          <p:cNvPicPr>
            <a:picLocks noChangeAspect="1"/>
          </p:cNvPicPr>
          <p:nvPr/>
        </p:nvPicPr>
        <p:blipFill>
          <a:blip r:embed="rId2"/>
          <a:stretch>
            <a:fillRect/>
          </a:stretch>
        </p:blipFill>
        <p:spPr>
          <a:xfrm>
            <a:off x="379826" y="1155009"/>
            <a:ext cx="7639050" cy="5047008"/>
          </a:xfrm>
          <a:prstGeom prst="rect">
            <a:avLst/>
          </a:prstGeom>
        </p:spPr>
      </p:pic>
      <p:sp>
        <p:nvSpPr>
          <p:cNvPr id="4" name="Rectangle 3"/>
          <p:cNvSpPr/>
          <p:nvPr/>
        </p:nvSpPr>
        <p:spPr>
          <a:xfrm>
            <a:off x="304800" y="6503414"/>
            <a:ext cx="11970164" cy="923330"/>
          </a:xfrm>
          <a:prstGeom prst="rect">
            <a:avLst/>
          </a:prstGeom>
        </p:spPr>
        <p:txBody>
          <a:bodyPr wrap="square">
            <a:spAutoFit/>
          </a:bodyPr>
          <a:lstStyle/>
          <a:p>
            <a:r>
              <a:rPr lang="en-US" sz="1800" dirty="0">
                <a:hlinkClick r:id="rId3"/>
              </a:rPr>
              <a:t>https://docs.microsoft.com/en-gb/azure/azure-resource-manager/resource-manager-subscription-governance</a:t>
            </a:r>
            <a:endParaRPr lang="en-US" sz="1800" dirty="0"/>
          </a:p>
          <a:p>
            <a:r>
              <a:rPr lang="en-US" sz="1800" dirty="0">
                <a:hlinkClick r:id="rId4"/>
              </a:rPr>
              <a:t>https://docs.microsoft.com/en-gb/azure/azure-resource-manager/resource-manager-subscription-examples</a:t>
            </a:r>
            <a:r>
              <a:rPr lang="en-US" sz="1800" dirty="0"/>
              <a:t> </a:t>
            </a:r>
          </a:p>
          <a:p>
            <a:endParaRPr lang="en-US" sz="1800" dirty="0"/>
          </a:p>
        </p:txBody>
      </p:sp>
      <p:sp>
        <p:nvSpPr>
          <p:cNvPr id="5" name="TextBox 4"/>
          <p:cNvSpPr txBox="1"/>
          <p:nvPr/>
        </p:nvSpPr>
        <p:spPr>
          <a:xfrm>
            <a:off x="8216347" y="1093304"/>
            <a:ext cx="3491948" cy="5108713"/>
          </a:xfrm>
          <a:prstGeom prst="rect">
            <a:avLst/>
          </a:prstGeom>
        </p:spPr>
        <p:txBody>
          <a:bodyPr vert="horz" wrap="square" lIns="91440" tIns="91440" rIns="91440" bIns="91440" rtlCol="0" anchor="t">
            <a:noAutofit/>
          </a:bodyPr>
          <a:lstStyle/>
          <a:p>
            <a:pPr marL="171450" indent="-171450">
              <a:buFont typeface="Wingdings" pitchFamily="2" charset="2"/>
              <a:buChar char="§"/>
            </a:pPr>
            <a:r>
              <a:rPr lang="en-US" sz="2400" dirty="0">
                <a:latin typeface="Segoe UI" pitchFamily="34" charset="0"/>
                <a:ea typeface="Segoe UI" pitchFamily="34" charset="0"/>
                <a:cs typeface="Segoe UI" pitchFamily="34" charset="0"/>
              </a:rPr>
              <a:t>Define Azure EA Hierarchy</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Naming Standards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Policies and Auditing</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Resource Tags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Resource Groups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Role Based Access Control</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Azure Resource Locks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Core Networking Resources</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Automation</a:t>
            </a:r>
          </a:p>
          <a:p>
            <a:pPr marL="171450" indent="-171450">
              <a:buFont typeface="Wingdings" pitchFamily="2" charset="2"/>
              <a:buChar char="§"/>
            </a:pPr>
            <a:r>
              <a:rPr lang="en-US" sz="2400" dirty="0">
                <a:latin typeface="Segoe UI" pitchFamily="34" charset="0"/>
                <a:ea typeface="Segoe UI" pitchFamily="34" charset="0"/>
                <a:cs typeface="Segoe UI" pitchFamily="34" charset="0"/>
              </a:rPr>
              <a:t>Azure Security Center &amp; Advisor</a:t>
            </a:r>
          </a:p>
        </p:txBody>
      </p:sp>
    </p:spTree>
    <p:extLst>
      <p:ext uri="{BB962C8B-B14F-4D97-AF65-F5344CB8AC3E}">
        <p14:creationId xmlns:p14="http://schemas.microsoft.com/office/powerpoint/2010/main" val="39383798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89867" y="216112"/>
            <a:ext cx="11648836" cy="913993"/>
          </a:xfrm>
        </p:spPr>
        <p:txBody>
          <a:bodyPr vert="horz" lIns="320040" tIns="152357" rIns="53325" bIns="53325" rtlCol="0" anchor="ctr">
            <a:normAutofit fontScale="97500"/>
          </a:bodyPr>
          <a:lstStyle/>
          <a:p>
            <a:pPr marL="0">
              <a:lnSpc>
                <a:spcPct val="90000"/>
              </a:lnSpc>
              <a:spcBef>
                <a:spcPct val="0"/>
              </a:spcBef>
              <a:buNone/>
            </a:pPr>
            <a:r>
              <a:rPr lang="en-US" sz="4000" spc="-58" dirty="0">
                <a:solidFill>
                  <a:schemeClr val="bg2"/>
                </a:solidFill>
                <a:latin typeface="Segoe UI Light" pitchFamily="34" charset="0"/>
              </a:rPr>
              <a:t>Evolution of the IT pro skill set</a:t>
            </a:r>
          </a:p>
        </p:txBody>
      </p:sp>
      <p:grpSp>
        <p:nvGrpSpPr>
          <p:cNvPr id="5" name="Group 4"/>
          <p:cNvGrpSpPr/>
          <p:nvPr/>
        </p:nvGrpSpPr>
        <p:grpSpPr>
          <a:xfrm>
            <a:off x="233885" y="1865237"/>
            <a:ext cx="11689443" cy="4667374"/>
            <a:chOff x="238636" y="2016312"/>
            <a:chExt cx="11926947" cy="4762205"/>
          </a:xfrm>
        </p:grpSpPr>
        <p:pic>
          <p:nvPicPr>
            <p:cNvPr id="54" name="Picture 53"/>
            <p:cNvPicPr>
              <a:picLocks noChangeAspect="1"/>
            </p:cNvPicPr>
            <p:nvPr/>
          </p:nvPicPr>
          <p:blipFill>
            <a:blip r:embed="rId3"/>
            <a:stretch>
              <a:fillRect/>
            </a:stretch>
          </p:blipFill>
          <p:spPr>
            <a:xfrm flipH="1">
              <a:off x="5126515" y="3906150"/>
              <a:ext cx="970095" cy="1845178"/>
            </a:xfrm>
            <a:prstGeom prst="rect">
              <a:avLst/>
            </a:prstGeom>
          </p:spPr>
        </p:pic>
        <p:sp>
          <p:nvSpPr>
            <p:cNvPr id="36" name="s1 TextBox 35"/>
            <p:cNvSpPr txBox="1">
              <a:spLocks noChangeAspect="1"/>
            </p:cNvSpPr>
            <p:nvPr/>
          </p:nvSpPr>
          <p:spPr>
            <a:xfrm>
              <a:off x="238636" y="485172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600" kern="0" dirty="0">
                  <a:solidFill>
                    <a:srgbClr val="FFFFFF"/>
                  </a:solidFill>
                  <a:ea typeface="Segoe UI" panose="020B0502040204020203" pitchFamily="34" charset="0"/>
                  <a:cs typeface="Segoe UI" panose="020B0502040204020203" pitchFamily="34" charset="0"/>
                </a:rPr>
                <a:t>Relationship Manager</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trusted advisor</a:t>
              </a:r>
            </a:p>
          </p:txBody>
        </p:sp>
        <p:sp>
          <p:nvSpPr>
            <p:cNvPr id="38" name="s2 TextBox 37"/>
            <p:cNvSpPr txBox="1">
              <a:spLocks noChangeAspect="1"/>
            </p:cNvSpPr>
            <p:nvPr/>
          </p:nvSpPr>
          <p:spPr>
            <a:xfrm>
              <a:off x="1739852" y="536009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865" kern="0" dirty="0">
                  <a:solidFill>
                    <a:srgbClr val="FFFFFF"/>
                  </a:solidFill>
                  <a:ea typeface="Segoe UI" panose="020B0502040204020203" pitchFamily="34" charset="0"/>
                  <a:cs typeface="Segoe UI" panose="020B0502040204020203" pitchFamily="34" charset="0"/>
                </a:rPr>
                <a:t>Business </a:t>
              </a:r>
              <a:br>
                <a:rPr lang="en-US" sz="1865" kern="0" dirty="0">
                  <a:solidFill>
                    <a:srgbClr val="FFFFFF"/>
                  </a:solidFill>
                  <a:ea typeface="Segoe UI" panose="020B0502040204020203" pitchFamily="34" charset="0"/>
                  <a:cs typeface="Segoe UI" panose="020B0502040204020203" pitchFamily="34" charset="0"/>
                </a:rPr>
              </a:br>
              <a:r>
                <a:rPr lang="en-US" sz="1865" kern="0" dirty="0">
                  <a:solidFill>
                    <a:srgbClr val="FFFFFF"/>
                  </a:solidFill>
                  <a:ea typeface="Segoe UI" panose="020B0502040204020203" pitchFamily="34" charset="0"/>
                  <a:cs typeface="Segoe UI" panose="020B0502040204020203" pitchFamily="34" charset="0"/>
                </a:rPr>
                <a:t>Architect</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best use </a:t>
              </a:r>
              <a:br>
                <a:rPr lang="en-US" sz="1333" i="1" kern="0" dirty="0">
                  <a:solidFill>
                    <a:srgbClr val="FFFFFF"/>
                  </a:solidFill>
                  <a:ea typeface="Segoe UI" panose="020B0502040204020203" pitchFamily="34" charset="0"/>
                  <a:cs typeface="Segoe UI" panose="020B0502040204020203" pitchFamily="34" charset="0"/>
                </a:rPr>
              </a:br>
              <a:r>
                <a:rPr lang="en-US" sz="1333" i="1" kern="0" dirty="0">
                  <a:solidFill>
                    <a:srgbClr val="FFFFFF"/>
                  </a:solidFill>
                  <a:ea typeface="Segoe UI" panose="020B0502040204020203" pitchFamily="34" charset="0"/>
                  <a:cs typeface="Segoe UI" panose="020B0502040204020203" pitchFamily="34" charset="0"/>
                </a:rPr>
                <a:t>of assets</a:t>
              </a:r>
            </a:p>
          </p:txBody>
        </p:sp>
        <p:sp>
          <p:nvSpPr>
            <p:cNvPr id="39" name="s3 TextBox 38"/>
            <p:cNvSpPr txBox="1">
              <a:spLocks noChangeAspect="1"/>
            </p:cNvSpPr>
            <p:nvPr/>
          </p:nvSpPr>
          <p:spPr>
            <a:xfrm>
              <a:off x="3241069" y="4874748"/>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865" kern="0" dirty="0">
                  <a:solidFill>
                    <a:srgbClr val="FFFFFF"/>
                  </a:solidFill>
                  <a:ea typeface="Segoe UI" panose="020B0502040204020203" pitchFamily="34" charset="0"/>
                  <a:cs typeface="Segoe UI" panose="020B0502040204020203" pitchFamily="34" charset="0"/>
                </a:rPr>
                <a:t>Process </a:t>
              </a:r>
              <a:br>
                <a:rPr lang="en-US" sz="1865" kern="0" dirty="0">
                  <a:solidFill>
                    <a:srgbClr val="FFFFFF"/>
                  </a:solidFill>
                  <a:ea typeface="Segoe UI" panose="020B0502040204020203" pitchFamily="34" charset="0"/>
                  <a:cs typeface="Segoe UI" panose="020B0502040204020203" pitchFamily="34" charset="0"/>
                </a:rPr>
              </a:br>
              <a:r>
                <a:rPr lang="en-US" sz="1865" kern="0" dirty="0">
                  <a:solidFill>
                    <a:srgbClr val="FFFFFF"/>
                  </a:solidFill>
                  <a:ea typeface="Segoe UI" panose="020B0502040204020203" pitchFamily="34" charset="0"/>
                  <a:cs typeface="Segoe UI" panose="020B0502040204020203" pitchFamily="34" charset="0"/>
                </a:rPr>
                <a:t>Engineer</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real-enough time</a:t>
              </a:r>
            </a:p>
          </p:txBody>
        </p:sp>
        <p:sp>
          <p:nvSpPr>
            <p:cNvPr id="41" name="s4TextBox 40"/>
            <p:cNvSpPr txBox="1">
              <a:spLocks noChangeAspect="1"/>
            </p:cNvSpPr>
            <p:nvPr/>
          </p:nvSpPr>
          <p:spPr>
            <a:xfrm>
              <a:off x="4742286" y="536009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600" kern="0" dirty="0">
                  <a:solidFill>
                    <a:srgbClr val="FFFFFF"/>
                  </a:solidFill>
                  <a:ea typeface="Segoe UI" panose="020B0502040204020203" pitchFamily="34" charset="0"/>
                  <a:cs typeface="Segoe UI" panose="020B0502040204020203" pitchFamily="34" charset="0"/>
                </a:rPr>
                <a:t>Engineering </a:t>
              </a:r>
              <a:br>
                <a:rPr lang="en-US" sz="1600" kern="0" dirty="0">
                  <a:solidFill>
                    <a:srgbClr val="FFFFFF"/>
                  </a:solidFill>
                  <a:ea typeface="Segoe UI" panose="020B0502040204020203" pitchFamily="34" charset="0"/>
                  <a:cs typeface="Segoe UI" panose="020B0502040204020203" pitchFamily="34" charset="0"/>
                </a:rPr>
              </a:br>
              <a:r>
                <a:rPr lang="en-US" sz="1600" kern="0" dirty="0">
                  <a:solidFill>
                    <a:srgbClr val="FFFFFF"/>
                  </a:solidFill>
                  <a:ea typeface="Segoe UI" panose="020B0502040204020203" pitchFamily="34" charset="0"/>
                  <a:cs typeface="Segoe UI" panose="020B0502040204020203" pitchFamily="34" charset="0"/>
                </a:rPr>
                <a:t>and DevOps</a:t>
              </a:r>
            </a:p>
            <a:p>
              <a:pPr algn="ctr" defTabSz="1218630">
                <a:lnSpc>
                  <a:spcPct val="90000"/>
                </a:lnSpc>
                <a:spcBef>
                  <a:spcPts val="800"/>
                </a:spcBef>
                <a:defRPr/>
              </a:pPr>
              <a:r>
                <a:rPr lang="en-US" sz="1200" i="1" kern="0" dirty="0">
                  <a:solidFill>
                    <a:srgbClr val="FFFFFF"/>
                  </a:solidFill>
                  <a:ea typeface="Segoe UI" panose="020B0502040204020203" pitchFamily="34" charset="0"/>
                  <a:cs typeface="Segoe UI" panose="020B0502040204020203" pitchFamily="34" charset="0"/>
                </a:rPr>
                <a:t>it works, build for </a:t>
              </a:r>
              <a:br>
                <a:rPr lang="en-US" sz="1200" i="1" kern="0" dirty="0">
                  <a:solidFill>
                    <a:srgbClr val="FFFFFF"/>
                  </a:solidFill>
                  <a:ea typeface="Segoe UI" panose="020B0502040204020203" pitchFamily="34" charset="0"/>
                  <a:cs typeface="Segoe UI" panose="020B0502040204020203" pitchFamily="34" charset="0"/>
                </a:rPr>
              </a:br>
              <a:r>
                <a:rPr lang="en-US" sz="1200" i="1" kern="0" dirty="0">
                  <a:solidFill>
                    <a:srgbClr val="FFFFFF"/>
                  </a:solidFill>
                  <a:ea typeface="Segoe UI" panose="020B0502040204020203" pitchFamily="34" charset="0"/>
                  <a:cs typeface="Segoe UI" panose="020B0502040204020203" pitchFamily="34" charset="0"/>
                </a:rPr>
                <a:t>monitoring </a:t>
              </a:r>
              <a:br>
                <a:rPr lang="en-US" sz="1200" i="1" kern="0" dirty="0">
                  <a:solidFill>
                    <a:srgbClr val="FFFFFF"/>
                  </a:solidFill>
                  <a:ea typeface="Segoe UI" panose="020B0502040204020203" pitchFamily="34" charset="0"/>
                  <a:cs typeface="Segoe UI" panose="020B0502040204020203" pitchFamily="34" charset="0"/>
                </a:rPr>
              </a:br>
              <a:r>
                <a:rPr lang="en-US" sz="1200" i="1" kern="0" dirty="0">
                  <a:solidFill>
                    <a:srgbClr val="FFFFFF"/>
                  </a:solidFill>
                  <a:ea typeface="Segoe UI" panose="020B0502040204020203" pitchFamily="34" charset="0"/>
                  <a:cs typeface="Segoe UI" panose="020B0502040204020203" pitchFamily="34" charset="0"/>
                </a:rPr>
                <a:t>self-healing</a:t>
              </a:r>
            </a:p>
          </p:txBody>
        </p:sp>
        <p:sp>
          <p:nvSpPr>
            <p:cNvPr id="42" name="s5 TextBox 41"/>
            <p:cNvSpPr txBox="1">
              <a:spLocks noChangeAspect="1"/>
            </p:cNvSpPr>
            <p:nvPr/>
          </p:nvSpPr>
          <p:spPr>
            <a:xfrm>
              <a:off x="6243502" y="4874748"/>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400" kern="0" dirty="0">
                  <a:solidFill>
                    <a:srgbClr val="FFFFFF"/>
                  </a:solidFill>
                  <a:ea typeface="Segoe UI" panose="020B0502040204020203" pitchFamily="34" charset="0"/>
                  <a:cs typeface="Segoe UI" panose="020B0502040204020203" pitchFamily="34" charset="0"/>
                </a:rPr>
                <a:t>Edge/Wireless</a:t>
              </a:r>
              <a:r>
                <a:rPr lang="en-US" sz="1600" kern="0" dirty="0">
                  <a:solidFill>
                    <a:srgbClr val="FFFFFF"/>
                  </a:solidFill>
                  <a:ea typeface="Segoe UI" panose="020B0502040204020203" pitchFamily="34" charset="0"/>
                  <a:cs typeface="Segoe UI" panose="020B0502040204020203" pitchFamily="34" charset="0"/>
                </a:rPr>
                <a:t> </a:t>
              </a:r>
              <a:r>
                <a:rPr lang="en-US" sz="1732" kern="0" dirty="0">
                  <a:solidFill>
                    <a:srgbClr val="FFFFFF"/>
                  </a:solidFill>
                  <a:ea typeface="Segoe UI" panose="020B0502040204020203" pitchFamily="34" charset="0"/>
                  <a:cs typeface="Segoe UI" panose="020B0502040204020203" pitchFamily="34" charset="0"/>
                </a:rPr>
                <a:t>Networking</a:t>
              </a:r>
            </a:p>
            <a:p>
              <a:pPr algn="ctr" defTabSz="1218630">
                <a:lnSpc>
                  <a:spcPct val="90000"/>
                </a:lnSpc>
                <a:spcBef>
                  <a:spcPts val="800"/>
                </a:spcBef>
                <a:defRPr/>
              </a:pPr>
              <a:r>
                <a:rPr lang="en-US" sz="1200" i="1" kern="0" dirty="0">
                  <a:solidFill>
                    <a:srgbClr val="FFFFFF"/>
                  </a:solidFill>
                  <a:ea typeface="Segoe UI" panose="020B0502040204020203" pitchFamily="34" charset="0"/>
                  <a:cs typeface="Segoe UI" panose="020B0502040204020203" pitchFamily="34" charset="0"/>
                </a:rPr>
                <a:t>secure, anywhere access</a:t>
              </a:r>
            </a:p>
          </p:txBody>
        </p:sp>
        <p:sp>
          <p:nvSpPr>
            <p:cNvPr id="43" name="s6 TextBox 42"/>
            <p:cNvSpPr txBox="1">
              <a:spLocks noChangeAspect="1"/>
            </p:cNvSpPr>
            <p:nvPr/>
          </p:nvSpPr>
          <p:spPr>
            <a:xfrm>
              <a:off x="7744719" y="536009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865" kern="0" dirty="0">
                  <a:solidFill>
                    <a:srgbClr val="FFFFFF"/>
                  </a:solidFill>
                  <a:ea typeface="Segoe UI" panose="020B0502040204020203" pitchFamily="34" charset="0"/>
                  <a:cs typeface="Segoe UI" panose="020B0502040204020203" pitchFamily="34" charset="0"/>
                </a:rPr>
                <a:t>Cloud </a:t>
              </a:r>
              <a:br>
                <a:rPr lang="en-US" sz="1865" kern="0" dirty="0">
                  <a:solidFill>
                    <a:srgbClr val="FFFFFF"/>
                  </a:solidFill>
                  <a:ea typeface="Segoe UI" panose="020B0502040204020203" pitchFamily="34" charset="0"/>
                  <a:cs typeface="Segoe UI" panose="020B0502040204020203" pitchFamily="34" charset="0"/>
                </a:rPr>
              </a:br>
              <a:r>
                <a:rPr lang="en-US" sz="1865" kern="0" dirty="0">
                  <a:solidFill>
                    <a:srgbClr val="FFFFFF"/>
                  </a:solidFill>
                  <a:ea typeface="Segoe UI" panose="020B0502040204020203" pitchFamily="34" charset="0"/>
                  <a:cs typeface="Segoe UI" panose="020B0502040204020203" pitchFamily="34" charset="0"/>
                </a:rPr>
                <a:t>Architect</a:t>
              </a:r>
            </a:p>
            <a:p>
              <a:pPr algn="ctr" defTabSz="1218630">
                <a:lnSpc>
                  <a:spcPct val="90000"/>
                </a:lnSpc>
                <a:spcBef>
                  <a:spcPts val="800"/>
                </a:spcBef>
                <a:defRPr/>
              </a:pPr>
              <a:r>
                <a:rPr lang="en-US" sz="1200" i="1" kern="0" dirty="0">
                  <a:solidFill>
                    <a:srgbClr val="FFFFFF"/>
                  </a:solidFill>
                  <a:ea typeface="Segoe UI" panose="020B0502040204020203" pitchFamily="34" charset="0"/>
                  <a:cs typeface="Segoe UI" panose="020B0502040204020203" pitchFamily="34" charset="0"/>
                </a:rPr>
                <a:t>secure, anywhere access</a:t>
              </a:r>
            </a:p>
          </p:txBody>
        </p:sp>
        <p:sp>
          <p:nvSpPr>
            <p:cNvPr id="44" name="s7 TextBox 43"/>
            <p:cNvSpPr txBox="1">
              <a:spLocks noChangeAspect="1"/>
            </p:cNvSpPr>
            <p:nvPr/>
          </p:nvSpPr>
          <p:spPr>
            <a:xfrm>
              <a:off x="9245936" y="485172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865" kern="0" dirty="0">
                  <a:solidFill>
                    <a:srgbClr val="FFFFFF"/>
                  </a:solidFill>
                  <a:ea typeface="Segoe UI" panose="020B0502040204020203" pitchFamily="34" charset="0"/>
                  <a:cs typeface="Segoe UI" panose="020B0502040204020203" pitchFamily="34" charset="0"/>
                </a:rPr>
                <a:t>Data</a:t>
              </a:r>
              <a:br>
                <a:rPr lang="en-US" sz="1865" kern="0" dirty="0">
                  <a:solidFill>
                    <a:srgbClr val="FFFFFF"/>
                  </a:solidFill>
                  <a:ea typeface="Segoe UI" panose="020B0502040204020203" pitchFamily="34" charset="0"/>
                  <a:cs typeface="Segoe UI" panose="020B0502040204020203" pitchFamily="34" charset="0"/>
                </a:rPr>
              </a:br>
              <a:r>
                <a:rPr lang="en-US" sz="1865" kern="0" dirty="0">
                  <a:solidFill>
                    <a:srgbClr val="FFFFFF"/>
                  </a:solidFill>
                  <a:ea typeface="Segoe UI" panose="020B0502040204020203" pitchFamily="34" charset="0"/>
                  <a:cs typeface="Segoe UI" panose="020B0502040204020203" pitchFamily="34" charset="0"/>
                </a:rPr>
                <a:t>Scientist</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business insight</a:t>
              </a:r>
            </a:p>
          </p:txBody>
        </p:sp>
        <p:sp>
          <p:nvSpPr>
            <p:cNvPr id="45" name="s8 TextBox 44"/>
            <p:cNvSpPr txBox="1">
              <a:spLocks noChangeAspect="1"/>
            </p:cNvSpPr>
            <p:nvPr/>
          </p:nvSpPr>
          <p:spPr>
            <a:xfrm>
              <a:off x="10747156" y="5360090"/>
              <a:ext cx="1418427" cy="1418427"/>
            </a:xfrm>
            <a:prstGeom prst="rect">
              <a:avLst/>
            </a:prstGeom>
            <a:solidFill>
              <a:schemeClr val="accent5"/>
            </a:solidFill>
          </p:spPr>
          <p:txBody>
            <a:bodyPr wrap="square" lIns="121871" tIns="60936" rIns="121871" bIns="60936" rtlCol="0" anchor="ctr" anchorCtr="1">
              <a:noAutofit/>
            </a:bodyPr>
            <a:lstStyle/>
            <a:p>
              <a:pPr algn="ctr" defTabSz="1218630">
                <a:lnSpc>
                  <a:spcPct val="90000"/>
                </a:lnSpc>
                <a:spcBef>
                  <a:spcPts val="800"/>
                </a:spcBef>
                <a:defRPr/>
              </a:pPr>
              <a:r>
                <a:rPr lang="en-US" sz="1600" kern="0" dirty="0">
                  <a:solidFill>
                    <a:srgbClr val="FFFFFF"/>
                  </a:solidFill>
                  <a:ea typeface="Segoe UI" panose="020B0502040204020203" pitchFamily="34" charset="0"/>
                  <a:cs typeface="Segoe UI" panose="020B0502040204020203" pitchFamily="34" charset="0"/>
                </a:rPr>
                <a:t>Information </a:t>
              </a:r>
              <a:br>
                <a:rPr lang="en-US" sz="1600" kern="0" dirty="0">
                  <a:solidFill>
                    <a:srgbClr val="FFFFFF"/>
                  </a:solidFill>
                  <a:ea typeface="Segoe UI" panose="020B0502040204020203" pitchFamily="34" charset="0"/>
                  <a:cs typeface="Segoe UI" panose="020B0502040204020203" pitchFamily="34" charset="0"/>
                </a:rPr>
              </a:br>
              <a:r>
                <a:rPr lang="en-US" sz="1600" kern="0" dirty="0">
                  <a:solidFill>
                    <a:srgbClr val="FFFFFF"/>
                  </a:solidFill>
                  <a:ea typeface="Segoe UI" panose="020B0502040204020203" pitchFamily="34" charset="0"/>
                  <a:cs typeface="Segoe UI" panose="020B0502040204020203" pitchFamily="34" charset="0"/>
                </a:rPr>
                <a:t>Architect</a:t>
              </a:r>
            </a:p>
            <a:p>
              <a:pPr algn="ctr" defTabSz="1218630">
                <a:lnSpc>
                  <a:spcPct val="90000"/>
                </a:lnSpc>
                <a:spcBef>
                  <a:spcPts val="800"/>
                </a:spcBef>
                <a:defRPr/>
              </a:pPr>
              <a:r>
                <a:rPr lang="en-US" sz="1333" i="1" kern="0" dirty="0">
                  <a:solidFill>
                    <a:srgbClr val="FFFFFF"/>
                  </a:solidFill>
                  <a:ea typeface="Segoe UI" panose="020B0502040204020203" pitchFamily="34" charset="0"/>
                  <a:cs typeface="Segoe UI" panose="020B0502040204020203" pitchFamily="34" charset="0"/>
                </a:rPr>
                <a:t>trustworthy data</a:t>
              </a:r>
            </a:p>
          </p:txBody>
        </p:sp>
        <p:sp>
          <p:nvSpPr>
            <p:cNvPr id="27" name="c1 TextBox 26"/>
            <p:cNvSpPr txBox="1">
              <a:spLocks noChangeAspect="1"/>
            </p:cNvSpPr>
            <p:nvPr/>
          </p:nvSpPr>
          <p:spPr>
            <a:xfrm>
              <a:off x="273180"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Solution </a:t>
              </a:r>
              <a:br>
                <a:rPr lang="en-US" sz="1600" kern="0" dirty="0">
                  <a:solidFill>
                    <a:schemeClr val="bg1"/>
                  </a:solidFill>
                  <a:ea typeface="Segoe UI" panose="020B0502040204020203" pitchFamily="34" charset="0"/>
                  <a:cs typeface="Segoe UI" panose="020B0502040204020203" pitchFamily="34" charset="0"/>
                </a:rPr>
              </a:br>
              <a:r>
                <a:rPr lang="en-US" sz="1600" kern="0" dirty="0">
                  <a:solidFill>
                    <a:schemeClr val="bg1"/>
                  </a:solidFill>
                  <a:ea typeface="Segoe UI" panose="020B0502040204020203" pitchFamily="34" charset="0"/>
                  <a:cs typeface="Segoe UI" panose="020B0502040204020203" pitchFamily="34" charset="0"/>
                </a:rPr>
                <a:t>Manager</a:t>
              </a:r>
            </a:p>
          </p:txBody>
        </p:sp>
        <p:sp>
          <p:nvSpPr>
            <p:cNvPr id="28" name="c2 TextBox 27"/>
            <p:cNvSpPr txBox="1">
              <a:spLocks noChangeAspect="1"/>
            </p:cNvSpPr>
            <p:nvPr/>
          </p:nvSpPr>
          <p:spPr>
            <a:xfrm>
              <a:off x="1773967"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UI Designer</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UX Designer</a:t>
              </a:r>
            </a:p>
          </p:txBody>
        </p:sp>
        <p:sp>
          <p:nvSpPr>
            <p:cNvPr id="29" name="c3 TextBox 28"/>
            <p:cNvSpPr txBox="1">
              <a:spLocks noChangeAspect="1"/>
            </p:cNvSpPr>
            <p:nvPr/>
          </p:nvSpPr>
          <p:spPr>
            <a:xfrm>
              <a:off x="3274754"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Tester </a:t>
              </a:r>
              <a:br>
                <a:rPr lang="en-US" sz="1600" kern="0" dirty="0">
                  <a:solidFill>
                    <a:schemeClr val="bg1"/>
                  </a:solidFill>
                  <a:ea typeface="Segoe UI" panose="020B0502040204020203" pitchFamily="34" charset="0"/>
                  <a:cs typeface="Segoe UI" panose="020B0502040204020203" pitchFamily="34" charset="0"/>
                </a:rPr>
              </a:br>
              <a:r>
                <a:rPr lang="en-US" sz="1600" kern="0" dirty="0">
                  <a:solidFill>
                    <a:schemeClr val="bg1"/>
                  </a:solidFill>
                  <a:ea typeface="Segoe UI" panose="020B0502040204020203" pitchFamily="34" charset="0"/>
                  <a:cs typeface="Segoe UI" panose="020B0502040204020203" pitchFamily="34" charset="0"/>
                </a:rPr>
                <a:t>SDET</a:t>
              </a:r>
            </a:p>
          </p:txBody>
        </p:sp>
        <p:sp>
          <p:nvSpPr>
            <p:cNvPr id="30" name="c4 TextBox 29"/>
            <p:cNvSpPr txBox="1">
              <a:spLocks noChangeAspect="1"/>
            </p:cNvSpPr>
            <p:nvPr/>
          </p:nvSpPr>
          <p:spPr>
            <a:xfrm>
              <a:off x="4775541"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Developer</a:t>
              </a:r>
            </a:p>
          </p:txBody>
        </p:sp>
        <p:sp>
          <p:nvSpPr>
            <p:cNvPr id="31" name="c5 TextBox 30"/>
            <p:cNvSpPr txBox="1">
              <a:spLocks noChangeAspect="1"/>
            </p:cNvSpPr>
            <p:nvPr/>
          </p:nvSpPr>
          <p:spPr>
            <a:xfrm>
              <a:off x="6276328"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Application</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Operation </a:t>
              </a:r>
              <a:br>
                <a:rPr lang="en-US" sz="1600" kern="0" dirty="0">
                  <a:solidFill>
                    <a:schemeClr val="bg1"/>
                  </a:solidFill>
                  <a:ea typeface="Segoe UI" panose="020B0502040204020203" pitchFamily="34" charset="0"/>
                  <a:cs typeface="Segoe UI" panose="020B0502040204020203" pitchFamily="34" charset="0"/>
                </a:rPr>
              </a:br>
              <a:r>
                <a:rPr lang="en-US" sz="1600" kern="0" dirty="0">
                  <a:solidFill>
                    <a:schemeClr val="bg1"/>
                  </a:solidFill>
                  <a:ea typeface="Segoe UI" panose="020B0502040204020203" pitchFamily="34" charset="0"/>
                  <a:cs typeface="Segoe UI" panose="020B0502040204020203" pitchFamily="34" charset="0"/>
                </a:rPr>
                <a:t>&amp; Support</a:t>
              </a:r>
            </a:p>
          </p:txBody>
        </p:sp>
        <p:sp>
          <p:nvSpPr>
            <p:cNvPr id="34" name="c7 TextBox 33"/>
            <p:cNvSpPr txBox="1">
              <a:spLocks noChangeAspect="1"/>
            </p:cNvSpPr>
            <p:nvPr/>
          </p:nvSpPr>
          <p:spPr>
            <a:xfrm>
              <a:off x="9277902"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Statistician</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Analyst</a:t>
              </a:r>
            </a:p>
          </p:txBody>
        </p:sp>
        <p:sp>
          <p:nvSpPr>
            <p:cNvPr id="35" name="c8 TextBox 34"/>
            <p:cNvSpPr txBox="1">
              <a:spLocks noChangeAspect="1"/>
            </p:cNvSpPr>
            <p:nvPr/>
          </p:nvSpPr>
          <p:spPr>
            <a:xfrm>
              <a:off x="10778689"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DBA</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Data Analyst</a:t>
              </a:r>
            </a:p>
          </p:txBody>
        </p:sp>
        <p:sp>
          <p:nvSpPr>
            <p:cNvPr id="37" name="c6 TextBox 36"/>
            <p:cNvSpPr txBox="1">
              <a:spLocks noChangeAspect="1"/>
            </p:cNvSpPr>
            <p:nvPr/>
          </p:nvSpPr>
          <p:spPr>
            <a:xfrm>
              <a:off x="7777115" y="2442710"/>
              <a:ext cx="1384605" cy="1384605"/>
            </a:xfrm>
            <a:prstGeom prst="rect">
              <a:avLst/>
            </a:prstGeom>
            <a:solidFill>
              <a:schemeClr val="accent2"/>
            </a:solidFill>
          </p:spPr>
          <p:txBody>
            <a:bodyPr wrap="none" lIns="243742" tIns="121871" rIns="243742" bIns="121871" rtlCol="0" anchor="ctr" anchorCtr="1">
              <a:noAutofit/>
            </a:bodyPr>
            <a:lstStyle/>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Network</a:t>
              </a:r>
            </a:p>
            <a:p>
              <a:pPr algn="ctr" defTabSz="1218630">
                <a:lnSpc>
                  <a:spcPct val="110000"/>
                </a:lnSpc>
                <a:defRPr/>
              </a:pPr>
              <a:r>
                <a:rPr lang="en-US" sz="1600" kern="0" dirty="0">
                  <a:solidFill>
                    <a:schemeClr val="bg1"/>
                  </a:solidFill>
                  <a:ea typeface="Segoe UI" panose="020B0502040204020203" pitchFamily="34" charset="0"/>
                  <a:cs typeface="Segoe UI" panose="020B0502040204020203" pitchFamily="34" charset="0"/>
                </a:rPr>
                <a:t>Datacenter </a:t>
              </a:r>
              <a:br>
                <a:rPr lang="en-US" sz="1600" kern="0" dirty="0">
                  <a:solidFill>
                    <a:schemeClr val="bg1"/>
                  </a:solidFill>
                  <a:ea typeface="Segoe UI" panose="020B0502040204020203" pitchFamily="34" charset="0"/>
                  <a:cs typeface="Segoe UI" panose="020B0502040204020203" pitchFamily="34" charset="0"/>
                </a:rPr>
              </a:br>
              <a:r>
                <a:rPr lang="en-US" sz="1600" kern="0" dirty="0">
                  <a:solidFill>
                    <a:schemeClr val="bg1"/>
                  </a:solidFill>
                  <a:ea typeface="Segoe UI" panose="020B0502040204020203" pitchFamily="34" charset="0"/>
                  <a:cs typeface="Segoe UI" panose="020B0502040204020203" pitchFamily="34" charset="0"/>
                </a:rPr>
                <a:t>Engineer</a:t>
              </a:r>
            </a:p>
          </p:txBody>
        </p:sp>
        <p:sp>
          <p:nvSpPr>
            <p:cNvPr id="7" name="Oval 6"/>
            <p:cNvSpPr/>
            <p:nvPr/>
          </p:nvSpPr>
          <p:spPr>
            <a:xfrm>
              <a:off x="384299" y="2138116"/>
              <a:ext cx="144411" cy="144411"/>
            </a:xfrm>
            <a:prstGeom prst="ellipse">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9" name="TextBox 8"/>
            <p:cNvSpPr txBox="1"/>
            <p:nvPr/>
          </p:nvSpPr>
          <p:spPr>
            <a:xfrm>
              <a:off x="489852" y="2016312"/>
              <a:ext cx="1972067" cy="354777"/>
            </a:xfrm>
            <a:prstGeom prst="rect">
              <a:avLst/>
            </a:prstGeom>
            <a:noFill/>
          </p:spPr>
          <p:txBody>
            <a:bodyPr wrap="square" rtlCol="0">
              <a:spAutoFit/>
            </a:bodyPr>
            <a:lstStyle/>
            <a:p>
              <a:pPr defTabSz="1218630">
                <a:lnSpc>
                  <a:spcPct val="114000"/>
                </a:lnSpc>
                <a:defRPr/>
              </a:pPr>
              <a:r>
                <a:rPr lang="en-US" sz="1467" kern="0" spc="-40" dirty="0">
                  <a:solidFill>
                    <a:schemeClr val="accent1"/>
                  </a:solidFill>
                  <a:ea typeface="Segoe UI" panose="020B0502040204020203" pitchFamily="34" charset="0"/>
                  <a:cs typeface="Segoe UI" panose="020B0502040204020203" pitchFamily="34" charset="0"/>
                </a:rPr>
                <a:t>Commoditized skills</a:t>
              </a:r>
            </a:p>
          </p:txBody>
        </p:sp>
        <p:sp>
          <p:nvSpPr>
            <p:cNvPr id="8" name="Oval 7"/>
            <p:cNvSpPr/>
            <p:nvPr/>
          </p:nvSpPr>
          <p:spPr>
            <a:xfrm>
              <a:off x="2537707" y="2138116"/>
              <a:ext cx="144411" cy="14441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0" name="TextBox 9"/>
            <p:cNvSpPr txBox="1"/>
            <p:nvPr/>
          </p:nvSpPr>
          <p:spPr>
            <a:xfrm>
              <a:off x="2631385" y="2016312"/>
              <a:ext cx="3402634" cy="354777"/>
            </a:xfrm>
            <a:prstGeom prst="rect">
              <a:avLst/>
            </a:prstGeom>
            <a:noFill/>
          </p:spPr>
          <p:txBody>
            <a:bodyPr wrap="square" rtlCol="0">
              <a:spAutoFit/>
            </a:bodyPr>
            <a:lstStyle/>
            <a:p>
              <a:pPr defTabSz="1218630">
                <a:lnSpc>
                  <a:spcPct val="114000"/>
                </a:lnSpc>
                <a:defRPr/>
              </a:pPr>
              <a:r>
                <a:rPr lang="en-US" sz="1467" kern="0" spc="-40" dirty="0">
                  <a:solidFill>
                    <a:schemeClr val="tx2"/>
                  </a:solidFill>
                  <a:ea typeface="Segoe UI" panose="020B0502040204020203" pitchFamily="34" charset="0"/>
                  <a:cs typeface="Segoe UI" panose="020B0502040204020203" pitchFamily="34" charset="0"/>
                </a:rPr>
                <a:t>Strategic skills for the new era</a:t>
              </a:r>
            </a:p>
          </p:txBody>
        </p:sp>
        <p:sp>
          <p:nvSpPr>
            <p:cNvPr id="11" name="c1 Oval 10"/>
            <p:cNvSpPr/>
            <p:nvPr/>
          </p:nvSpPr>
          <p:spPr>
            <a:xfrm>
              <a:off x="888881"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3" name="c2 Oval 12"/>
            <p:cNvSpPr/>
            <p:nvPr/>
          </p:nvSpPr>
          <p:spPr>
            <a:xfrm rot="20653936">
              <a:off x="2439465" y="3698071"/>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5" name="c3 Oval 14"/>
            <p:cNvSpPr/>
            <p:nvPr/>
          </p:nvSpPr>
          <p:spPr>
            <a:xfrm>
              <a:off x="3932479"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7" name="c4 Oval 16"/>
            <p:cNvSpPr/>
            <p:nvPr/>
          </p:nvSpPr>
          <p:spPr>
            <a:xfrm>
              <a:off x="5425493"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9" name="c5 Oval 18"/>
            <p:cNvSpPr/>
            <p:nvPr/>
          </p:nvSpPr>
          <p:spPr>
            <a:xfrm>
              <a:off x="6876823"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3" name="c7 Oval 22"/>
            <p:cNvSpPr/>
            <p:nvPr/>
          </p:nvSpPr>
          <p:spPr>
            <a:xfrm>
              <a:off x="9886357"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5" name="c8 Oval 24"/>
            <p:cNvSpPr/>
            <p:nvPr/>
          </p:nvSpPr>
          <p:spPr>
            <a:xfrm>
              <a:off x="11397545"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2" name="s1 Oval 11"/>
            <p:cNvSpPr/>
            <p:nvPr/>
          </p:nvSpPr>
          <p:spPr>
            <a:xfrm>
              <a:off x="900395" y="4908705"/>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1" name="c6 Oval 20"/>
            <p:cNvSpPr/>
            <p:nvPr/>
          </p:nvSpPr>
          <p:spPr>
            <a:xfrm>
              <a:off x="8377516" y="3688242"/>
              <a:ext cx="101596" cy="92360"/>
            </a:xfrm>
            <a:prstGeom prst="ellipse">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4" name="s2 Oval 13"/>
            <p:cNvSpPr/>
            <p:nvPr/>
          </p:nvSpPr>
          <p:spPr>
            <a:xfrm>
              <a:off x="2389982" y="5438353"/>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6" name="s3 Oval 15"/>
            <p:cNvSpPr/>
            <p:nvPr/>
          </p:nvSpPr>
          <p:spPr>
            <a:xfrm>
              <a:off x="3868055" y="4943247"/>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18" name="s4 Oval 17"/>
            <p:cNvSpPr/>
            <p:nvPr/>
          </p:nvSpPr>
          <p:spPr>
            <a:xfrm>
              <a:off x="5370957" y="5426838"/>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0" name="s5 Oval 19"/>
            <p:cNvSpPr/>
            <p:nvPr/>
          </p:nvSpPr>
          <p:spPr>
            <a:xfrm>
              <a:off x="6897462" y="4931733"/>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2" name="s6 Oval 21"/>
            <p:cNvSpPr/>
            <p:nvPr/>
          </p:nvSpPr>
          <p:spPr>
            <a:xfrm>
              <a:off x="8361450" y="5438353"/>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4" name="s7 Oval 23"/>
            <p:cNvSpPr/>
            <p:nvPr/>
          </p:nvSpPr>
          <p:spPr>
            <a:xfrm>
              <a:off x="9876225" y="4920219"/>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sp>
          <p:nvSpPr>
            <p:cNvPr id="26" name="s8 Oval 25"/>
            <p:cNvSpPr/>
            <p:nvPr/>
          </p:nvSpPr>
          <p:spPr>
            <a:xfrm>
              <a:off x="11409059" y="5449867"/>
              <a:ext cx="101596" cy="92360"/>
            </a:xfrm>
            <a:prstGeom prst="ellipse">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30">
                <a:defRPr/>
              </a:pPr>
              <a:endParaRPr lang="en-US" sz="2399" kern="0" dirty="0">
                <a:solidFill>
                  <a:sysClr val="windowText" lastClr="000000"/>
                </a:solidFill>
              </a:endParaRPr>
            </a:p>
          </p:txBody>
        </p:sp>
        <p:cxnSp>
          <p:nvCxnSpPr>
            <p:cNvPr id="47" name="c1-s1 Straight Connector 46"/>
            <p:cNvCxnSpPr>
              <a:stCxn id="11" idx="4"/>
              <a:endCxn id="12" idx="0"/>
            </p:cNvCxnSpPr>
            <p:nvPr/>
          </p:nvCxnSpPr>
          <p:spPr>
            <a:xfrm>
              <a:off x="939680" y="3780603"/>
              <a:ext cx="11514" cy="1128103"/>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1-s2 Straight Connector 48"/>
            <p:cNvCxnSpPr>
              <a:stCxn id="11" idx="5"/>
              <a:endCxn id="14" idx="1"/>
            </p:cNvCxnSpPr>
            <p:nvPr/>
          </p:nvCxnSpPr>
          <p:spPr>
            <a:xfrm>
              <a:off x="975599" y="3767077"/>
              <a:ext cx="1429262" cy="1684801"/>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1-s3 Straight Connector 55"/>
            <p:cNvCxnSpPr>
              <a:stCxn id="11" idx="6"/>
              <a:endCxn id="16" idx="2"/>
            </p:cNvCxnSpPr>
            <p:nvPr/>
          </p:nvCxnSpPr>
          <p:spPr>
            <a:xfrm>
              <a:off x="990477" y="3734422"/>
              <a:ext cx="2877578" cy="1255006"/>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2-s4 Straight Connector 58"/>
            <p:cNvCxnSpPr>
              <a:stCxn id="13" idx="5"/>
              <a:endCxn id="18" idx="2"/>
            </p:cNvCxnSpPr>
            <p:nvPr/>
          </p:nvCxnSpPr>
          <p:spPr>
            <a:xfrm>
              <a:off x="2533704" y="3765916"/>
              <a:ext cx="2837252" cy="1707102"/>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4-s2 Straight Connector 64"/>
            <p:cNvCxnSpPr>
              <a:stCxn id="14" idx="7"/>
              <a:endCxn id="17" idx="2"/>
            </p:cNvCxnSpPr>
            <p:nvPr/>
          </p:nvCxnSpPr>
          <p:spPr>
            <a:xfrm flipV="1">
              <a:off x="2476701" y="3734422"/>
              <a:ext cx="2948793" cy="1717456"/>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3-s4 Straight Connector 67"/>
            <p:cNvCxnSpPr>
              <a:stCxn id="15" idx="5"/>
              <a:endCxn id="18" idx="1"/>
            </p:cNvCxnSpPr>
            <p:nvPr/>
          </p:nvCxnSpPr>
          <p:spPr>
            <a:xfrm>
              <a:off x="4019197" y="3767077"/>
              <a:ext cx="1366638" cy="1673287"/>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4-s4Straight Connector 71"/>
            <p:cNvCxnSpPr>
              <a:stCxn id="17" idx="4"/>
              <a:endCxn id="18" idx="0"/>
            </p:cNvCxnSpPr>
            <p:nvPr/>
          </p:nvCxnSpPr>
          <p:spPr>
            <a:xfrm flipH="1">
              <a:off x="5421755" y="3780602"/>
              <a:ext cx="54536" cy="1646237"/>
            </a:xfrm>
            <a:prstGeom prst="line">
              <a:avLst/>
            </a:prstGeom>
            <a:ln w="19050" cmpd="sng">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77" name="c5-s4 Straight Connector 76"/>
            <p:cNvCxnSpPr>
              <a:stCxn id="19" idx="3"/>
              <a:endCxn id="18" idx="7"/>
            </p:cNvCxnSpPr>
            <p:nvPr/>
          </p:nvCxnSpPr>
          <p:spPr>
            <a:xfrm flipH="1">
              <a:off x="5457675" y="3767077"/>
              <a:ext cx="1434027" cy="1673287"/>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6-s5 Straight Connector 79"/>
            <p:cNvCxnSpPr>
              <a:stCxn id="21" idx="3"/>
              <a:endCxn id="20" idx="7"/>
            </p:cNvCxnSpPr>
            <p:nvPr/>
          </p:nvCxnSpPr>
          <p:spPr>
            <a:xfrm flipH="1">
              <a:off x="6984179" y="3767077"/>
              <a:ext cx="1408215" cy="1178182"/>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6-s6 Straight Connector 82"/>
            <p:cNvCxnSpPr>
              <a:stCxn id="21" idx="4"/>
              <a:endCxn id="22" idx="1"/>
            </p:cNvCxnSpPr>
            <p:nvPr/>
          </p:nvCxnSpPr>
          <p:spPr>
            <a:xfrm flipH="1">
              <a:off x="8376329" y="3780602"/>
              <a:ext cx="51985" cy="1671276"/>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7-s7 Straight Connector 85"/>
            <p:cNvCxnSpPr>
              <a:stCxn id="23" idx="4"/>
              <a:endCxn id="24" idx="0"/>
            </p:cNvCxnSpPr>
            <p:nvPr/>
          </p:nvCxnSpPr>
          <p:spPr>
            <a:xfrm flipH="1">
              <a:off x="9927024" y="3780602"/>
              <a:ext cx="10132" cy="1139617"/>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8-s8 Straight Connector 88"/>
            <p:cNvCxnSpPr>
              <a:stCxn id="25" idx="3"/>
              <a:endCxn id="24" idx="7"/>
            </p:cNvCxnSpPr>
            <p:nvPr/>
          </p:nvCxnSpPr>
          <p:spPr>
            <a:xfrm flipH="1">
              <a:off x="9962943" y="3767076"/>
              <a:ext cx="1449480" cy="1166668"/>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c8-s8 Straight Connector 91"/>
            <p:cNvCxnSpPr>
              <a:stCxn id="25" idx="4"/>
              <a:endCxn id="26" idx="0"/>
            </p:cNvCxnSpPr>
            <p:nvPr/>
          </p:nvCxnSpPr>
          <p:spPr>
            <a:xfrm>
              <a:off x="11448343" y="3780602"/>
              <a:ext cx="11514" cy="1669265"/>
            </a:xfrm>
            <a:prstGeom prst="line">
              <a:avLst/>
            </a:prstGeom>
            <a:ln w="19050" cmpd="sng">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17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245" y="172789"/>
            <a:ext cx="11352214" cy="689111"/>
          </a:xfrm>
        </p:spPr>
        <p:txBody>
          <a:bodyPr>
            <a:normAutofit fontScale="90000"/>
          </a:bodyPr>
          <a:lstStyle/>
          <a:p>
            <a:r>
              <a:rPr lang="en-US" dirty="0"/>
              <a:t>Cloud Services</a:t>
            </a:r>
          </a:p>
        </p:txBody>
      </p:sp>
      <p:sp>
        <p:nvSpPr>
          <p:cNvPr id="3" name="Rectangle 2"/>
          <p:cNvSpPr/>
          <p:nvPr/>
        </p:nvSpPr>
        <p:spPr bwMode="auto">
          <a:xfrm>
            <a:off x="3272190" y="1366767"/>
            <a:ext cx="8891978" cy="5240820"/>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93200" tIns="46601" rIns="93200" bIns="46601" numCol="1" spcCol="0" rtlCol="0" anchor="ctr" anchorCtr="0" compatLnSpc="1">
            <a:prstTxWarp prst="textNoShape">
              <a:avLst/>
            </a:prstTxWarp>
          </a:bodyPr>
          <a:lstStyle/>
          <a:p>
            <a:pPr algn="ctr" defTabSz="931692" fontAlgn="base">
              <a:spcBef>
                <a:spcPct val="0"/>
              </a:spcBef>
              <a:spcAft>
                <a:spcPct val="0"/>
              </a:spcAft>
              <a:defRPr/>
            </a:pPr>
            <a:endParaRPr lang="en-US" sz="2243" kern="0" dirty="0">
              <a:gradFill>
                <a:gsLst>
                  <a:gs pos="0">
                    <a:srgbClr val="FFFFFF"/>
                  </a:gs>
                  <a:gs pos="100000">
                    <a:srgbClr val="FFFFFF"/>
                  </a:gs>
                </a:gsLst>
                <a:lin ang="5400000" scaled="0"/>
              </a:gradFill>
              <a:latin typeface="Segoe UI"/>
            </a:endParaRPr>
          </a:p>
        </p:txBody>
      </p:sp>
      <p:grpSp>
        <p:nvGrpSpPr>
          <p:cNvPr id="4" name="Group 3"/>
          <p:cNvGrpSpPr/>
          <p:nvPr/>
        </p:nvGrpSpPr>
        <p:grpSpPr>
          <a:xfrm>
            <a:off x="813501" y="1587832"/>
            <a:ext cx="2475601" cy="4884524"/>
            <a:chOff x="855665" y="1583373"/>
            <a:chExt cx="2427913" cy="4790431"/>
          </a:xfrm>
        </p:grpSpPr>
        <p:sp>
          <p:nvSpPr>
            <p:cNvPr id="5" name="Rectangle 4"/>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defRPr/>
              </a:pPr>
              <a:r>
                <a:rPr lang="en-US" sz="2039" dirty="0">
                  <a:solidFill>
                    <a:srgbClr val="595959">
                      <a:alpha val="99000"/>
                    </a:srgbClr>
                  </a:solidFill>
                  <a:latin typeface="Segoe UI"/>
                  <a:ea typeface="Kozuka Gothic Pro R" pitchFamily="34" charset="-128"/>
                </a:rPr>
                <a:t>Packaged Software</a:t>
              </a:r>
            </a:p>
          </p:txBody>
        </p:sp>
        <p:sp>
          <p:nvSpPr>
            <p:cNvPr id="6" name="Rectangle 5"/>
            <p:cNvSpPr/>
            <p:nvPr/>
          </p:nvSpPr>
          <p:spPr>
            <a:xfrm>
              <a:off x="1396458" y="5537987"/>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Storage</a:t>
              </a:r>
            </a:p>
          </p:txBody>
        </p:sp>
        <p:sp>
          <p:nvSpPr>
            <p:cNvPr id="7" name="Rectangle 6"/>
            <p:cNvSpPr/>
            <p:nvPr/>
          </p:nvSpPr>
          <p:spPr>
            <a:xfrm>
              <a:off x="1396458" y="5083168"/>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Servers</a:t>
              </a:r>
            </a:p>
          </p:txBody>
        </p:sp>
        <p:sp>
          <p:nvSpPr>
            <p:cNvPr id="8" name="Rectangle 7"/>
            <p:cNvSpPr/>
            <p:nvPr/>
          </p:nvSpPr>
          <p:spPr>
            <a:xfrm>
              <a:off x="1396458" y="5992804"/>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9" name="Rectangle 8"/>
            <p:cNvSpPr/>
            <p:nvPr/>
          </p:nvSpPr>
          <p:spPr>
            <a:xfrm>
              <a:off x="1396458" y="4173530"/>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O/S</a:t>
              </a:r>
            </a:p>
          </p:txBody>
        </p:sp>
        <p:sp>
          <p:nvSpPr>
            <p:cNvPr id="10" name="Rectangle 9"/>
            <p:cNvSpPr/>
            <p:nvPr/>
          </p:nvSpPr>
          <p:spPr>
            <a:xfrm>
              <a:off x="1396458" y="3718711"/>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Middleware</a:t>
              </a:r>
            </a:p>
          </p:txBody>
        </p:sp>
        <p:sp>
          <p:nvSpPr>
            <p:cNvPr id="11" name="Rectangle 10"/>
            <p:cNvSpPr/>
            <p:nvPr/>
          </p:nvSpPr>
          <p:spPr>
            <a:xfrm>
              <a:off x="1396458" y="4628349"/>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Virtualization</a:t>
              </a:r>
            </a:p>
          </p:txBody>
        </p:sp>
        <p:sp>
          <p:nvSpPr>
            <p:cNvPr id="12" name="Rectangle 11"/>
            <p:cNvSpPr/>
            <p:nvPr/>
          </p:nvSpPr>
          <p:spPr>
            <a:xfrm>
              <a:off x="1396458" y="2809073"/>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Data</a:t>
              </a:r>
            </a:p>
          </p:txBody>
        </p:sp>
        <p:sp>
          <p:nvSpPr>
            <p:cNvPr id="13" name="Rectangle 12"/>
            <p:cNvSpPr/>
            <p:nvPr/>
          </p:nvSpPr>
          <p:spPr>
            <a:xfrm>
              <a:off x="1396458" y="2354254"/>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Applications</a:t>
              </a:r>
            </a:p>
          </p:txBody>
        </p:sp>
        <p:sp>
          <p:nvSpPr>
            <p:cNvPr id="14" name="Rectangle 13"/>
            <p:cNvSpPr/>
            <p:nvPr/>
          </p:nvSpPr>
          <p:spPr>
            <a:xfrm>
              <a:off x="1396458" y="3263892"/>
              <a:ext cx="1638241"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Runtime</a:t>
              </a:r>
            </a:p>
          </p:txBody>
        </p:sp>
        <p:sp>
          <p:nvSpPr>
            <p:cNvPr id="15" name="Left Brace 14"/>
            <p:cNvSpPr/>
            <p:nvPr/>
          </p:nvSpPr>
          <p:spPr>
            <a:xfrm>
              <a:off x="1249156" y="2354254"/>
              <a:ext cx="137875" cy="4019550"/>
            </a:xfrm>
            <a:prstGeom prst="leftBrace">
              <a:avLst>
                <a:gd name="adj1" fmla="val 0"/>
                <a:gd name="adj2" fmla="val 50000"/>
              </a:avLst>
            </a:prstGeom>
            <a:noFill/>
            <a:ln w="19050" cap="flat" cmpd="sng" algn="ctr">
              <a:solidFill>
                <a:srgbClr val="00827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42820">
                <a:defRPr/>
              </a:pPr>
              <a:endParaRPr lang="en-US" sz="1835" dirty="0">
                <a:solidFill>
                  <a:srgbClr val="FFFFFF"/>
                </a:solidFill>
                <a:latin typeface="Segoe UI"/>
                <a:ea typeface="Segoe UI" pitchFamily="34" charset="0"/>
                <a:cs typeface="Segoe UI" pitchFamily="34" charset="0"/>
              </a:endParaRPr>
            </a:p>
          </p:txBody>
        </p:sp>
        <p:sp>
          <p:nvSpPr>
            <p:cNvPr id="16" name="TextBox 52"/>
            <p:cNvSpPr txBox="1"/>
            <p:nvPr/>
          </p:nvSpPr>
          <p:spPr>
            <a:xfrm>
              <a:off x="855665" y="3821927"/>
              <a:ext cx="396616" cy="1068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rgbClr val="595959">
                      <a:alpha val="99000"/>
                    </a:srgbClr>
                  </a:solidFill>
                  <a:latin typeface="Segoe UI"/>
                  <a:ea typeface="Kozuka Gothic Pro R" pitchFamily="34" charset="-128"/>
                </a:rPr>
                <a:t>You manage</a:t>
              </a:r>
            </a:p>
          </p:txBody>
        </p:sp>
      </p:grpSp>
      <p:sp>
        <p:nvSpPr>
          <p:cNvPr id="17" name="Rectangle 16"/>
          <p:cNvSpPr/>
          <p:nvPr/>
        </p:nvSpPr>
        <p:spPr>
          <a:xfrm>
            <a:off x="4468839" y="1598077"/>
            <a:ext cx="2149920" cy="65265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pPr>
            <a:r>
              <a:rPr lang="en-US" sz="2039" dirty="0">
                <a:solidFill>
                  <a:srgbClr val="595959">
                    <a:alpha val="99000"/>
                  </a:srgbClr>
                </a:solidFill>
                <a:ea typeface="Kozuka Gothic Pro R" pitchFamily="34" charset="-128"/>
              </a:rPr>
              <a:t>Infrastructure</a:t>
            </a:r>
          </a:p>
          <a:p>
            <a:pPr defTabSz="1242820"/>
            <a:r>
              <a:rPr lang="en-US" sz="1632" dirty="0">
                <a:solidFill>
                  <a:srgbClr val="595959">
                    <a:alpha val="99000"/>
                  </a:srgbClr>
                </a:solidFill>
                <a:ea typeface="Kozuka Gothic Pro R" pitchFamily="34" charset="-128"/>
              </a:rPr>
              <a:t>(as a Service)</a:t>
            </a:r>
          </a:p>
        </p:txBody>
      </p:sp>
      <p:sp>
        <p:nvSpPr>
          <p:cNvPr id="18" name="Rectangle 17"/>
          <p:cNvSpPr/>
          <p:nvPr/>
        </p:nvSpPr>
        <p:spPr>
          <a:xfrm>
            <a:off x="4499576" y="5620126"/>
            <a:ext cx="1670419" cy="388484"/>
          </a:xfrm>
          <a:prstGeom prst="rect">
            <a:avLst/>
          </a:prstGeom>
          <a:solidFill>
            <a:srgbClr val="DC3C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Storage</a:t>
            </a:r>
          </a:p>
        </p:txBody>
      </p:sp>
      <p:sp>
        <p:nvSpPr>
          <p:cNvPr id="19" name="Rectangle 18"/>
          <p:cNvSpPr/>
          <p:nvPr/>
        </p:nvSpPr>
        <p:spPr>
          <a:xfrm>
            <a:off x="4499576" y="5156373"/>
            <a:ext cx="1670419" cy="388484"/>
          </a:xfrm>
          <a:prstGeom prst="rect">
            <a:avLst/>
          </a:prstGeom>
          <a:solidFill>
            <a:srgbClr val="DC3C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Servers</a:t>
            </a:r>
          </a:p>
        </p:txBody>
      </p:sp>
      <p:sp>
        <p:nvSpPr>
          <p:cNvPr id="20" name="Rectangle 19"/>
          <p:cNvSpPr/>
          <p:nvPr/>
        </p:nvSpPr>
        <p:spPr>
          <a:xfrm>
            <a:off x="4499576" y="6083876"/>
            <a:ext cx="1670419" cy="388484"/>
          </a:xfrm>
          <a:prstGeom prst="rect">
            <a:avLst/>
          </a:prstGeom>
          <a:solidFill>
            <a:srgbClr val="DC3C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21" name="Rectangle 20"/>
          <p:cNvSpPr/>
          <p:nvPr/>
        </p:nvSpPr>
        <p:spPr>
          <a:xfrm>
            <a:off x="4499576" y="4228869"/>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22" name="Rectangle 21"/>
          <p:cNvSpPr/>
          <p:nvPr/>
        </p:nvSpPr>
        <p:spPr>
          <a:xfrm>
            <a:off x="4499576" y="3765116"/>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23" name="Rectangle 22"/>
          <p:cNvSpPr/>
          <p:nvPr/>
        </p:nvSpPr>
        <p:spPr>
          <a:xfrm>
            <a:off x="4499576" y="4692621"/>
            <a:ext cx="1670419" cy="388484"/>
          </a:xfrm>
          <a:prstGeom prst="rect">
            <a:avLst/>
          </a:prstGeom>
          <a:solidFill>
            <a:srgbClr val="DC3C00"/>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Virtualization</a:t>
            </a:r>
          </a:p>
        </p:txBody>
      </p:sp>
      <p:sp>
        <p:nvSpPr>
          <p:cNvPr id="24" name="Rectangle 23"/>
          <p:cNvSpPr/>
          <p:nvPr/>
        </p:nvSpPr>
        <p:spPr>
          <a:xfrm>
            <a:off x="4499576" y="2837611"/>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sp>
        <p:nvSpPr>
          <p:cNvPr id="25" name="Rectangle 24"/>
          <p:cNvSpPr/>
          <p:nvPr/>
        </p:nvSpPr>
        <p:spPr>
          <a:xfrm>
            <a:off x="4499576" y="2373859"/>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26" name="Rectangle 25"/>
          <p:cNvSpPr/>
          <p:nvPr/>
        </p:nvSpPr>
        <p:spPr>
          <a:xfrm>
            <a:off x="4499576" y="3301363"/>
            <a:ext cx="1670419" cy="388484"/>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27" name="Left Brace 26"/>
          <p:cNvSpPr/>
          <p:nvPr/>
        </p:nvSpPr>
        <p:spPr>
          <a:xfrm flipH="1">
            <a:off x="6179408" y="4650705"/>
            <a:ext cx="233090" cy="1798648"/>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28" name="TextBox 56"/>
          <p:cNvSpPr txBox="1"/>
          <p:nvPr/>
        </p:nvSpPr>
        <p:spPr>
          <a:xfrm flipH="1">
            <a:off x="6359946" y="4710876"/>
            <a:ext cx="404406" cy="171989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pPr>
            <a:r>
              <a:rPr lang="en-US" sz="1428" dirty="0">
                <a:solidFill>
                  <a:srgbClr val="595959">
                    <a:alpha val="99000"/>
                  </a:srgbClr>
                </a:solidFill>
                <a:ea typeface="Kozuka Gothic Pro R" pitchFamily="34" charset="-128"/>
              </a:rPr>
              <a:t>Managed by vendor</a:t>
            </a:r>
          </a:p>
        </p:txBody>
      </p:sp>
      <p:sp>
        <p:nvSpPr>
          <p:cNvPr id="29" name="Left Brace 28"/>
          <p:cNvSpPr/>
          <p:nvPr/>
        </p:nvSpPr>
        <p:spPr>
          <a:xfrm>
            <a:off x="4358348" y="2373858"/>
            <a:ext cx="135970" cy="2243490"/>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30" name="TextBox 58"/>
          <p:cNvSpPr txBox="1"/>
          <p:nvPr/>
        </p:nvSpPr>
        <p:spPr>
          <a:xfrm>
            <a:off x="3937981" y="2960351"/>
            <a:ext cx="404406" cy="10893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pPr>
            <a:r>
              <a:rPr lang="en-US" sz="1428" dirty="0">
                <a:solidFill>
                  <a:srgbClr val="595959">
                    <a:alpha val="99000"/>
                  </a:srgbClr>
                </a:solidFill>
                <a:ea typeface="Kozuka Gothic Pro R" pitchFamily="34" charset="-128"/>
              </a:rPr>
              <a:t>You manage</a:t>
            </a:r>
          </a:p>
        </p:txBody>
      </p:sp>
      <p:grpSp>
        <p:nvGrpSpPr>
          <p:cNvPr id="31" name="Group 30"/>
          <p:cNvGrpSpPr/>
          <p:nvPr/>
        </p:nvGrpSpPr>
        <p:grpSpPr>
          <a:xfrm>
            <a:off x="6591146" y="1587832"/>
            <a:ext cx="2759579" cy="4892961"/>
            <a:chOff x="5979422" y="1583373"/>
            <a:chExt cx="2706420" cy="4798706"/>
          </a:xfrm>
        </p:grpSpPr>
        <p:sp>
          <p:nvSpPr>
            <p:cNvPr id="32" name="Rectangle 31"/>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defRPr/>
              </a:pPr>
              <a:r>
                <a:rPr lang="en-US" sz="2039" dirty="0">
                  <a:solidFill>
                    <a:srgbClr val="595959">
                      <a:alpha val="99000"/>
                    </a:srgbClr>
                  </a:solidFill>
                  <a:latin typeface="Segoe UI"/>
                  <a:ea typeface="Kozuka Gothic Pro R" pitchFamily="34" charset="-128"/>
                </a:rPr>
                <a:t>Platform</a:t>
              </a:r>
            </a:p>
            <a:p>
              <a:pPr defTabSz="1242820">
                <a:defRPr/>
              </a:pPr>
              <a:r>
                <a:rPr lang="en-US" sz="1632" dirty="0">
                  <a:solidFill>
                    <a:srgbClr val="595959">
                      <a:alpha val="99000"/>
                    </a:srgbClr>
                  </a:solidFill>
                  <a:latin typeface="Segoe UI"/>
                  <a:ea typeface="Kozuka Gothic Pro R" pitchFamily="34" charset="-128"/>
                </a:rPr>
                <a:t>(as a Service)</a:t>
              </a:r>
            </a:p>
          </p:txBody>
        </p:sp>
        <p:sp>
          <p:nvSpPr>
            <p:cNvPr id="33" name="Left Brace 32"/>
            <p:cNvSpPr/>
            <p:nvPr/>
          </p:nvSpPr>
          <p:spPr>
            <a:xfrm flipH="1">
              <a:off x="8131739" y="3259131"/>
              <a:ext cx="209580" cy="3122948"/>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34" name="TextBox 54"/>
            <p:cNvSpPr txBox="1"/>
            <p:nvPr/>
          </p:nvSpPr>
          <p:spPr>
            <a:xfrm flipH="1">
              <a:off x="8289226" y="3994419"/>
              <a:ext cx="396616" cy="168676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rgbClr val="595959">
                      <a:alpha val="99000"/>
                    </a:srgbClr>
                  </a:solidFill>
                  <a:latin typeface="Segoe UI"/>
                  <a:ea typeface="Kozuka Gothic Pro R" pitchFamily="34" charset="-128"/>
                </a:rPr>
                <a:t>Managed by vendor</a:t>
              </a:r>
            </a:p>
          </p:txBody>
        </p:sp>
        <p:sp>
          <p:nvSpPr>
            <p:cNvPr id="35" name="Left Brace 34"/>
            <p:cNvSpPr/>
            <p:nvPr/>
          </p:nvSpPr>
          <p:spPr>
            <a:xfrm>
              <a:off x="6322411" y="2335206"/>
              <a:ext cx="152400" cy="847725"/>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36" name="TextBox 60"/>
            <p:cNvSpPr txBox="1"/>
            <p:nvPr/>
          </p:nvSpPr>
          <p:spPr>
            <a:xfrm>
              <a:off x="5979422" y="2221731"/>
              <a:ext cx="396616" cy="10683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rgbClr val="595959">
                      <a:alpha val="99000"/>
                    </a:srgbClr>
                  </a:solidFill>
                  <a:latin typeface="Segoe UI"/>
                  <a:ea typeface="Kozuka Gothic Pro R" pitchFamily="34" charset="-128"/>
                </a:rPr>
                <a:t>You manage</a:t>
              </a:r>
            </a:p>
          </p:txBody>
        </p:sp>
        <p:sp>
          <p:nvSpPr>
            <p:cNvPr id="37" name="Rectangle 36"/>
            <p:cNvSpPr/>
            <p:nvPr/>
          </p:nvSpPr>
          <p:spPr>
            <a:xfrm>
              <a:off x="6484238" y="5537990"/>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Storage</a:t>
              </a:r>
            </a:p>
          </p:txBody>
        </p:sp>
        <p:sp>
          <p:nvSpPr>
            <p:cNvPr id="38" name="Rectangle 37"/>
            <p:cNvSpPr/>
            <p:nvPr/>
          </p:nvSpPr>
          <p:spPr>
            <a:xfrm>
              <a:off x="6484238" y="5083171"/>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Servers</a:t>
              </a:r>
            </a:p>
          </p:txBody>
        </p:sp>
        <p:sp>
          <p:nvSpPr>
            <p:cNvPr id="39" name="Rectangle 38"/>
            <p:cNvSpPr/>
            <p:nvPr/>
          </p:nvSpPr>
          <p:spPr>
            <a:xfrm>
              <a:off x="6484238" y="5992807"/>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Networking</a:t>
              </a:r>
            </a:p>
          </p:txBody>
        </p:sp>
        <p:sp>
          <p:nvSpPr>
            <p:cNvPr id="40" name="Rectangle 39"/>
            <p:cNvSpPr/>
            <p:nvPr/>
          </p:nvSpPr>
          <p:spPr>
            <a:xfrm>
              <a:off x="6484238" y="4173533"/>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41" name="Rectangle 40"/>
            <p:cNvSpPr/>
            <p:nvPr/>
          </p:nvSpPr>
          <p:spPr>
            <a:xfrm>
              <a:off x="6484238" y="3718714"/>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42" name="Rectangle 41"/>
            <p:cNvSpPr/>
            <p:nvPr/>
          </p:nvSpPr>
          <p:spPr>
            <a:xfrm>
              <a:off x="6484238" y="4628352"/>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Virtualization</a:t>
              </a:r>
            </a:p>
          </p:txBody>
        </p:sp>
        <p:sp>
          <p:nvSpPr>
            <p:cNvPr id="43" name="Rectangle 42"/>
            <p:cNvSpPr/>
            <p:nvPr/>
          </p:nvSpPr>
          <p:spPr>
            <a:xfrm>
              <a:off x="6484238" y="2354257"/>
              <a:ext cx="1638240"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44" name="Rectangle 43"/>
            <p:cNvSpPr/>
            <p:nvPr/>
          </p:nvSpPr>
          <p:spPr>
            <a:xfrm>
              <a:off x="6484238" y="3263895"/>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45" name="Rectangle 44"/>
            <p:cNvSpPr/>
            <p:nvPr/>
          </p:nvSpPr>
          <p:spPr>
            <a:xfrm>
              <a:off x="6484238" y="2809076"/>
              <a:ext cx="1638240" cy="381000"/>
            </a:xfrm>
            <a:prstGeom prst="rect">
              <a:avLst/>
            </a:prstGeom>
            <a:solidFill>
              <a:srgbClr val="0072C6"/>
            </a:solidFill>
            <a:ln w="9525" cap="flat" cmpd="sng" algn="ctr">
              <a:solidFill>
                <a:srgbClr val="FFC000">
                  <a:shade val="95000"/>
                  <a:satMod val="105000"/>
                </a:srgbClr>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grpSp>
      <p:grpSp>
        <p:nvGrpSpPr>
          <p:cNvPr id="46" name="Group 45"/>
          <p:cNvGrpSpPr/>
          <p:nvPr/>
        </p:nvGrpSpPr>
        <p:grpSpPr>
          <a:xfrm>
            <a:off x="9651508" y="1587833"/>
            <a:ext cx="2368726" cy="4892958"/>
            <a:chOff x="8980831" y="1583373"/>
            <a:chExt cx="2323096" cy="4798703"/>
          </a:xfrm>
        </p:grpSpPr>
        <p:sp>
          <p:nvSpPr>
            <p:cNvPr id="47" name="Rectangle 46"/>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defRPr/>
              </a:pPr>
              <a:r>
                <a:rPr lang="en-US" sz="2039" dirty="0">
                  <a:solidFill>
                    <a:srgbClr val="595959">
                      <a:alpha val="99000"/>
                    </a:srgbClr>
                  </a:solidFill>
                  <a:latin typeface="Segoe UI"/>
                  <a:ea typeface="Kozuka Gothic Pro R" pitchFamily="34" charset="-128"/>
                </a:rPr>
                <a:t>Software</a:t>
              </a:r>
            </a:p>
            <a:p>
              <a:pPr defTabSz="1242820">
                <a:defRPr/>
              </a:pPr>
              <a:r>
                <a:rPr lang="en-US" sz="1632" dirty="0">
                  <a:solidFill>
                    <a:srgbClr val="595959">
                      <a:alpha val="99000"/>
                    </a:srgbClr>
                  </a:solidFill>
                  <a:latin typeface="Segoe UI"/>
                  <a:ea typeface="Kozuka Gothic Pro R" pitchFamily="34" charset="-128"/>
                </a:rPr>
                <a:t>(as a Service)</a:t>
              </a:r>
            </a:p>
          </p:txBody>
        </p:sp>
        <p:sp>
          <p:nvSpPr>
            <p:cNvPr id="48" name="Left Brace 47"/>
            <p:cNvSpPr/>
            <p:nvPr/>
          </p:nvSpPr>
          <p:spPr>
            <a:xfrm flipH="1">
              <a:off x="10688405" y="2335204"/>
              <a:ext cx="200055" cy="4046872"/>
            </a:xfrm>
            <a:prstGeom prst="leftBrace">
              <a:avLst>
                <a:gd name="adj1" fmla="val 0"/>
                <a:gd name="adj2" fmla="val 50000"/>
              </a:avLst>
            </a:prstGeom>
            <a:noFill/>
            <a:ln w="19050" cap="flat" cmpd="sng" algn="ctr">
              <a:solidFill>
                <a:srgbClr val="008272"/>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49" name="TextBox 64"/>
            <p:cNvSpPr txBox="1"/>
            <p:nvPr/>
          </p:nvSpPr>
          <p:spPr>
            <a:xfrm flipH="1">
              <a:off x="10907311" y="3522512"/>
              <a:ext cx="396616" cy="168676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rgbClr val="595959">
                      <a:alpha val="99000"/>
                    </a:srgbClr>
                  </a:solidFill>
                  <a:latin typeface="Segoe UI"/>
                  <a:ea typeface="Kozuka Gothic Pro R" pitchFamily="34" charset="-128"/>
                </a:rPr>
                <a:t>Managed by vendor</a:t>
              </a:r>
            </a:p>
          </p:txBody>
        </p:sp>
        <p:sp>
          <p:nvSpPr>
            <p:cNvPr id="50" name="Rectangle 49"/>
            <p:cNvSpPr/>
            <p:nvPr/>
          </p:nvSpPr>
          <p:spPr>
            <a:xfrm>
              <a:off x="9040806" y="5537987"/>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Storage</a:t>
              </a:r>
            </a:p>
          </p:txBody>
        </p:sp>
        <p:sp>
          <p:nvSpPr>
            <p:cNvPr id="51" name="Rectangle 50"/>
            <p:cNvSpPr/>
            <p:nvPr/>
          </p:nvSpPr>
          <p:spPr>
            <a:xfrm>
              <a:off x="9040806" y="5083168"/>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Servers</a:t>
              </a:r>
            </a:p>
          </p:txBody>
        </p:sp>
        <p:sp>
          <p:nvSpPr>
            <p:cNvPr id="52" name="Rectangle 51"/>
            <p:cNvSpPr/>
            <p:nvPr/>
          </p:nvSpPr>
          <p:spPr>
            <a:xfrm>
              <a:off x="9040806" y="5992804"/>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Networking</a:t>
              </a:r>
            </a:p>
          </p:txBody>
        </p:sp>
        <p:sp>
          <p:nvSpPr>
            <p:cNvPr id="53" name="Rectangle 52"/>
            <p:cNvSpPr/>
            <p:nvPr/>
          </p:nvSpPr>
          <p:spPr>
            <a:xfrm>
              <a:off x="9040806" y="4173530"/>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54" name="Rectangle 53"/>
            <p:cNvSpPr/>
            <p:nvPr/>
          </p:nvSpPr>
          <p:spPr>
            <a:xfrm>
              <a:off x="9040806" y="3718711"/>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55" name="Rectangle 54"/>
            <p:cNvSpPr/>
            <p:nvPr/>
          </p:nvSpPr>
          <p:spPr>
            <a:xfrm>
              <a:off x="9040806" y="4628349"/>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Virtualization</a:t>
              </a:r>
            </a:p>
          </p:txBody>
        </p:sp>
        <p:sp>
          <p:nvSpPr>
            <p:cNvPr id="56" name="Rectangle 55"/>
            <p:cNvSpPr/>
            <p:nvPr/>
          </p:nvSpPr>
          <p:spPr>
            <a:xfrm>
              <a:off x="9040806" y="2354254"/>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57" name="Rectangle 56"/>
            <p:cNvSpPr/>
            <p:nvPr/>
          </p:nvSpPr>
          <p:spPr>
            <a:xfrm>
              <a:off x="9040806" y="3263892"/>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58" name="Rectangle 57"/>
            <p:cNvSpPr/>
            <p:nvPr/>
          </p:nvSpPr>
          <p:spPr>
            <a:xfrm>
              <a:off x="9040806" y="2809073"/>
              <a:ext cx="1638240" cy="381000"/>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grpSp>
      <p:pic>
        <p:nvPicPr>
          <p:cNvPr id="59" name="Picture 11" descr="Cloud 512x512.png"/>
          <p:cNvPicPr>
            <a:picLocks noChangeAspect="1"/>
          </p:cNvPicPr>
          <p:nvPr/>
        </p:nvPicPr>
        <p:blipFill>
          <a:blip r:embed="rId2" cstate="print">
            <a:duotone>
              <a:prstClr val="black"/>
              <a:srgbClr val="000000">
                <a:tint val="45000"/>
                <a:satMod val="400000"/>
              </a:srgbClr>
            </a:duotone>
            <a:extLst>
              <a:ext uri="{28A0092B-C50C-407E-A947-70E740481C1C}">
                <a14:useLocalDpi xmlns:a14="http://schemas.microsoft.com/office/drawing/2010/main" val="0"/>
              </a:ext>
            </a:extLst>
          </a:blip>
          <a:srcRect/>
          <a:stretch>
            <a:fillRect/>
          </a:stretch>
        </p:blipFill>
        <p:spPr bwMode="auto">
          <a:xfrm>
            <a:off x="3352854" y="5698080"/>
            <a:ext cx="1034023" cy="1034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0" name="Picture 12" descr="Gift 512x512.png"/>
          <p:cNvPicPr>
            <a:picLocks noChangeAspect="1"/>
          </p:cNvPicPr>
          <p:nvPr/>
        </p:nvPicPr>
        <p:blipFill>
          <a:blip r:embed="rId3" cstate="print">
            <a:duotone>
              <a:prstClr val="black"/>
              <a:srgbClr val="000000">
                <a:tint val="45000"/>
                <a:satMod val="400000"/>
              </a:srgbClr>
            </a:duotone>
            <a:extLst>
              <a:ext uri="{28A0092B-C50C-407E-A947-70E740481C1C}">
                <a14:useLocalDpi xmlns:a14="http://schemas.microsoft.com/office/drawing/2010/main" val="0"/>
              </a:ext>
            </a:extLst>
          </a:blip>
          <a:srcRect/>
          <a:stretch>
            <a:fillRect/>
          </a:stretch>
        </p:blipFill>
        <p:spPr bwMode="auto">
          <a:xfrm>
            <a:off x="381596" y="5708016"/>
            <a:ext cx="822110" cy="822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 name="Rectangle 60"/>
          <p:cNvSpPr/>
          <p:nvPr/>
        </p:nvSpPr>
        <p:spPr bwMode="auto">
          <a:xfrm flipH="1">
            <a:off x="258643" y="1366767"/>
            <a:ext cx="3013547" cy="5240820"/>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3200" tIns="46601" rIns="93200" bIns="46601" numCol="1" spcCol="0" rtlCol="0" anchor="ctr" anchorCtr="0" compatLnSpc="1">
            <a:prstTxWarp prst="textNoShape">
              <a:avLst/>
            </a:prstTxWarp>
          </a:bodyPr>
          <a:lstStyle/>
          <a:p>
            <a:pPr algn="ctr" defTabSz="931692" fontAlgn="base">
              <a:spcBef>
                <a:spcPct val="0"/>
              </a:spcBef>
              <a:spcAft>
                <a:spcPct val="0"/>
              </a:spcAft>
              <a:defRPr/>
            </a:pPr>
            <a:endParaRPr lang="en-US" sz="2243" kern="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473678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250"/>
                                        <p:tgtEl>
                                          <p:spTgt spid="60"/>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down)">
                                      <p:cBhvr>
                                        <p:cTn id="15" dur="5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250"/>
                                        <p:tgtEl>
                                          <p:spTgt spid="59"/>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bwMode="auto">
          <a:xfrm>
            <a:off x="6094421" y="229986"/>
            <a:ext cx="6094413" cy="685524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3" rIns="0" bIns="45703"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18" name="Rectangle 117"/>
          <p:cNvSpPr/>
          <p:nvPr/>
        </p:nvSpPr>
        <p:spPr>
          <a:xfrm>
            <a:off x="537718" y="2940655"/>
            <a:ext cx="5169777" cy="3710258"/>
          </a:xfrm>
          <a:prstGeom prst="rect">
            <a:avLst/>
          </a:prstGeom>
        </p:spPr>
        <p:txBody>
          <a:bodyPr wrap="square" lIns="89612" tIns="44804" rIns="89612" bIns="44804">
            <a:spAutoFit/>
          </a:bodyPr>
          <a:lstStyle/>
          <a:p>
            <a:pPr algn="r" defTabSz="913667" fontAlgn="base">
              <a:spcBef>
                <a:spcPct val="0"/>
              </a:spcBef>
              <a:spcAft>
                <a:spcPts val="1176"/>
              </a:spcAft>
              <a:defRPr/>
            </a:pPr>
            <a:r>
              <a:rPr lang="en-US" sz="3920" kern="0" dirty="0">
                <a:solidFill>
                  <a:srgbClr val="FFFFFF"/>
                </a:solidFill>
                <a:latin typeface="Segoe UI"/>
              </a:rPr>
              <a:t>Datacenter</a:t>
            </a:r>
          </a:p>
          <a:p>
            <a:pPr algn="r" defTabSz="913667" fontAlgn="base">
              <a:spcBef>
                <a:spcPct val="0"/>
              </a:spcBef>
              <a:spcAft>
                <a:spcPts val="1176"/>
              </a:spcAft>
              <a:defRPr/>
            </a:pPr>
            <a:r>
              <a:rPr lang="en-US" sz="3920" kern="0" dirty="0">
                <a:solidFill>
                  <a:srgbClr val="FFFFFF"/>
                </a:solidFill>
                <a:latin typeface="Segoe UI"/>
              </a:rPr>
              <a:t>SI expertise</a:t>
            </a:r>
            <a:endParaRPr lang="en-US" sz="3920" i="1" kern="0" dirty="0">
              <a:solidFill>
                <a:srgbClr val="FFFFFF"/>
              </a:solidFill>
              <a:latin typeface="Segoe UI"/>
            </a:endParaRPr>
          </a:p>
          <a:p>
            <a:pPr algn="r" defTabSz="913667" fontAlgn="base">
              <a:spcBef>
                <a:spcPct val="0"/>
              </a:spcBef>
              <a:spcAft>
                <a:spcPts val="1176"/>
              </a:spcAft>
              <a:defRPr/>
            </a:pPr>
            <a:r>
              <a:rPr lang="en-US" sz="3920" kern="0" dirty="0">
                <a:solidFill>
                  <a:srgbClr val="FFFFFF"/>
                </a:solidFill>
                <a:latin typeface="Segoe UI"/>
              </a:rPr>
              <a:t>Solution manager</a:t>
            </a:r>
          </a:p>
          <a:p>
            <a:pPr algn="r" defTabSz="913667" fontAlgn="base">
              <a:spcBef>
                <a:spcPct val="0"/>
              </a:spcBef>
              <a:spcAft>
                <a:spcPts val="1176"/>
              </a:spcAft>
              <a:defRPr/>
            </a:pPr>
            <a:r>
              <a:rPr lang="en-US" sz="3920" kern="0" dirty="0">
                <a:solidFill>
                  <a:srgbClr val="FFFFFF"/>
                </a:solidFill>
                <a:latin typeface="Segoe UI"/>
              </a:rPr>
              <a:t>Data analyst</a:t>
            </a:r>
          </a:p>
          <a:p>
            <a:pPr algn="r" defTabSz="913667" fontAlgn="base">
              <a:spcBef>
                <a:spcPct val="0"/>
              </a:spcBef>
              <a:spcAft>
                <a:spcPts val="1176"/>
              </a:spcAft>
              <a:defRPr/>
            </a:pPr>
            <a:r>
              <a:rPr lang="en-US" sz="3920" kern="0" dirty="0">
                <a:solidFill>
                  <a:srgbClr val="FFFFFF"/>
                </a:solidFill>
                <a:latin typeface="Segoe UI"/>
              </a:rPr>
              <a:t>Tester</a:t>
            </a:r>
          </a:p>
        </p:txBody>
      </p:sp>
      <p:sp>
        <p:nvSpPr>
          <p:cNvPr id="119" name="Rectangle 118"/>
          <p:cNvSpPr/>
          <p:nvPr/>
        </p:nvSpPr>
        <p:spPr>
          <a:xfrm flipH="1">
            <a:off x="6479553" y="2940656"/>
            <a:ext cx="5170938" cy="3710258"/>
          </a:xfrm>
          <a:prstGeom prst="rect">
            <a:avLst/>
          </a:prstGeom>
        </p:spPr>
        <p:txBody>
          <a:bodyPr wrap="square" lIns="89612" tIns="44804" rIns="89612" bIns="44804">
            <a:spAutoFit/>
          </a:bodyPr>
          <a:lstStyle/>
          <a:p>
            <a:pPr defTabSz="913667" fontAlgn="base">
              <a:spcBef>
                <a:spcPct val="0"/>
              </a:spcBef>
              <a:spcAft>
                <a:spcPts val="1176"/>
              </a:spcAft>
              <a:defRPr/>
            </a:pPr>
            <a:r>
              <a:rPr lang="en-US" sz="3920" kern="0" dirty="0">
                <a:solidFill>
                  <a:srgbClr val="FFFFFF"/>
                </a:solidFill>
                <a:latin typeface="Segoe UI"/>
              </a:rPr>
              <a:t>BYOD</a:t>
            </a:r>
          </a:p>
          <a:p>
            <a:pPr defTabSz="913667" fontAlgn="base">
              <a:spcBef>
                <a:spcPct val="0"/>
              </a:spcBef>
              <a:spcAft>
                <a:spcPts val="1176"/>
              </a:spcAft>
              <a:defRPr/>
            </a:pPr>
            <a:r>
              <a:rPr lang="en-US" sz="3920" kern="0" dirty="0">
                <a:solidFill>
                  <a:srgbClr val="FFFFFF"/>
                </a:solidFill>
                <a:latin typeface="Segoe UI"/>
              </a:rPr>
              <a:t>Cloud architect</a:t>
            </a:r>
          </a:p>
          <a:p>
            <a:pPr defTabSz="913667" fontAlgn="base">
              <a:spcBef>
                <a:spcPct val="0"/>
              </a:spcBef>
              <a:spcAft>
                <a:spcPts val="1176"/>
              </a:spcAft>
              <a:defRPr/>
            </a:pPr>
            <a:r>
              <a:rPr lang="en-US" sz="3920" kern="0" dirty="0">
                <a:solidFill>
                  <a:srgbClr val="FFFFFF"/>
                </a:solidFill>
                <a:latin typeface="Segoe UI"/>
              </a:rPr>
              <a:t>Process engineer</a:t>
            </a:r>
          </a:p>
          <a:p>
            <a:pPr defTabSz="913667" fontAlgn="base">
              <a:spcBef>
                <a:spcPct val="0"/>
              </a:spcBef>
              <a:spcAft>
                <a:spcPts val="1176"/>
              </a:spcAft>
              <a:defRPr/>
            </a:pPr>
            <a:r>
              <a:rPr lang="en-US" sz="3920" kern="0" dirty="0">
                <a:solidFill>
                  <a:srgbClr val="FFFFFF"/>
                </a:solidFill>
                <a:latin typeface="Segoe UI"/>
              </a:rPr>
              <a:t>Data scientist</a:t>
            </a:r>
          </a:p>
          <a:p>
            <a:pPr defTabSz="913667" fontAlgn="base">
              <a:spcBef>
                <a:spcPct val="0"/>
              </a:spcBef>
              <a:spcAft>
                <a:spcPts val="1176"/>
              </a:spcAft>
              <a:defRPr/>
            </a:pPr>
            <a:r>
              <a:rPr lang="en-US" sz="3920" kern="0" dirty="0">
                <a:solidFill>
                  <a:srgbClr val="FFFFFF"/>
                </a:solidFill>
                <a:latin typeface="Segoe UI"/>
              </a:rPr>
              <a:t>DevOps</a:t>
            </a:r>
          </a:p>
        </p:txBody>
      </p:sp>
      <p:sp>
        <p:nvSpPr>
          <p:cNvPr id="36" name="Oval 35"/>
          <p:cNvSpPr/>
          <p:nvPr/>
        </p:nvSpPr>
        <p:spPr bwMode="auto">
          <a:xfrm>
            <a:off x="5647745" y="972703"/>
            <a:ext cx="893335" cy="893335"/>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7" name="Freeform 36"/>
          <p:cNvSpPr/>
          <p:nvPr/>
        </p:nvSpPr>
        <p:spPr bwMode="auto">
          <a:xfrm>
            <a:off x="2704189" y="767595"/>
            <a:ext cx="3396015" cy="1303550"/>
          </a:xfrm>
          <a:custGeom>
            <a:avLst/>
            <a:gdLst>
              <a:gd name="connsiteX0" fmla="*/ 0 w 3465015"/>
              <a:gd name="connsiteY0" fmla="*/ 0 h 1330036"/>
              <a:gd name="connsiteX1" fmla="*/ 3465015 w 3465015"/>
              <a:gd name="connsiteY1" fmla="*/ 0 h 1330036"/>
              <a:gd name="connsiteX2" fmla="*/ 3465015 w 3465015"/>
              <a:gd name="connsiteY2" fmla="*/ 205728 h 1330036"/>
              <a:gd name="connsiteX3" fmla="*/ 3459114 w 3465015"/>
              <a:gd name="connsiteY3" fmla="*/ 205133 h 1330036"/>
              <a:gd name="connsiteX4" fmla="*/ 3003371 w 3465015"/>
              <a:gd name="connsiteY4" fmla="*/ 660876 h 1330036"/>
              <a:gd name="connsiteX5" fmla="*/ 3459114 w 3465015"/>
              <a:gd name="connsiteY5" fmla="*/ 1116619 h 1330036"/>
              <a:gd name="connsiteX6" fmla="*/ 3465015 w 3465015"/>
              <a:gd name="connsiteY6" fmla="*/ 1116024 h 1330036"/>
              <a:gd name="connsiteX7" fmla="*/ 3465015 w 3465015"/>
              <a:gd name="connsiteY7" fmla="*/ 1330036 h 1330036"/>
              <a:gd name="connsiteX8" fmla="*/ 0 w 3465015"/>
              <a:gd name="connsiteY8" fmla="*/ 1330036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5015" h="1330036">
                <a:moveTo>
                  <a:pt x="0" y="0"/>
                </a:moveTo>
                <a:lnTo>
                  <a:pt x="3465015" y="0"/>
                </a:lnTo>
                <a:lnTo>
                  <a:pt x="3465015" y="205728"/>
                </a:lnTo>
                <a:lnTo>
                  <a:pt x="3459114" y="205133"/>
                </a:lnTo>
                <a:cubicBezTo>
                  <a:pt x="3207414" y="205133"/>
                  <a:pt x="3003371" y="409176"/>
                  <a:pt x="3003371" y="660876"/>
                </a:cubicBezTo>
                <a:cubicBezTo>
                  <a:pt x="3003371" y="912576"/>
                  <a:pt x="3207414" y="1116619"/>
                  <a:pt x="3459114" y="1116619"/>
                </a:cubicBezTo>
                <a:lnTo>
                  <a:pt x="3465015" y="1116024"/>
                </a:lnTo>
                <a:lnTo>
                  <a:pt x="3465015" y="1330036"/>
                </a:lnTo>
                <a:lnTo>
                  <a:pt x="0" y="1330036"/>
                </a:lnTo>
                <a:close/>
              </a:path>
            </a:pathLst>
          </a:cu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8" name="Freeform 37"/>
          <p:cNvSpPr/>
          <p:nvPr/>
        </p:nvSpPr>
        <p:spPr bwMode="auto">
          <a:xfrm>
            <a:off x="6094414" y="767595"/>
            <a:ext cx="3390232" cy="1303550"/>
          </a:xfrm>
          <a:custGeom>
            <a:avLst/>
            <a:gdLst>
              <a:gd name="connsiteX0" fmla="*/ 0 w 3459114"/>
              <a:gd name="connsiteY0" fmla="*/ 0 h 1330036"/>
              <a:gd name="connsiteX1" fmla="*/ 3459114 w 3459114"/>
              <a:gd name="connsiteY1" fmla="*/ 0 h 1330036"/>
              <a:gd name="connsiteX2" fmla="*/ 3459114 w 3459114"/>
              <a:gd name="connsiteY2" fmla="*/ 1330036 h 1330036"/>
              <a:gd name="connsiteX3" fmla="*/ 0 w 3459114"/>
              <a:gd name="connsiteY3" fmla="*/ 1330036 h 1330036"/>
              <a:gd name="connsiteX4" fmla="*/ 0 w 3459114"/>
              <a:gd name="connsiteY4" fmla="*/ 1116619 h 1330036"/>
              <a:gd name="connsiteX5" fmla="*/ 1 w 3459114"/>
              <a:gd name="connsiteY5" fmla="*/ 1116619 h 1330036"/>
              <a:gd name="connsiteX6" fmla="*/ 455744 w 3459114"/>
              <a:gd name="connsiteY6" fmla="*/ 660876 h 1330036"/>
              <a:gd name="connsiteX7" fmla="*/ 1 w 3459114"/>
              <a:gd name="connsiteY7" fmla="*/ 205133 h 1330036"/>
              <a:gd name="connsiteX8" fmla="*/ 0 w 3459114"/>
              <a:gd name="connsiteY8" fmla="*/ 205133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9114" h="1330036">
                <a:moveTo>
                  <a:pt x="0" y="0"/>
                </a:moveTo>
                <a:lnTo>
                  <a:pt x="3459114" y="0"/>
                </a:lnTo>
                <a:lnTo>
                  <a:pt x="3459114" y="1330036"/>
                </a:lnTo>
                <a:lnTo>
                  <a:pt x="0" y="1330036"/>
                </a:lnTo>
                <a:lnTo>
                  <a:pt x="0" y="1116619"/>
                </a:lnTo>
                <a:lnTo>
                  <a:pt x="1" y="1116619"/>
                </a:lnTo>
                <a:cubicBezTo>
                  <a:pt x="251701" y="1116619"/>
                  <a:pt x="455744" y="912576"/>
                  <a:pt x="455744" y="660876"/>
                </a:cubicBezTo>
                <a:cubicBezTo>
                  <a:pt x="455744" y="409176"/>
                  <a:pt x="251701" y="205133"/>
                  <a:pt x="1" y="205133"/>
                </a:cubicBezTo>
                <a:lnTo>
                  <a:pt x="0" y="205133"/>
                </a:lnTo>
                <a:close/>
              </a:path>
            </a:pathLst>
          </a:cu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9" name="TextBox 38"/>
          <p:cNvSpPr txBox="1"/>
          <p:nvPr/>
        </p:nvSpPr>
        <p:spPr>
          <a:xfrm>
            <a:off x="6766492" y="1138839"/>
            <a:ext cx="2554328"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Transformed</a:t>
            </a:r>
          </a:p>
        </p:txBody>
      </p:sp>
      <p:sp>
        <p:nvSpPr>
          <p:cNvPr id="40" name="TextBox 39"/>
          <p:cNvSpPr txBox="1"/>
          <p:nvPr/>
        </p:nvSpPr>
        <p:spPr>
          <a:xfrm>
            <a:off x="3071848" y="1138839"/>
            <a:ext cx="2324196"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Traditional</a:t>
            </a:r>
          </a:p>
        </p:txBody>
      </p:sp>
      <p:sp>
        <p:nvSpPr>
          <p:cNvPr id="41" name="TextBox 40"/>
          <p:cNvSpPr txBox="1"/>
          <p:nvPr/>
        </p:nvSpPr>
        <p:spPr>
          <a:xfrm>
            <a:off x="5682617" y="1074582"/>
            <a:ext cx="800309" cy="723954"/>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3136" b="1" kern="0" spc="588" dirty="0">
                <a:solidFill>
                  <a:srgbClr val="000000">
                    <a:lumMod val="65000"/>
                    <a:lumOff val="35000"/>
                  </a:srgbClr>
                </a:solidFill>
                <a:latin typeface="Segoe UI"/>
              </a:rPr>
              <a:t>I</a:t>
            </a:r>
            <a:r>
              <a:rPr lang="en-US" sz="3136" b="1" kern="0" dirty="0">
                <a:solidFill>
                  <a:srgbClr val="000000">
                    <a:lumMod val="65000"/>
                    <a:lumOff val="35000"/>
                  </a:srgbClr>
                </a:solidFill>
                <a:latin typeface="Segoe UI"/>
              </a:rPr>
              <a:t>T</a:t>
            </a:r>
          </a:p>
        </p:txBody>
      </p:sp>
      <p:sp>
        <p:nvSpPr>
          <p:cNvPr id="42" name="Rectangle 41"/>
          <p:cNvSpPr/>
          <p:nvPr/>
        </p:nvSpPr>
        <p:spPr bwMode="auto">
          <a:xfrm>
            <a:off x="3423058" y="2066684"/>
            <a:ext cx="5342726" cy="44342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43" name="TextBox 42"/>
          <p:cNvSpPr txBox="1"/>
          <p:nvPr/>
        </p:nvSpPr>
        <p:spPr>
          <a:xfrm>
            <a:off x="4866280" y="1998112"/>
            <a:ext cx="2446992" cy="615362"/>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2352" b="1" kern="0" spc="588" dirty="0">
                <a:solidFill>
                  <a:srgbClr val="000000">
                    <a:lumMod val="65000"/>
                    <a:lumOff val="35000"/>
                  </a:srgbClr>
                </a:solidFill>
                <a:latin typeface="Segoe UI"/>
              </a:rPr>
              <a:t>Key Skills</a:t>
            </a:r>
            <a:endParaRPr lang="en-US" sz="2352" b="1" kern="0" dirty="0">
              <a:solidFill>
                <a:srgbClr val="000000">
                  <a:lumMod val="65000"/>
                  <a:lumOff val="35000"/>
                </a:srgbClr>
              </a:solidFill>
              <a:latin typeface="Segoe UI"/>
            </a:endParaRPr>
          </a:p>
        </p:txBody>
      </p:sp>
    </p:spTree>
    <p:extLst>
      <p:ext uri="{BB962C8B-B14F-4D97-AF65-F5344CB8AC3E}">
        <p14:creationId xmlns:p14="http://schemas.microsoft.com/office/powerpoint/2010/main" val="1838705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bwMode="auto">
          <a:xfrm>
            <a:off x="6094421" y="229986"/>
            <a:ext cx="6094413" cy="685524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3" rIns="0" bIns="45703"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18" name="Rectangle 117"/>
          <p:cNvSpPr/>
          <p:nvPr/>
        </p:nvSpPr>
        <p:spPr>
          <a:xfrm>
            <a:off x="537718" y="3223736"/>
            <a:ext cx="5169777" cy="3710258"/>
          </a:xfrm>
          <a:prstGeom prst="rect">
            <a:avLst/>
          </a:prstGeom>
        </p:spPr>
        <p:txBody>
          <a:bodyPr wrap="square" lIns="89612" tIns="44804" rIns="89612" bIns="44804">
            <a:spAutoFit/>
          </a:bodyPr>
          <a:lstStyle/>
          <a:p>
            <a:pPr algn="r" defTabSz="913667" fontAlgn="base">
              <a:spcBef>
                <a:spcPct val="0"/>
              </a:spcBef>
              <a:spcAft>
                <a:spcPts val="1176"/>
              </a:spcAft>
              <a:defRPr/>
            </a:pPr>
            <a:r>
              <a:rPr lang="en-US" sz="3920" kern="0" dirty="0">
                <a:solidFill>
                  <a:srgbClr val="FFFFFF"/>
                </a:solidFill>
                <a:latin typeface="Segoe UI"/>
              </a:rPr>
              <a:t>IT metrics</a:t>
            </a:r>
          </a:p>
          <a:p>
            <a:pPr algn="r" defTabSz="913667" fontAlgn="base">
              <a:spcBef>
                <a:spcPct val="0"/>
              </a:spcBef>
              <a:spcAft>
                <a:spcPts val="1176"/>
              </a:spcAft>
              <a:defRPr/>
            </a:pPr>
            <a:r>
              <a:rPr lang="en-US" sz="3920" kern="0" dirty="0">
                <a:solidFill>
                  <a:srgbClr val="FFFFFF"/>
                </a:solidFill>
                <a:latin typeface="Segoe UI"/>
              </a:rPr>
              <a:t>Risk-averse</a:t>
            </a:r>
          </a:p>
          <a:p>
            <a:pPr algn="r" defTabSz="913667" fontAlgn="base">
              <a:spcBef>
                <a:spcPct val="0"/>
              </a:spcBef>
              <a:spcAft>
                <a:spcPts val="1176"/>
              </a:spcAft>
              <a:defRPr/>
            </a:pPr>
            <a:r>
              <a:rPr lang="en-US" sz="3920" kern="0" dirty="0">
                <a:solidFill>
                  <a:srgbClr val="FFFFFF"/>
                </a:solidFill>
                <a:latin typeface="Segoe UI"/>
              </a:rPr>
              <a:t>Fixed mindset</a:t>
            </a:r>
          </a:p>
          <a:p>
            <a:pPr algn="r" defTabSz="913667" fontAlgn="base">
              <a:spcBef>
                <a:spcPct val="0"/>
              </a:spcBef>
              <a:spcAft>
                <a:spcPts val="1176"/>
              </a:spcAft>
              <a:defRPr/>
            </a:pPr>
            <a:r>
              <a:rPr lang="en-US" sz="3920" kern="0" dirty="0">
                <a:solidFill>
                  <a:srgbClr val="FFFFFF"/>
                </a:solidFill>
                <a:latin typeface="Segoe UI"/>
              </a:rPr>
              <a:t>Built here</a:t>
            </a:r>
          </a:p>
          <a:p>
            <a:pPr algn="r" defTabSz="913667" fontAlgn="base">
              <a:spcBef>
                <a:spcPct val="0"/>
              </a:spcBef>
              <a:spcAft>
                <a:spcPts val="1176"/>
              </a:spcAft>
              <a:defRPr/>
            </a:pPr>
            <a:endParaRPr lang="en-US" sz="3920" kern="0" dirty="0">
              <a:solidFill>
                <a:srgbClr val="FFFFFF"/>
              </a:solidFill>
              <a:latin typeface="Segoe UI"/>
            </a:endParaRPr>
          </a:p>
        </p:txBody>
      </p:sp>
      <p:sp>
        <p:nvSpPr>
          <p:cNvPr id="119" name="Rectangle 118"/>
          <p:cNvSpPr/>
          <p:nvPr/>
        </p:nvSpPr>
        <p:spPr>
          <a:xfrm flipH="1">
            <a:off x="6479550" y="3223740"/>
            <a:ext cx="5470223" cy="2956138"/>
          </a:xfrm>
          <a:prstGeom prst="rect">
            <a:avLst/>
          </a:prstGeom>
        </p:spPr>
        <p:txBody>
          <a:bodyPr wrap="square" lIns="89612" tIns="44804" rIns="89612" bIns="44804">
            <a:spAutoFit/>
          </a:bodyPr>
          <a:lstStyle/>
          <a:p>
            <a:pPr defTabSz="913667" fontAlgn="base">
              <a:spcBef>
                <a:spcPct val="0"/>
              </a:spcBef>
              <a:spcAft>
                <a:spcPts val="1176"/>
              </a:spcAft>
              <a:defRPr/>
            </a:pPr>
            <a:r>
              <a:rPr lang="en-US" sz="3920" kern="0" dirty="0">
                <a:solidFill>
                  <a:srgbClr val="FFFFFF"/>
                </a:solidFill>
                <a:latin typeface="Segoe UI"/>
              </a:rPr>
              <a:t>Business outcomes</a:t>
            </a:r>
          </a:p>
          <a:p>
            <a:pPr defTabSz="913667" fontAlgn="base">
              <a:spcBef>
                <a:spcPct val="0"/>
              </a:spcBef>
              <a:spcAft>
                <a:spcPts val="1176"/>
              </a:spcAft>
              <a:defRPr/>
            </a:pPr>
            <a:r>
              <a:rPr lang="en-US" sz="3920" kern="0" dirty="0">
                <a:solidFill>
                  <a:srgbClr val="FFFFFF"/>
                </a:solidFill>
                <a:latin typeface="Segoe UI"/>
              </a:rPr>
              <a:t>Experiment, move quick</a:t>
            </a:r>
          </a:p>
          <a:p>
            <a:pPr defTabSz="913667" fontAlgn="base">
              <a:spcBef>
                <a:spcPct val="0"/>
              </a:spcBef>
              <a:spcAft>
                <a:spcPts val="1176"/>
              </a:spcAft>
              <a:defRPr/>
            </a:pPr>
            <a:r>
              <a:rPr lang="en-US" sz="3920" kern="0" dirty="0">
                <a:solidFill>
                  <a:srgbClr val="FFFFFF"/>
                </a:solidFill>
                <a:latin typeface="Segoe UI"/>
              </a:rPr>
              <a:t>Learning mindset</a:t>
            </a:r>
          </a:p>
          <a:p>
            <a:pPr defTabSz="913667" fontAlgn="base">
              <a:spcBef>
                <a:spcPct val="0"/>
              </a:spcBef>
              <a:spcAft>
                <a:spcPts val="1176"/>
              </a:spcAft>
              <a:defRPr/>
            </a:pPr>
            <a:r>
              <a:rPr lang="en-US" sz="3920" kern="0" dirty="0">
                <a:solidFill>
                  <a:srgbClr val="FFFFFF"/>
                </a:solidFill>
                <a:latin typeface="Segoe UI"/>
              </a:rPr>
              <a:t>Outside-in innovation</a:t>
            </a:r>
          </a:p>
        </p:txBody>
      </p:sp>
      <p:sp>
        <p:nvSpPr>
          <p:cNvPr id="23" name="Oval 22"/>
          <p:cNvSpPr/>
          <p:nvPr/>
        </p:nvSpPr>
        <p:spPr bwMode="auto">
          <a:xfrm>
            <a:off x="5647745" y="972703"/>
            <a:ext cx="893335" cy="893335"/>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28" name="Freeform 27"/>
          <p:cNvSpPr/>
          <p:nvPr/>
        </p:nvSpPr>
        <p:spPr bwMode="auto">
          <a:xfrm>
            <a:off x="2704189" y="767595"/>
            <a:ext cx="3396015" cy="1303550"/>
          </a:xfrm>
          <a:custGeom>
            <a:avLst/>
            <a:gdLst>
              <a:gd name="connsiteX0" fmla="*/ 0 w 3465015"/>
              <a:gd name="connsiteY0" fmla="*/ 0 h 1330036"/>
              <a:gd name="connsiteX1" fmla="*/ 3465015 w 3465015"/>
              <a:gd name="connsiteY1" fmla="*/ 0 h 1330036"/>
              <a:gd name="connsiteX2" fmla="*/ 3465015 w 3465015"/>
              <a:gd name="connsiteY2" fmla="*/ 205728 h 1330036"/>
              <a:gd name="connsiteX3" fmla="*/ 3459114 w 3465015"/>
              <a:gd name="connsiteY3" fmla="*/ 205133 h 1330036"/>
              <a:gd name="connsiteX4" fmla="*/ 3003371 w 3465015"/>
              <a:gd name="connsiteY4" fmla="*/ 660876 h 1330036"/>
              <a:gd name="connsiteX5" fmla="*/ 3459114 w 3465015"/>
              <a:gd name="connsiteY5" fmla="*/ 1116619 h 1330036"/>
              <a:gd name="connsiteX6" fmla="*/ 3465015 w 3465015"/>
              <a:gd name="connsiteY6" fmla="*/ 1116024 h 1330036"/>
              <a:gd name="connsiteX7" fmla="*/ 3465015 w 3465015"/>
              <a:gd name="connsiteY7" fmla="*/ 1330036 h 1330036"/>
              <a:gd name="connsiteX8" fmla="*/ 0 w 3465015"/>
              <a:gd name="connsiteY8" fmla="*/ 1330036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5015" h="1330036">
                <a:moveTo>
                  <a:pt x="0" y="0"/>
                </a:moveTo>
                <a:lnTo>
                  <a:pt x="3465015" y="0"/>
                </a:lnTo>
                <a:lnTo>
                  <a:pt x="3465015" y="205728"/>
                </a:lnTo>
                <a:lnTo>
                  <a:pt x="3459114" y="205133"/>
                </a:lnTo>
                <a:cubicBezTo>
                  <a:pt x="3207414" y="205133"/>
                  <a:pt x="3003371" y="409176"/>
                  <a:pt x="3003371" y="660876"/>
                </a:cubicBezTo>
                <a:cubicBezTo>
                  <a:pt x="3003371" y="912576"/>
                  <a:pt x="3207414" y="1116619"/>
                  <a:pt x="3459114" y="1116619"/>
                </a:cubicBezTo>
                <a:lnTo>
                  <a:pt x="3465015" y="1116024"/>
                </a:lnTo>
                <a:lnTo>
                  <a:pt x="3465015" y="1330036"/>
                </a:lnTo>
                <a:lnTo>
                  <a:pt x="0" y="1330036"/>
                </a:lnTo>
                <a:close/>
              </a:path>
            </a:pathLst>
          </a:cu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29" name="Freeform 28"/>
          <p:cNvSpPr/>
          <p:nvPr/>
        </p:nvSpPr>
        <p:spPr bwMode="auto">
          <a:xfrm>
            <a:off x="6094414" y="767595"/>
            <a:ext cx="3390232" cy="1303550"/>
          </a:xfrm>
          <a:custGeom>
            <a:avLst/>
            <a:gdLst>
              <a:gd name="connsiteX0" fmla="*/ 0 w 3459114"/>
              <a:gd name="connsiteY0" fmla="*/ 0 h 1330036"/>
              <a:gd name="connsiteX1" fmla="*/ 3459114 w 3459114"/>
              <a:gd name="connsiteY1" fmla="*/ 0 h 1330036"/>
              <a:gd name="connsiteX2" fmla="*/ 3459114 w 3459114"/>
              <a:gd name="connsiteY2" fmla="*/ 1330036 h 1330036"/>
              <a:gd name="connsiteX3" fmla="*/ 0 w 3459114"/>
              <a:gd name="connsiteY3" fmla="*/ 1330036 h 1330036"/>
              <a:gd name="connsiteX4" fmla="*/ 0 w 3459114"/>
              <a:gd name="connsiteY4" fmla="*/ 1116619 h 1330036"/>
              <a:gd name="connsiteX5" fmla="*/ 1 w 3459114"/>
              <a:gd name="connsiteY5" fmla="*/ 1116619 h 1330036"/>
              <a:gd name="connsiteX6" fmla="*/ 455744 w 3459114"/>
              <a:gd name="connsiteY6" fmla="*/ 660876 h 1330036"/>
              <a:gd name="connsiteX7" fmla="*/ 1 w 3459114"/>
              <a:gd name="connsiteY7" fmla="*/ 205133 h 1330036"/>
              <a:gd name="connsiteX8" fmla="*/ 0 w 3459114"/>
              <a:gd name="connsiteY8" fmla="*/ 205133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9114" h="1330036">
                <a:moveTo>
                  <a:pt x="0" y="0"/>
                </a:moveTo>
                <a:lnTo>
                  <a:pt x="3459114" y="0"/>
                </a:lnTo>
                <a:lnTo>
                  <a:pt x="3459114" y="1330036"/>
                </a:lnTo>
                <a:lnTo>
                  <a:pt x="0" y="1330036"/>
                </a:lnTo>
                <a:lnTo>
                  <a:pt x="0" y="1116619"/>
                </a:lnTo>
                <a:lnTo>
                  <a:pt x="1" y="1116619"/>
                </a:lnTo>
                <a:cubicBezTo>
                  <a:pt x="251701" y="1116619"/>
                  <a:pt x="455744" y="912576"/>
                  <a:pt x="455744" y="660876"/>
                </a:cubicBezTo>
                <a:cubicBezTo>
                  <a:pt x="455744" y="409176"/>
                  <a:pt x="251701" y="205133"/>
                  <a:pt x="1" y="205133"/>
                </a:cubicBezTo>
                <a:lnTo>
                  <a:pt x="0" y="205133"/>
                </a:lnTo>
                <a:close/>
              </a:path>
            </a:pathLst>
          </a:cu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0" name="TextBox 29"/>
          <p:cNvSpPr txBox="1"/>
          <p:nvPr/>
        </p:nvSpPr>
        <p:spPr>
          <a:xfrm>
            <a:off x="6766492" y="1138839"/>
            <a:ext cx="2554328"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Transformed</a:t>
            </a:r>
          </a:p>
        </p:txBody>
      </p:sp>
      <p:sp>
        <p:nvSpPr>
          <p:cNvPr id="33" name="TextBox 32"/>
          <p:cNvSpPr txBox="1"/>
          <p:nvPr/>
        </p:nvSpPr>
        <p:spPr>
          <a:xfrm>
            <a:off x="3071848" y="1138839"/>
            <a:ext cx="2324196"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Traditional</a:t>
            </a:r>
          </a:p>
        </p:txBody>
      </p:sp>
      <p:sp>
        <p:nvSpPr>
          <p:cNvPr id="34" name="TextBox 33"/>
          <p:cNvSpPr txBox="1"/>
          <p:nvPr/>
        </p:nvSpPr>
        <p:spPr>
          <a:xfrm>
            <a:off x="5682617" y="1074582"/>
            <a:ext cx="800309" cy="723954"/>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3136" b="1" kern="0" spc="588" dirty="0">
                <a:solidFill>
                  <a:srgbClr val="000000">
                    <a:lumMod val="65000"/>
                    <a:lumOff val="35000"/>
                  </a:srgbClr>
                </a:solidFill>
                <a:latin typeface="Segoe UI"/>
              </a:rPr>
              <a:t>I</a:t>
            </a:r>
            <a:r>
              <a:rPr lang="en-US" sz="3136" b="1" kern="0" dirty="0">
                <a:solidFill>
                  <a:srgbClr val="000000">
                    <a:lumMod val="65000"/>
                    <a:lumOff val="35000"/>
                  </a:srgbClr>
                </a:solidFill>
                <a:latin typeface="Segoe UI"/>
              </a:rPr>
              <a:t>T</a:t>
            </a:r>
          </a:p>
        </p:txBody>
      </p:sp>
      <p:sp>
        <p:nvSpPr>
          <p:cNvPr id="35" name="Rectangle 34"/>
          <p:cNvSpPr/>
          <p:nvPr/>
        </p:nvSpPr>
        <p:spPr bwMode="auto">
          <a:xfrm>
            <a:off x="3423058" y="2066684"/>
            <a:ext cx="5342726" cy="44342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36" name="TextBox 35"/>
          <p:cNvSpPr txBox="1"/>
          <p:nvPr/>
        </p:nvSpPr>
        <p:spPr>
          <a:xfrm>
            <a:off x="5125412" y="1998112"/>
            <a:ext cx="1928723" cy="615362"/>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2352" b="1" kern="0" spc="588" dirty="0">
                <a:solidFill>
                  <a:srgbClr val="000000">
                    <a:lumMod val="65000"/>
                    <a:lumOff val="35000"/>
                  </a:srgbClr>
                </a:solidFill>
                <a:latin typeface="Segoe UI"/>
              </a:rPr>
              <a:t>Culture</a:t>
            </a:r>
            <a:endParaRPr lang="en-US" sz="2352" b="1" kern="0" dirty="0">
              <a:solidFill>
                <a:srgbClr val="000000">
                  <a:lumMod val="65000"/>
                  <a:lumOff val="35000"/>
                </a:srgbClr>
              </a:solidFill>
              <a:latin typeface="Segoe UI"/>
            </a:endParaRPr>
          </a:p>
        </p:txBody>
      </p:sp>
    </p:spTree>
    <p:extLst>
      <p:ext uri="{BB962C8B-B14F-4D97-AF65-F5344CB8AC3E}">
        <p14:creationId xmlns:p14="http://schemas.microsoft.com/office/powerpoint/2010/main" val="10286523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1" y="229980"/>
            <a:ext cx="6079723" cy="68552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solidFill>
                <a:srgbClr val="505050"/>
              </a:solidFill>
              <a:latin typeface="Segoe UI"/>
              <a:ea typeface="Segoe UI" pitchFamily="34" charset="0"/>
              <a:cs typeface="Segoe UI" pitchFamily="34" charset="0"/>
            </a:endParaRPr>
          </a:p>
        </p:txBody>
      </p:sp>
      <p:sp>
        <p:nvSpPr>
          <p:cNvPr id="3" name="Rectangle 2"/>
          <p:cNvSpPr/>
          <p:nvPr/>
        </p:nvSpPr>
        <p:spPr bwMode="auto">
          <a:xfrm>
            <a:off x="6079725" y="229986"/>
            <a:ext cx="6094413" cy="6855241"/>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3" rIns="0" bIns="45703"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4" name="Rectangle 3"/>
          <p:cNvSpPr/>
          <p:nvPr/>
        </p:nvSpPr>
        <p:spPr>
          <a:xfrm>
            <a:off x="88931" y="2867845"/>
            <a:ext cx="5604650" cy="4102399"/>
          </a:xfrm>
          <a:prstGeom prst="rect">
            <a:avLst/>
          </a:prstGeom>
        </p:spPr>
        <p:txBody>
          <a:bodyPr wrap="square" lIns="89612" tIns="44804" rIns="89612" bIns="44804">
            <a:spAutoFit/>
          </a:bodyPr>
          <a:lstStyle/>
          <a:p>
            <a:pPr algn="r" defTabSz="913667" fontAlgn="base">
              <a:spcBef>
                <a:spcPct val="0"/>
              </a:spcBef>
              <a:spcAft>
                <a:spcPts val="1176"/>
              </a:spcAft>
              <a:defRPr/>
            </a:pPr>
            <a:r>
              <a:rPr lang="en-US" sz="3528" kern="0" dirty="0">
                <a:solidFill>
                  <a:srgbClr val="FFFFFF"/>
                </a:solidFill>
                <a:latin typeface="Segoe UI"/>
              </a:rPr>
              <a:t>Waterfall</a:t>
            </a:r>
          </a:p>
          <a:p>
            <a:pPr algn="r" defTabSz="913667" fontAlgn="base">
              <a:spcBef>
                <a:spcPct val="0"/>
              </a:spcBef>
              <a:spcAft>
                <a:spcPts val="1176"/>
              </a:spcAft>
              <a:defRPr/>
            </a:pPr>
            <a:r>
              <a:rPr lang="en-US" sz="3528" kern="0" dirty="0">
                <a:solidFill>
                  <a:srgbClr val="FFFFFF"/>
                </a:solidFill>
                <a:latin typeface="Segoe UI"/>
              </a:rPr>
              <a:t>Application delivery</a:t>
            </a:r>
          </a:p>
          <a:p>
            <a:pPr algn="r" defTabSz="913667" fontAlgn="base">
              <a:spcBef>
                <a:spcPct val="0"/>
              </a:spcBef>
              <a:spcAft>
                <a:spcPts val="1176"/>
              </a:spcAft>
              <a:defRPr/>
            </a:pPr>
            <a:r>
              <a:rPr lang="en-US" sz="3528" kern="0" dirty="0">
                <a:solidFill>
                  <a:srgbClr val="FFFFFF"/>
                </a:solidFill>
                <a:latin typeface="Segoe UI"/>
              </a:rPr>
              <a:t>Build and change</a:t>
            </a:r>
          </a:p>
          <a:p>
            <a:pPr algn="r" defTabSz="913667" fontAlgn="base">
              <a:spcBef>
                <a:spcPct val="0"/>
              </a:spcBef>
              <a:spcAft>
                <a:spcPts val="1176"/>
              </a:spcAft>
              <a:defRPr/>
            </a:pPr>
            <a:r>
              <a:rPr lang="en-US" sz="3528" kern="0" dirty="0">
                <a:solidFill>
                  <a:srgbClr val="FFFFFF"/>
                </a:solidFill>
                <a:latin typeface="Segoe UI"/>
              </a:rPr>
              <a:t>Help desk</a:t>
            </a:r>
          </a:p>
          <a:p>
            <a:pPr algn="r" defTabSz="913667" fontAlgn="base">
              <a:spcBef>
                <a:spcPct val="0"/>
              </a:spcBef>
              <a:spcAft>
                <a:spcPts val="1176"/>
              </a:spcAft>
              <a:defRPr/>
            </a:pPr>
            <a:r>
              <a:rPr lang="en-US" sz="3528" kern="0" dirty="0">
                <a:solidFill>
                  <a:srgbClr val="FFFFFF"/>
                </a:solidFill>
                <a:latin typeface="Segoe UI"/>
              </a:rPr>
              <a:t>IT vendors</a:t>
            </a:r>
          </a:p>
          <a:p>
            <a:pPr algn="r" defTabSz="913667" fontAlgn="base">
              <a:spcBef>
                <a:spcPct val="0"/>
              </a:spcBef>
              <a:spcAft>
                <a:spcPts val="1176"/>
              </a:spcAft>
              <a:defRPr/>
            </a:pPr>
            <a:r>
              <a:rPr lang="en-US" sz="3528" kern="0" dirty="0">
                <a:solidFill>
                  <a:srgbClr val="FFFFFF"/>
                </a:solidFill>
                <a:latin typeface="Segoe UI"/>
              </a:rPr>
              <a:t>Relationships</a:t>
            </a:r>
          </a:p>
        </p:txBody>
      </p:sp>
      <p:sp>
        <p:nvSpPr>
          <p:cNvPr id="6" name="Freeform 5"/>
          <p:cNvSpPr/>
          <p:nvPr/>
        </p:nvSpPr>
        <p:spPr bwMode="auto">
          <a:xfrm>
            <a:off x="6094414" y="717554"/>
            <a:ext cx="3390232" cy="1280559"/>
          </a:xfrm>
          <a:custGeom>
            <a:avLst/>
            <a:gdLst>
              <a:gd name="connsiteX0" fmla="*/ 0 w 3459114"/>
              <a:gd name="connsiteY0" fmla="*/ 0 h 1330036"/>
              <a:gd name="connsiteX1" fmla="*/ 3459114 w 3459114"/>
              <a:gd name="connsiteY1" fmla="*/ 0 h 1330036"/>
              <a:gd name="connsiteX2" fmla="*/ 3459114 w 3459114"/>
              <a:gd name="connsiteY2" fmla="*/ 1330036 h 1330036"/>
              <a:gd name="connsiteX3" fmla="*/ 0 w 3459114"/>
              <a:gd name="connsiteY3" fmla="*/ 1330036 h 1330036"/>
              <a:gd name="connsiteX4" fmla="*/ 0 w 3459114"/>
              <a:gd name="connsiteY4" fmla="*/ 1116619 h 1330036"/>
              <a:gd name="connsiteX5" fmla="*/ 1 w 3459114"/>
              <a:gd name="connsiteY5" fmla="*/ 1116619 h 1330036"/>
              <a:gd name="connsiteX6" fmla="*/ 455744 w 3459114"/>
              <a:gd name="connsiteY6" fmla="*/ 660876 h 1330036"/>
              <a:gd name="connsiteX7" fmla="*/ 1 w 3459114"/>
              <a:gd name="connsiteY7" fmla="*/ 205133 h 1330036"/>
              <a:gd name="connsiteX8" fmla="*/ 0 w 3459114"/>
              <a:gd name="connsiteY8" fmla="*/ 205133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9114" h="1330036">
                <a:moveTo>
                  <a:pt x="0" y="0"/>
                </a:moveTo>
                <a:lnTo>
                  <a:pt x="3459114" y="0"/>
                </a:lnTo>
                <a:lnTo>
                  <a:pt x="3459114" y="1330036"/>
                </a:lnTo>
                <a:lnTo>
                  <a:pt x="0" y="1330036"/>
                </a:lnTo>
                <a:lnTo>
                  <a:pt x="0" y="1116619"/>
                </a:lnTo>
                <a:lnTo>
                  <a:pt x="1" y="1116619"/>
                </a:lnTo>
                <a:cubicBezTo>
                  <a:pt x="251701" y="1116619"/>
                  <a:pt x="455744" y="912576"/>
                  <a:pt x="455744" y="660876"/>
                </a:cubicBezTo>
                <a:cubicBezTo>
                  <a:pt x="455744" y="409176"/>
                  <a:pt x="251701" y="205133"/>
                  <a:pt x="1" y="205133"/>
                </a:cubicBezTo>
                <a:lnTo>
                  <a:pt x="0" y="205133"/>
                </a:lnTo>
                <a:close/>
              </a:path>
            </a:pathLst>
          </a:cu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5" name="Rectangle 4"/>
          <p:cNvSpPr/>
          <p:nvPr/>
        </p:nvSpPr>
        <p:spPr>
          <a:xfrm flipH="1">
            <a:off x="6443341" y="2835653"/>
            <a:ext cx="5170938" cy="4102399"/>
          </a:xfrm>
          <a:prstGeom prst="rect">
            <a:avLst/>
          </a:prstGeom>
        </p:spPr>
        <p:txBody>
          <a:bodyPr wrap="square" lIns="89612" tIns="44804" rIns="89612" bIns="44804">
            <a:spAutoFit/>
          </a:bodyPr>
          <a:lstStyle/>
          <a:p>
            <a:pPr defTabSz="913667" fontAlgn="base">
              <a:spcBef>
                <a:spcPct val="0"/>
              </a:spcBef>
              <a:spcAft>
                <a:spcPts val="1176"/>
              </a:spcAft>
              <a:defRPr/>
            </a:pPr>
            <a:r>
              <a:rPr lang="en-US" sz="3528" kern="0" dirty="0">
                <a:solidFill>
                  <a:srgbClr val="FFFFFF"/>
                </a:solidFill>
                <a:latin typeface="Segoe UI"/>
              </a:rPr>
              <a:t>Agile sprints</a:t>
            </a:r>
          </a:p>
          <a:p>
            <a:pPr defTabSz="913667" fontAlgn="base">
              <a:spcBef>
                <a:spcPct val="0"/>
              </a:spcBef>
              <a:spcAft>
                <a:spcPts val="1176"/>
              </a:spcAft>
              <a:defRPr/>
            </a:pPr>
            <a:r>
              <a:rPr lang="en-US" sz="3528" kern="0" dirty="0">
                <a:solidFill>
                  <a:srgbClr val="FFFFFF"/>
                </a:solidFill>
                <a:latin typeface="Segoe UI"/>
              </a:rPr>
              <a:t>Service delivery</a:t>
            </a:r>
          </a:p>
          <a:p>
            <a:pPr defTabSz="913667" fontAlgn="base">
              <a:spcBef>
                <a:spcPct val="0"/>
              </a:spcBef>
              <a:spcAft>
                <a:spcPts val="1176"/>
              </a:spcAft>
              <a:defRPr/>
            </a:pPr>
            <a:r>
              <a:rPr lang="en-US" sz="3528" kern="0" dirty="0">
                <a:solidFill>
                  <a:srgbClr val="FFFFFF"/>
                </a:solidFill>
                <a:latin typeface="Segoe UI"/>
              </a:rPr>
              <a:t>Service models</a:t>
            </a:r>
          </a:p>
          <a:p>
            <a:pPr defTabSz="913667" fontAlgn="base">
              <a:spcBef>
                <a:spcPct val="0"/>
              </a:spcBef>
              <a:spcAft>
                <a:spcPts val="1176"/>
              </a:spcAft>
              <a:defRPr/>
            </a:pPr>
            <a:r>
              <a:rPr lang="en-US" sz="3528" kern="0" dirty="0">
                <a:solidFill>
                  <a:srgbClr val="FFFFFF"/>
                </a:solidFill>
                <a:latin typeface="Segoe UI"/>
              </a:rPr>
              <a:t>Unified support model</a:t>
            </a:r>
          </a:p>
          <a:p>
            <a:pPr defTabSz="913667" fontAlgn="base">
              <a:spcBef>
                <a:spcPct val="0"/>
              </a:spcBef>
              <a:spcAft>
                <a:spcPts val="1176"/>
              </a:spcAft>
              <a:defRPr/>
            </a:pPr>
            <a:r>
              <a:rPr lang="en-US" sz="3528" kern="0" dirty="0">
                <a:solidFill>
                  <a:srgbClr val="FFFFFF"/>
                </a:solidFill>
                <a:latin typeface="Segoe UI"/>
              </a:rPr>
              <a:t>Strategic suppliers</a:t>
            </a:r>
          </a:p>
          <a:p>
            <a:pPr defTabSz="913667" fontAlgn="base">
              <a:spcBef>
                <a:spcPct val="0"/>
              </a:spcBef>
              <a:spcAft>
                <a:spcPts val="1176"/>
              </a:spcAft>
              <a:defRPr/>
            </a:pPr>
            <a:r>
              <a:rPr lang="en-US" sz="3528" kern="0" dirty="0">
                <a:solidFill>
                  <a:srgbClr val="FFFFFF"/>
                </a:solidFill>
                <a:latin typeface="Segoe UI"/>
              </a:rPr>
              <a:t>Trusted advisors</a:t>
            </a:r>
          </a:p>
        </p:txBody>
      </p:sp>
      <p:sp>
        <p:nvSpPr>
          <p:cNvPr id="7" name="TextBox 6"/>
          <p:cNvSpPr txBox="1"/>
          <p:nvPr/>
        </p:nvSpPr>
        <p:spPr>
          <a:xfrm>
            <a:off x="3071848" y="1138839"/>
            <a:ext cx="2324196"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Traditional</a:t>
            </a:r>
          </a:p>
        </p:txBody>
      </p:sp>
      <p:sp>
        <p:nvSpPr>
          <p:cNvPr id="9" name="Rectangle 8"/>
          <p:cNvSpPr/>
          <p:nvPr/>
        </p:nvSpPr>
        <p:spPr bwMode="auto">
          <a:xfrm>
            <a:off x="3423058" y="2066684"/>
            <a:ext cx="5342726" cy="44342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1" name="Freeform 10"/>
          <p:cNvSpPr/>
          <p:nvPr/>
        </p:nvSpPr>
        <p:spPr bwMode="auto">
          <a:xfrm>
            <a:off x="2698399" y="717553"/>
            <a:ext cx="3396015" cy="1303550"/>
          </a:xfrm>
          <a:custGeom>
            <a:avLst/>
            <a:gdLst>
              <a:gd name="connsiteX0" fmla="*/ 0 w 3465015"/>
              <a:gd name="connsiteY0" fmla="*/ 0 h 1330036"/>
              <a:gd name="connsiteX1" fmla="*/ 3465015 w 3465015"/>
              <a:gd name="connsiteY1" fmla="*/ 0 h 1330036"/>
              <a:gd name="connsiteX2" fmla="*/ 3465015 w 3465015"/>
              <a:gd name="connsiteY2" fmla="*/ 205728 h 1330036"/>
              <a:gd name="connsiteX3" fmla="*/ 3459114 w 3465015"/>
              <a:gd name="connsiteY3" fmla="*/ 205133 h 1330036"/>
              <a:gd name="connsiteX4" fmla="*/ 3003371 w 3465015"/>
              <a:gd name="connsiteY4" fmla="*/ 660876 h 1330036"/>
              <a:gd name="connsiteX5" fmla="*/ 3459114 w 3465015"/>
              <a:gd name="connsiteY5" fmla="*/ 1116619 h 1330036"/>
              <a:gd name="connsiteX6" fmla="*/ 3465015 w 3465015"/>
              <a:gd name="connsiteY6" fmla="*/ 1116024 h 1330036"/>
              <a:gd name="connsiteX7" fmla="*/ 3465015 w 3465015"/>
              <a:gd name="connsiteY7" fmla="*/ 1330036 h 1330036"/>
              <a:gd name="connsiteX8" fmla="*/ 0 w 3465015"/>
              <a:gd name="connsiteY8" fmla="*/ 1330036 h 1330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5015" h="1330036">
                <a:moveTo>
                  <a:pt x="0" y="0"/>
                </a:moveTo>
                <a:lnTo>
                  <a:pt x="3465015" y="0"/>
                </a:lnTo>
                <a:lnTo>
                  <a:pt x="3465015" y="205728"/>
                </a:lnTo>
                <a:lnTo>
                  <a:pt x="3459114" y="205133"/>
                </a:lnTo>
                <a:cubicBezTo>
                  <a:pt x="3207414" y="205133"/>
                  <a:pt x="3003371" y="409176"/>
                  <a:pt x="3003371" y="660876"/>
                </a:cubicBezTo>
                <a:cubicBezTo>
                  <a:pt x="3003371" y="912576"/>
                  <a:pt x="3207414" y="1116619"/>
                  <a:pt x="3459114" y="1116619"/>
                </a:cubicBezTo>
                <a:lnTo>
                  <a:pt x="3465015" y="1116024"/>
                </a:lnTo>
                <a:lnTo>
                  <a:pt x="3465015" y="1330036"/>
                </a:lnTo>
                <a:lnTo>
                  <a:pt x="0" y="1330036"/>
                </a:lnTo>
                <a:close/>
              </a:path>
            </a:pathLst>
          </a:cu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2" name="TextBox 11"/>
          <p:cNvSpPr txBox="1"/>
          <p:nvPr/>
        </p:nvSpPr>
        <p:spPr>
          <a:xfrm>
            <a:off x="6572603" y="1138839"/>
            <a:ext cx="2554328"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Transformed</a:t>
            </a:r>
          </a:p>
        </p:txBody>
      </p:sp>
      <p:sp>
        <p:nvSpPr>
          <p:cNvPr id="15" name="Oval 14"/>
          <p:cNvSpPr/>
          <p:nvPr/>
        </p:nvSpPr>
        <p:spPr bwMode="auto">
          <a:xfrm>
            <a:off x="5607571" y="910012"/>
            <a:ext cx="943795" cy="940925"/>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667"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sp>
        <p:nvSpPr>
          <p:cNvPr id="13" name="TextBox 12"/>
          <p:cNvSpPr txBox="1"/>
          <p:nvPr/>
        </p:nvSpPr>
        <p:spPr>
          <a:xfrm>
            <a:off x="3190887" y="1115972"/>
            <a:ext cx="2324196" cy="561065"/>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1960" b="1" kern="0" spc="490" dirty="0">
                <a:solidFill>
                  <a:srgbClr val="FFFFFF"/>
                </a:solidFill>
                <a:latin typeface="Segoe UI"/>
              </a:rPr>
              <a:t>Traditional</a:t>
            </a:r>
          </a:p>
        </p:txBody>
      </p:sp>
      <p:sp>
        <p:nvSpPr>
          <p:cNvPr id="8" name="TextBox 7"/>
          <p:cNvSpPr txBox="1"/>
          <p:nvPr/>
        </p:nvSpPr>
        <p:spPr>
          <a:xfrm>
            <a:off x="5680248" y="1057393"/>
            <a:ext cx="800309" cy="723954"/>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3136" b="1" kern="0" spc="588" dirty="0">
                <a:solidFill>
                  <a:srgbClr val="000000">
                    <a:lumMod val="65000"/>
                    <a:lumOff val="35000"/>
                  </a:srgbClr>
                </a:solidFill>
                <a:latin typeface="Segoe UI"/>
              </a:rPr>
              <a:t>I</a:t>
            </a:r>
            <a:r>
              <a:rPr lang="en-US" sz="3136" b="1" kern="0" dirty="0">
                <a:solidFill>
                  <a:srgbClr val="000000">
                    <a:lumMod val="65000"/>
                    <a:lumOff val="35000"/>
                  </a:srgbClr>
                </a:solidFill>
                <a:latin typeface="Segoe UI"/>
              </a:rPr>
              <a:t>T</a:t>
            </a:r>
          </a:p>
        </p:txBody>
      </p:sp>
      <p:sp>
        <p:nvSpPr>
          <p:cNvPr id="16" name="TextBox 15"/>
          <p:cNvSpPr txBox="1"/>
          <p:nvPr/>
        </p:nvSpPr>
        <p:spPr>
          <a:xfrm>
            <a:off x="5018926" y="1998112"/>
            <a:ext cx="2141699" cy="615362"/>
          </a:xfrm>
          <a:prstGeom prst="rect">
            <a:avLst/>
          </a:prstGeom>
          <a:noFill/>
        </p:spPr>
        <p:txBody>
          <a:bodyPr wrap="none" lIns="179238" tIns="143391" rIns="179238" bIns="143391" rtlCol="0">
            <a:spAutoFit/>
          </a:bodyPr>
          <a:lstStyle/>
          <a:p>
            <a:pPr algn="ctr" defTabSz="896117">
              <a:lnSpc>
                <a:spcPct val="90000"/>
              </a:lnSpc>
              <a:spcAft>
                <a:spcPts val="588"/>
              </a:spcAft>
              <a:defRPr/>
            </a:pPr>
            <a:r>
              <a:rPr lang="en-US" sz="2352" b="1" kern="0" spc="588" dirty="0">
                <a:solidFill>
                  <a:srgbClr val="000000">
                    <a:lumMod val="65000"/>
                    <a:lumOff val="35000"/>
                  </a:srgbClr>
                </a:solidFill>
                <a:latin typeface="Segoe UI"/>
              </a:rPr>
              <a:t>Delivery</a:t>
            </a:r>
            <a:endParaRPr lang="en-US" sz="2352" b="1" kern="0" dirty="0">
              <a:solidFill>
                <a:srgbClr val="000000">
                  <a:lumMod val="65000"/>
                  <a:lumOff val="35000"/>
                </a:srgbClr>
              </a:solidFill>
              <a:latin typeface="Segoe UI"/>
            </a:endParaRPr>
          </a:p>
        </p:txBody>
      </p:sp>
    </p:spTree>
    <p:extLst>
      <p:ext uri="{BB962C8B-B14F-4D97-AF65-F5344CB8AC3E}">
        <p14:creationId xmlns:p14="http://schemas.microsoft.com/office/powerpoint/2010/main" val="12672087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 y="229980"/>
            <a:ext cx="12188824" cy="6855241"/>
          </a:xfrm>
          <a:prstGeom prst="rect">
            <a:avLst/>
          </a:prstGeom>
        </p:spPr>
      </p:pic>
      <p:sp>
        <p:nvSpPr>
          <p:cNvPr id="38" name="Rectangle 37"/>
          <p:cNvSpPr/>
          <p:nvPr/>
        </p:nvSpPr>
        <p:spPr bwMode="auto">
          <a:xfrm>
            <a:off x="0" y="229980"/>
            <a:ext cx="12188826" cy="685524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Feature teams work for </a:t>
            </a:r>
            <a:r>
              <a:rPr lang="en-US" dirty="0">
                <a:solidFill>
                  <a:schemeClr val="accent3">
                    <a:lumMod val="90000"/>
                    <a:lumOff val="10000"/>
                  </a:schemeClr>
                </a:solidFill>
                <a:latin typeface="Segoe UI Semibold" panose="020B0702040204020203" pitchFamily="34" charset="0"/>
                <a:cs typeface="Segoe UI Semibold" panose="020B0702040204020203" pitchFamily="34" charset="0"/>
              </a:rPr>
              <a:t>all</a:t>
            </a:r>
            <a:r>
              <a:rPr lang="en-US" dirty="0"/>
              <a:t> delivery approaches</a:t>
            </a:r>
          </a:p>
        </p:txBody>
      </p:sp>
      <p:grpSp>
        <p:nvGrpSpPr>
          <p:cNvPr id="55" name="Group 54"/>
          <p:cNvGrpSpPr/>
          <p:nvPr/>
        </p:nvGrpSpPr>
        <p:grpSpPr>
          <a:xfrm>
            <a:off x="1526557" y="2014582"/>
            <a:ext cx="9135711" cy="4032863"/>
            <a:chOff x="1557573" y="1820861"/>
            <a:chExt cx="9321329" cy="4114801"/>
          </a:xfrm>
        </p:grpSpPr>
        <p:sp>
          <p:nvSpPr>
            <p:cNvPr id="3" name="Rectangle 2"/>
            <p:cNvSpPr/>
            <p:nvPr/>
          </p:nvSpPr>
          <p:spPr bwMode="auto">
            <a:xfrm>
              <a:off x="1557573" y="1820861"/>
              <a:ext cx="9321329" cy="1319157"/>
            </a:xfrm>
            <a:prstGeom prst="rect">
              <a:avLst/>
            </a:prstGeom>
            <a:solidFill>
              <a:schemeClr val="accent3">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1557573" y="3218683"/>
              <a:ext cx="9321329" cy="13191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bwMode="auto">
            <a:xfrm>
              <a:off x="1557573" y="4616505"/>
              <a:ext cx="9321329" cy="1319157"/>
            </a:xfrm>
            <a:prstGeom prst="rect">
              <a:avLst/>
            </a:prstGeom>
            <a:solidFill>
              <a:schemeClr val="accent3">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7" name="Group 56"/>
          <p:cNvGrpSpPr/>
          <p:nvPr/>
        </p:nvGrpSpPr>
        <p:grpSpPr>
          <a:xfrm>
            <a:off x="8334892" y="2314130"/>
            <a:ext cx="2450563" cy="3433764"/>
            <a:chOff x="8594684" y="2126496"/>
            <a:chExt cx="2500353" cy="3503530"/>
          </a:xfrm>
        </p:grpSpPr>
        <p:sp>
          <p:nvSpPr>
            <p:cNvPr id="40" name="TextBox 39"/>
            <p:cNvSpPr txBox="1"/>
            <p:nvPr/>
          </p:nvSpPr>
          <p:spPr>
            <a:xfrm>
              <a:off x="8594684" y="2126496"/>
              <a:ext cx="2162776" cy="707886"/>
            </a:xfrm>
            <a:prstGeom prst="rect">
              <a:avLst/>
            </a:prstGeom>
            <a:noFill/>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Systems</a:t>
              </a:r>
              <a:b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 Innovation</a:t>
              </a:r>
            </a:p>
          </p:txBody>
        </p:sp>
        <p:sp>
          <p:nvSpPr>
            <p:cNvPr id="42" name="TextBox 41"/>
            <p:cNvSpPr txBox="1"/>
            <p:nvPr/>
          </p:nvSpPr>
          <p:spPr>
            <a:xfrm>
              <a:off x="8594684" y="3524318"/>
              <a:ext cx="2500353" cy="707886"/>
            </a:xfrm>
            <a:prstGeom prst="rect">
              <a:avLst/>
            </a:prstGeom>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Systems</a:t>
              </a:r>
              <a:b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 Differentiation</a:t>
              </a:r>
            </a:p>
          </p:txBody>
        </p:sp>
        <p:sp>
          <p:nvSpPr>
            <p:cNvPr id="43" name="TextBox 42"/>
            <p:cNvSpPr txBox="1"/>
            <p:nvPr/>
          </p:nvSpPr>
          <p:spPr>
            <a:xfrm>
              <a:off x="8594684" y="4922140"/>
              <a:ext cx="1762650" cy="707886"/>
            </a:xfrm>
            <a:prstGeom prst="rect">
              <a:avLst/>
            </a:prstGeom>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Systems </a:t>
              </a:r>
              <a:b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 Record</a:t>
              </a:r>
            </a:p>
          </p:txBody>
        </p:sp>
      </p:grpSp>
      <p:grpSp>
        <p:nvGrpSpPr>
          <p:cNvPr id="56" name="Group 55"/>
          <p:cNvGrpSpPr/>
          <p:nvPr/>
        </p:nvGrpSpPr>
        <p:grpSpPr>
          <a:xfrm>
            <a:off x="1676783" y="2464954"/>
            <a:ext cx="1727550" cy="3132116"/>
            <a:chOff x="1710851" y="2280384"/>
            <a:chExt cx="1762650" cy="3195754"/>
          </a:xfrm>
        </p:grpSpPr>
        <p:sp>
          <p:nvSpPr>
            <p:cNvPr id="41" name="TextBox 40"/>
            <p:cNvSpPr txBox="1"/>
            <p:nvPr/>
          </p:nvSpPr>
          <p:spPr>
            <a:xfrm>
              <a:off x="1710851" y="2280384"/>
              <a:ext cx="1762650" cy="400110"/>
            </a:xfrm>
            <a:prstGeom prst="rect">
              <a:avLst/>
            </a:prstGeom>
            <a:noFill/>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Transform</a:t>
              </a:r>
            </a:p>
          </p:txBody>
        </p:sp>
        <p:sp>
          <p:nvSpPr>
            <p:cNvPr id="44" name="TextBox 43"/>
            <p:cNvSpPr txBox="1"/>
            <p:nvPr/>
          </p:nvSpPr>
          <p:spPr>
            <a:xfrm>
              <a:off x="1710851" y="3678206"/>
              <a:ext cx="1724476" cy="400110"/>
            </a:xfrm>
            <a:prstGeom prst="rect">
              <a:avLst/>
            </a:prstGeom>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Grow</a:t>
              </a:r>
            </a:p>
          </p:txBody>
        </p:sp>
        <p:sp>
          <p:nvSpPr>
            <p:cNvPr id="45" name="TextBox 44"/>
            <p:cNvSpPr txBox="1"/>
            <p:nvPr/>
          </p:nvSpPr>
          <p:spPr>
            <a:xfrm>
              <a:off x="1710851" y="5076028"/>
              <a:ext cx="1762650" cy="400110"/>
            </a:xfrm>
            <a:prstGeom prst="rect">
              <a:avLst/>
            </a:prstGeom>
          </p:spPr>
          <p:txBody>
            <a:bodyPr wrap="square" rtlCol="0">
              <a:spAutoFit/>
            </a:bodyPr>
            <a:lstStyle/>
            <a:p>
              <a:pPr defTabSz="913950">
                <a:defRPr/>
              </a:pPr>
              <a:r>
                <a:rPr lang="en-US" sz="1960" kern="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Run</a:t>
              </a:r>
            </a:p>
          </p:txBody>
        </p:sp>
      </p:grpSp>
      <p:sp>
        <p:nvSpPr>
          <p:cNvPr id="46" name="Isosceles Triangle 45"/>
          <p:cNvSpPr/>
          <p:nvPr/>
        </p:nvSpPr>
        <p:spPr bwMode="auto">
          <a:xfrm>
            <a:off x="2345667" y="2010874"/>
            <a:ext cx="3991857" cy="4036569"/>
          </a:xfrm>
          <a:prstGeom prst="triangle">
            <a:avLst>
              <a:gd name="adj" fmla="val 48558"/>
            </a:avLst>
          </a:prstGeom>
          <a:solidFill>
            <a:schemeClr val="bg1">
              <a:alpha val="65000"/>
            </a:schemeClr>
          </a:solidFill>
          <a:ln w="12700" cap="flat" cmpd="sng" algn="ctr">
            <a:noFill/>
            <a:prstDash val="solid"/>
            <a:round/>
            <a:headEnd type="none" w="med" len="med"/>
            <a:tailEnd type="none" w="med" len="med"/>
          </a:ln>
          <a:effectLst/>
        </p:spPr>
        <p:txBody>
          <a:bodyPr vert="horz" wrap="none" lIns="85691" tIns="42846" rIns="85691" bIns="42846" numCol="1" rtlCol="0" anchor="ctr" anchorCtr="0" compatLnSpc="1">
            <a:prstTxWarp prst="textNoShape">
              <a:avLst/>
            </a:prstTxWarp>
            <a:noAutofit/>
          </a:bodyPr>
          <a:lstStyle/>
          <a:p>
            <a:pPr algn="ctr" defTabSz="913950" eaLnBrk="0" fontAlgn="base" hangingPunct="0">
              <a:spcBef>
                <a:spcPct val="50000"/>
              </a:spcBef>
              <a:spcAft>
                <a:spcPct val="0"/>
              </a:spcAft>
              <a:defRPr/>
            </a:pPr>
            <a:endParaRPr lang="en-US" sz="1687" kern="0" dirty="0">
              <a:solidFill>
                <a:srgbClr val="505050"/>
              </a:solidFill>
              <a:latin typeface="Arial" charset="0"/>
            </a:endParaRPr>
          </a:p>
        </p:txBody>
      </p:sp>
      <p:sp>
        <p:nvSpPr>
          <p:cNvPr id="47" name="Isosceles Triangle 46"/>
          <p:cNvSpPr/>
          <p:nvPr/>
        </p:nvSpPr>
        <p:spPr bwMode="auto">
          <a:xfrm flipV="1">
            <a:off x="4474001" y="2011771"/>
            <a:ext cx="3991857" cy="4035673"/>
          </a:xfrm>
          <a:prstGeom prst="triangle">
            <a:avLst>
              <a:gd name="adj" fmla="val 51443"/>
            </a:avLst>
          </a:prstGeom>
          <a:solidFill>
            <a:schemeClr val="bg1">
              <a:alpha val="65000"/>
            </a:schemeClr>
          </a:solidFill>
          <a:ln w="12700" cap="flat" cmpd="sng" algn="ctr">
            <a:noFill/>
            <a:prstDash val="solid"/>
            <a:round/>
            <a:headEnd type="none" w="med" len="med"/>
            <a:tailEnd type="none" w="med" len="med"/>
          </a:ln>
          <a:effectLst/>
        </p:spPr>
        <p:txBody>
          <a:bodyPr vert="horz" wrap="none" lIns="85691" tIns="42846" rIns="85691" bIns="42846" numCol="1" rtlCol="0" anchor="ctr" anchorCtr="0" compatLnSpc="1">
            <a:prstTxWarp prst="textNoShape">
              <a:avLst/>
            </a:prstTxWarp>
            <a:noAutofit/>
          </a:bodyPr>
          <a:lstStyle/>
          <a:p>
            <a:pPr algn="ctr" defTabSz="913950" eaLnBrk="0" fontAlgn="base" hangingPunct="0">
              <a:spcBef>
                <a:spcPct val="50000"/>
              </a:spcBef>
              <a:spcAft>
                <a:spcPct val="0"/>
              </a:spcAft>
              <a:defRPr/>
            </a:pPr>
            <a:endParaRPr lang="en-US" sz="1687" kern="0" dirty="0">
              <a:solidFill>
                <a:srgbClr val="505050"/>
              </a:solidFill>
              <a:latin typeface="Arial" charset="0"/>
            </a:endParaRPr>
          </a:p>
        </p:txBody>
      </p:sp>
      <p:sp>
        <p:nvSpPr>
          <p:cNvPr id="49" name="TextBox 48"/>
          <p:cNvSpPr txBox="1"/>
          <p:nvPr/>
        </p:nvSpPr>
        <p:spPr>
          <a:xfrm>
            <a:off x="3449049" y="6043940"/>
            <a:ext cx="1785091" cy="436761"/>
          </a:xfrm>
          <a:prstGeom prst="rect">
            <a:avLst/>
          </a:prstGeom>
          <a:noFill/>
        </p:spPr>
        <p:txBody>
          <a:bodyPr wrap="square" rtlCol="0">
            <a:spAutoFit/>
          </a:bodyPr>
          <a:lstStyle/>
          <a:p>
            <a:pPr defTabSz="913950">
              <a:defRPr/>
            </a:pPr>
            <a:r>
              <a:rPr lang="en-US" sz="2250" kern="0" dirty="0">
                <a:gradFill>
                  <a:gsLst>
                    <a:gs pos="200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Traditional</a:t>
            </a:r>
          </a:p>
        </p:txBody>
      </p:sp>
      <p:sp>
        <p:nvSpPr>
          <p:cNvPr id="50" name="TextBox 49"/>
          <p:cNvSpPr txBox="1"/>
          <p:nvPr/>
        </p:nvSpPr>
        <p:spPr>
          <a:xfrm>
            <a:off x="5450395" y="1567666"/>
            <a:ext cx="2039068" cy="436761"/>
          </a:xfrm>
          <a:prstGeom prst="rect">
            <a:avLst/>
          </a:prstGeom>
          <a:noFill/>
          <a:effectLst>
            <a:glow rad="101600">
              <a:schemeClr val="bg1">
                <a:alpha val="60000"/>
              </a:schemeClr>
            </a:glow>
          </a:effectLst>
        </p:spPr>
        <p:txBody>
          <a:bodyPr wrap="square" rtlCol="0">
            <a:spAutoFit/>
          </a:bodyPr>
          <a:lstStyle/>
          <a:p>
            <a:pPr algn="ctr" defTabSz="913950">
              <a:defRPr/>
            </a:pPr>
            <a:r>
              <a:rPr lang="en-US" sz="2250" kern="0" dirty="0">
                <a:gradFill>
                  <a:gsLst>
                    <a:gs pos="2000">
                      <a:srgbClr val="505050">
                        <a:lumMod val="75000"/>
                      </a:srgbClr>
                    </a:gs>
                    <a:gs pos="100000">
                      <a:srgbClr val="505050">
                        <a:lumMod val="75000"/>
                      </a:srgbClr>
                    </a:gs>
                  </a:gsLst>
                  <a:lin ang="5400000" scaled="0"/>
                </a:gradFill>
                <a:latin typeface="Segoe UI Semibold" panose="020B0702040204020203" pitchFamily="34" charset="0"/>
                <a:cs typeface="Segoe UI Semibold" panose="020B0702040204020203" pitchFamily="34" charset="0"/>
              </a:rPr>
              <a:t>Exploratory</a:t>
            </a:r>
          </a:p>
        </p:txBody>
      </p:sp>
      <p:grpSp>
        <p:nvGrpSpPr>
          <p:cNvPr id="60" name="Group 59"/>
          <p:cNvGrpSpPr/>
          <p:nvPr/>
        </p:nvGrpSpPr>
        <p:grpSpPr>
          <a:xfrm>
            <a:off x="5237712" y="2010872"/>
            <a:ext cx="2464435" cy="2666585"/>
            <a:chOff x="5344129" y="1817075"/>
            <a:chExt cx="2514507" cy="2720765"/>
          </a:xfrm>
        </p:grpSpPr>
        <p:sp>
          <p:nvSpPr>
            <p:cNvPr id="52" name="TextBox 51"/>
            <p:cNvSpPr txBox="1"/>
            <p:nvPr/>
          </p:nvSpPr>
          <p:spPr>
            <a:xfrm>
              <a:off x="5344129" y="1817075"/>
              <a:ext cx="2514507" cy="1321622"/>
            </a:xfrm>
            <a:prstGeom prst="rect">
              <a:avLst/>
            </a:prstGeom>
            <a:noFill/>
          </p:spPr>
          <p:txBody>
            <a:bodyPr wrap="square" lIns="171382" tIns="137105" rIns="171382" bIns="137105" rtlCol="0" anchor="ctr" anchorCtr="0">
              <a:noAutofit/>
            </a:bodyPr>
            <a:lstStyle/>
            <a:p>
              <a:pPr algn="ctr" defTabSz="913950">
                <a:lnSpc>
                  <a:spcPct val="90000"/>
                </a:lnSpc>
                <a:spcAft>
                  <a:spcPts val="563"/>
                </a:spcAft>
                <a:defRPr/>
              </a:pPr>
              <a:r>
                <a:rPr lang="en-US" sz="1764" kern="0" dirty="0">
                  <a:gradFill>
                    <a:gsLst>
                      <a:gs pos="2000">
                        <a:srgbClr val="505050">
                          <a:lumMod val="75000"/>
                        </a:srgbClr>
                      </a:gs>
                      <a:gs pos="100000">
                        <a:srgbClr val="505050">
                          <a:lumMod val="75000"/>
                        </a:srgbClr>
                      </a:gs>
                    </a:gsLst>
                    <a:lin ang="5400000" scaled="0"/>
                  </a:gradFill>
                  <a:latin typeface="Segoe UI"/>
                </a:rPr>
                <a:t>Emphasizes agility</a:t>
              </a:r>
              <a:br>
                <a:rPr lang="en-US" sz="1764" kern="0" dirty="0">
                  <a:gradFill>
                    <a:gsLst>
                      <a:gs pos="2000">
                        <a:srgbClr val="505050">
                          <a:lumMod val="75000"/>
                        </a:srgbClr>
                      </a:gs>
                      <a:gs pos="100000">
                        <a:srgbClr val="505050">
                          <a:lumMod val="75000"/>
                        </a:srgbClr>
                      </a:gs>
                    </a:gsLst>
                    <a:lin ang="5400000" scaled="0"/>
                  </a:gradFill>
                  <a:latin typeface="Segoe UI"/>
                </a:rPr>
              </a:br>
              <a:r>
                <a:rPr lang="en-US" sz="1764" kern="0" dirty="0">
                  <a:gradFill>
                    <a:gsLst>
                      <a:gs pos="2000">
                        <a:srgbClr val="505050">
                          <a:lumMod val="75000"/>
                        </a:srgbClr>
                      </a:gs>
                      <a:gs pos="100000">
                        <a:srgbClr val="505050">
                          <a:lumMod val="75000"/>
                        </a:srgbClr>
                      </a:gs>
                    </a:gsLst>
                    <a:lin ang="5400000" scaled="0"/>
                  </a:gradFill>
                  <a:latin typeface="Segoe UI"/>
                </a:rPr>
                <a:t>and speed</a:t>
              </a:r>
            </a:p>
          </p:txBody>
        </p:sp>
        <p:sp>
          <p:nvSpPr>
            <p:cNvPr id="53" name="TextBox 52"/>
            <p:cNvSpPr txBox="1"/>
            <p:nvPr/>
          </p:nvSpPr>
          <p:spPr>
            <a:xfrm>
              <a:off x="5516333" y="3217362"/>
              <a:ext cx="2193244" cy="1320478"/>
            </a:xfrm>
            <a:prstGeom prst="rect">
              <a:avLst/>
            </a:prstGeom>
            <a:noFill/>
          </p:spPr>
          <p:txBody>
            <a:bodyPr wrap="square" lIns="171382" tIns="137105" rIns="171382" bIns="137105" rtlCol="0" anchor="ctr" anchorCtr="0">
              <a:noAutofit/>
            </a:bodyPr>
            <a:lstStyle/>
            <a:p>
              <a:pPr algn="ctr" defTabSz="913950">
                <a:lnSpc>
                  <a:spcPct val="90000"/>
                </a:lnSpc>
                <a:spcAft>
                  <a:spcPts val="563"/>
                </a:spcAft>
                <a:defRPr/>
              </a:pPr>
              <a:r>
                <a:rPr lang="en-US" sz="1764" kern="0" dirty="0">
                  <a:gradFill>
                    <a:gsLst>
                      <a:gs pos="2000">
                        <a:srgbClr val="505050">
                          <a:lumMod val="75000"/>
                        </a:srgbClr>
                      </a:gs>
                      <a:gs pos="100000">
                        <a:srgbClr val="505050">
                          <a:lumMod val="75000"/>
                        </a:srgbClr>
                      </a:gs>
                    </a:gsLst>
                    <a:lin ang="5400000" scaled="0"/>
                  </a:gradFill>
                  <a:latin typeface="Segoe UI"/>
                </a:rPr>
                <a:t>More application of agile</a:t>
              </a:r>
              <a:br>
                <a:rPr lang="en-US" sz="1764" kern="0" dirty="0">
                  <a:gradFill>
                    <a:gsLst>
                      <a:gs pos="2000">
                        <a:srgbClr val="505050">
                          <a:lumMod val="75000"/>
                        </a:srgbClr>
                      </a:gs>
                      <a:gs pos="100000">
                        <a:srgbClr val="505050">
                          <a:lumMod val="75000"/>
                        </a:srgbClr>
                      </a:gs>
                    </a:gsLst>
                    <a:lin ang="5400000" scaled="0"/>
                  </a:gradFill>
                  <a:latin typeface="Segoe UI"/>
                </a:rPr>
              </a:br>
              <a:r>
                <a:rPr lang="en-US" sz="1764" kern="0" dirty="0">
                  <a:gradFill>
                    <a:gsLst>
                      <a:gs pos="2000">
                        <a:srgbClr val="505050">
                          <a:lumMod val="75000"/>
                        </a:srgbClr>
                      </a:gs>
                      <a:gs pos="100000">
                        <a:srgbClr val="505050">
                          <a:lumMod val="75000"/>
                        </a:srgbClr>
                      </a:gs>
                    </a:gsLst>
                    <a:lin ang="5400000" scaled="0"/>
                  </a:gradFill>
                  <a:latin typeface="Segoe UI"/>
                </a:rPr>
                <a:t>approach</a:t>
              </a:r>
            </a:p>
          </p:txBody>
        </p:sp>
      </p:grpSp>
      <p:grpSp>
        <p:nvGrpSpPr>
          <p:cNvPr id="59" name="Group 58"/>
          <p:cNvGrpSpPr/>
          <p:nvPr/>
        </p:nvGrpSpPr>
        <p:grpSpPr>
          <a:xfrm>
            <a:off x="3109378" y="3418604"/>
            <a:ext cx="2464435" cy="2625333"/>
            <a:chOff x="3172553" y="3253409"/>
            <a:chExt cx="2514507" cy="2678674"/>
          </a:xfrm>
        </p:grpSpPr>
        <p:sp>
          <p:nvSpPr>
            <p:cNvPr id="51" name="TextBox 50"/>
            <p:cNvSpPr txBox="1"/>
            <p:nvPr/>
          </p:nvSpPr>
          <p:spPr>
            <a:xfrm>
              <a:off x="3172553" y="4615184"/>
              <a:ext cx="2514507" cy="1316899"/>
            </a:xfrm>
            <a:prstGeom prst="rect">
              <a:avLst/>
            </a:prstGeom>
            <a:noFill/>
          </p:spPr>
          <p:txBody>
            <a:bodyPr wrap="square" lIns="171382" tIns="137105" rIns="171382" bIns="137105" rtlCol="0" anchor="ctr" anchorCtr="0">
              <a:noAutofit/>
            </a:bodyPr>
            <a:lstStyle/>
            <a:p>
              <a:pPr algn="ctr" defTabSz="913950">
                <a:lnSpc>
                  <a:spcPct val="90000"/>
                </a:lnSpc>
                <a:spcAft>
                  <a:spcPts val="563"/>
                </a:spcAft>
                <a:defRPr/>
              </a:pPr>
              <a:r>
                <a:rPr lang="en-US" sz="1764" kern="0" dirty="0">
                  <a:gradFill>
                    <a:gsLst>
                      <a:gs pos="2000">
                        <a:srgbClr val="505050">
                          <a:lumMod val="75000"/>
                        </a:srgbClr>
                      </a:gs>
                      <a:gs pos="100000">
                        <a:srgbClr val="505050">
                          <a:lumMod val="75000"/>
                        </a:srgbClr>
                      </a:gs>
                    </a:gsLst>
                    <a:lin ang="5400000" scaled="0"/>
                  </a:gradFill>
                  <a:latin typeface="Segoe UI"/>
                </a:rPr>
                <a:t>Emphasizes safety and accuracy</a:t>
              </a:r>
            </a:p>
          </p:txBody>
        </p:sp>
        <p:sp>
          <p:nvSpPr>
            <p:cNvPr id="54" name="TextBox 53"/>
            <p:cNvSpPr txBox="1"/>
            <p:nvPr/>
          </p:nvSpPr>
          <p:spPr>
            <a:xfrm>
              <a:off x="3360614" y="3253409"/>
              <a:ext cx="2155718" cy="1279710"/>
            </a:xfrm>
            <a:prstGeom prst="rect">
              <a:avLst/>
            </a:prstGeom>
            <a:noFill/>
          </p:spPr>
          <p:txBody>
            <a:bodyPr wrap="square" lIns="171382" tIns="137105" rIns="171382" bIns="137105" rtlCol="0">
              <a:spAutoFit/>
            </a:bodyPr>
            <a:lstStyle/>
            <a:p>
              <a:pPr algn="ctr" defTabSz="913950">
                <a:lnSpc>
                  <a:spcPct val="90000"/>
                </a:lnSpc>
                <a:spcAft>
                  <a:spcPts val="563"/>
                </a:spcAft>
                <a:defRPr/>
              </a:pPr>
              <a:r>
                <a:rPr lang="en-US" sz="1764" kern="0" dirty="0">
                  <a:gradFill>
                    <a:gsLst>
                      <a:gs pos="2000">
                        <a:srgbClr val="505050">
                          <a:lumMod val="75000"/>
                        </a:srgbClr>
                      </a:gs>
                      <a:gs pos="100000">
                        <a:srgbClr val="505050">
                          <a:lumMod val="75000"/>
                        </a:srgbClr>
                      </a:gs>
                    </a:gsLst>
                    <a:lin ang="5400000" scaled="0"/>
                  </a:gradFill>
                  <a:latin typeface="Segoe UI"/>
                </a:rPr>
                <a:t>More </a:t>
              </a:r>
              <a:br>
                <a:rPr lang="en-US" sz="1764" kern="0" dirty="0">
                  <a:gradFill>
                    <a:gsLst>
                      <a:gs pos="2000">
                        <a:srgbClr val="505050">
                          <a:lumMod val="75000"/>
                        </a:srgbClr>
                      </a:gs>
                      <a:gs pos="100000">
                        <a:srgbClr val="505050">
                          <a:lumMod val="75000"/>
                        </a:srgbClr>
                      </a:gs>
                    </a:gsLst>
                    <a:lin ang="5400000" scaled="0"/>
                  </a:gradFill>
                  <a:latin typeface="Segoe UI"/>
                </a:rPr>
              </a:br>
              <a:r>
                <a:rPr lang="en-US" sz="1764" kern="0" dirty="0">
                  <a:gradFill>
                    <a:gsLst>
                      <a:gs pos="2000">
                        <a:srgbClr val="505050">
                          <a:lumMod val="75000"/>
                        </a:srgbClr>
                      </a:gs>
                      <a:gs pos="100000">
                        <a:srgbClr val="505050">
                          <a:lumMod val="75000"/>
                        </a:srgbClr>
                      </a:gs>
                    </a:gsLst>
                    <a:lin ang="5400000" scaled="0"/>
                  </a:gradFill>
                  <a:latin typeface="Segoe UI"/>
                </a:rPr>
                <a:t>application </a:t>
              </a:r>
              <a:br>
                <a:rPr lang="en-US" sz="1764" kern="0" dirty="0">
                  <a:gradFill>
                    <a:gsLst>
                      <a:gs pos="2000">
                        <a:srgbClr val="505050">
                          <a:lumMod val="75000"/>
                        </a:srgbClr>
                      </a:gs>
                      <a:gs pos="100000">
                        <a:srgbClr val="505050">
                          <a:lumMod val="75000"/>
                        </a:srgbClr>
                      </a:gs>
                    </a:gsLst>
                    <a:lin ang="5400000" scaled="0"/>
                  </a:gradFill>
                  <a:latin typeface="Segoe UI"/>
                </a:rPr>
              </a:br>
              <a:r>
                <a:rPr lang="en-US" sz="1764" kern="0" dirty="0">
                  <a:gradFill>
                    <a:gsLst>
                      <a:gs pos="2000">
                        <a:srgbClr val="505050">
                          <a:lumMod val="75000"/>
                        </a:srgbClr>
                      </a:gs>
                      <a:gs pos="100000">
                        <a:srgbClr val="505050">
                          <a:lumMod val="75000"/>
                        </a:srgbClr>
                      </a:gs>
                    </a:gsLst>
                    <a:lin ang="5400000" scaled="0"/>
                  </a:gradFill>
                  <a:latin typeface="Segoe UI"/>
                </a:rPr>
                <a:t>of waterfall approach</a:t>
              </a:r>
            </a:p>
          </p:txBody>
        </p:sp>
      </p:grpSp>
      <p:grpSp>
        <p:nvGrpSpPr>
          <p:cNvPr id="2" name="Group 1"/>
          <p:cNvGrpSpPr/>
          <p:nvPr/>
        </p:nvGrpSpPr>
        <p:grpSpPr>
          <a:xfrm>
            <a:off x="786478" y="2436116"/>
            <a:ext cx="10609026" cy="3189794"/>
            <a:chOff x="802457" y="2250959"/>
            <a:chExt cx="10824577" cy="3254604"/>
          </a:xfrm>
        </p:grpSpPr>
        <p:grpSp>
          <p:nvGrpSpPr>
            <p:cNvPr id="58" name="Group 57"/>
            <p:cNvGrpSpPr/>
            <p:nvPr/>
          </p:nvGrpSpPr>
          <p:grpSpPr>
            <a:xfrm>
              <a:off x="802457" y="2250959"/>
              <a:ext cx="10821807" cy="3254604"/>
              <a:chOff x="802457" y="2250959"/>
              <a:chExt cx="10821807" cy="3254604"/>
            </a:xfrm>
          </p:grpSpPr>
          <p:grpSp>
            <p:nvGrpSpPr>
              <p:cNvPr id="15" name="Group 14"/>
              <p:cNvGrpSpPr/>
              <p:nvPr/>
            </p:nvGrpSpPr>
            <p:grpSpPr>
              <a:xfrm>
                <a:off x="10900144" y="2885833"/>
                <a:ext cx="724120" cy="2619730"/>
                <a:chOff x="10888421" y="2461015"/>
                <a:chExt cx="724120" cy="2619730"/>
              </a:xfrm>
            </p:grpSpPr>
            <p:sp>
              <p:nvSpPr>
                <p:cNvPr id="19" name="TextBox 18"/>
                <p:cNvSpPr txBox="1"/>
                <p:nvPr/>
              </p:nvSpPr>
              <p:spPr>
                <a:xfrm>
                  <a:off x="10888421" y="4399789"/>
                  <a:ext cx="721658" cy="680956"/>
                </a:xfrm>
                <a:prstGeom prst="rect">
                  <a:avLst/>
                </a:prstGeom>
                <a:noFill/>
              </p:spPr>
              <p:txBody>
                <a:bodyPr wrap="square" rtlCol="0" anchor="ctr">
                  <a:spAutoFit/>
                </a:bodyPr>
                <a:lstStyle/>
                <a:p>
                  <a:pPr algn="ctr" defTabSz="913950">
                    <a:defRPr/>
                  </a:pPr>
                  <a:r>
                    <a:rPr lang="en-US" sz="3749" kern="0" dirty="0">
                      <a:gradFill>
                        <a:gsLst>
                          <a:gs pos="1250">
                            <a:srgbClr val="505050"/>
                          </a:gs>
                          <a:gs pos="100000">
                            <a:srgbClr val="505050"/>
                          </a:gs>
                        </a:gsLst>
                        <a:lin ang="5400000" scaled="0"/>
                      </a:gradFill>
                      <a:latin typeface="Segoe UI"/>
                    </a:rPr>
                    <a:t>+</a:t>
                  </a:r>
                </a:p>
              </p:txBody>
            </p:sp>
            <p:cxnSp>
              <p:nvCxnSpPr>
                <p:cNvPr id="20" name="Straight Arrow Connector 19"/>
                <p:cNvCxnSpPr/>
                <p:nvPr/>
              </p:nvCxnSpPr>
              <p:spPr bwMode="auto">
                <a:xfrm flipH="1">
                  <a:off x="11221496" y="2461015"/>
                  <a:ext cx="17344" cy="1956377"/>
                </a:xfrm>
                <a:prstGeom prst="straightConnector1">
                  <a:avLst/>
                </a:prstGeom>
                <a:solidFill>
                  <a:srgbClr val="00529B"/>
                </a:solidFill>
                <a:ln w="12700" cap="flat" cmpd="sng" algn="ctr">
                  <a:solidFill>
                    <a:schemeClr val="tx1"/>
                  </a:solidFill>
                  <a:prstDash val="solid"/>
                  <a:round/>
                  <a:headEnd type="triangle"/>
                  <a:tailEnd type="triangle"/>
                </a:ln>
                <a:effectLst/>
              </p:spPr>
            </p:cxnSp>
            <p:sp>
              <p:nvSpPr>
                <p:cNvPr id="21" name="TextBox 20"/>
                <p:cNvSpPr txBox="1"/>
                <p:nvPr/>
              </p:nvSpPr>
              <p:spPr>
                <a:xfrm rot="5400000">
                  <a:off x="10642081" y="3269613"/>
                  <a:ext cx="1554339" cy="386581"/>
                </a:xfrm>
                <a:prstGeom prst="rect">
                  <a:avLst/>
                </a:prstGeom>
                <a:noFill/>
              </p:spPr>
              <p:txBody>
                <a:bodyPr wrap="square" rtlCol="0">
                  <a:spAutoFit/>
                </a:bodyPr>
                <a:lstStyle/>
                <a:p>
                  <a:pPr algn="ctr" defTabSz="913950">
                    <a:defRPr/>
                  </a:pPr>
                  <a:r>
                    <a:rPr lang="en-US" sz="1873" kern="0" dirty="0">
                      <a:gradFill>
                        <a:gsLst>
                          <a:gs pos="1250">
                            <a:srgbClr val="505050"/>
                          </a:gs>
                          <a:gs pos="100000">
                            <a:srgbClr val="505050"/>
                          </a:gs>
                        </a:gsLst>
                        <a:lin ang="5400000" scaled="0"/>
                      </a:gradFill>
                      <a:latin typeface="Segoe UI"/>
                    </a:rPr>
                    <a:t>Governance</a:t>
                  </a:r>
                </a:p>
              </p:txBody>
            </p:sp>
          </p:grpSp>
          <p:grpSp>
            <p:nvGrpSpPr>
              <p:cNvPr id="14" name="Group 13"/>
              <p:cNvGrpSpPr/>
              <p:nvPr/>
            </p:nvGrpSpPr>
            <p:grpSpPr>
              <a:xfrm>
                <a:off x="802457" y="2250959"/>
                <a:ext cx="744947" cy="3088797"/>
                <a:chOff x="802457" y="1943372"/>
                <a:chExt cx="744947" cy="3088797"/>
              </a:xfrm>
            </p:grpSpPr>
            <p:sp>
              <p:nvSpPr>
                <p:cNvPr id="22" name="TextBox 21"/>
                <p:cNvSpPr txBox="1"/>
                <p:nvPr/>
              </p:nvSpPr>
              <p:spPr>
                <a:xfrm rot="10800000" flipV="1">
                  <a:off x="815335" y="1943372"/>
                  <a:ext cx="721658" cy="680956"/>
                </a:xfrm>
                <a:prstGeom prst="rect">
                  <a:avLst/>
                </a:prstGeom>
                <a:noFill/>
              </p:spPr>
              <p:txBody>
                <a:bodyPr wrap="square" rtlCol="0">
                  <a:spAutoFit/>
                </a:bodyPr>
                <a:lstStyle/>
                <a:p>
                  <a:pPr algn="ctr" defTabSz="913950">
                    <a:defRPr/>
                  </a:pPr>
                  <a:r>
                    <a:rPr lang="en-US" sz="3749" kern="0" dirty="0">
                      <a:gradFill>
                        <a:gsLst>
                          <a:gs pos="1250">
                            <a:srgbClr val="505050"/>
                          </a:gs>
                          <a:gs pos="100000">
                            <a:srgbClr val="505050"/>
                          </a:gs>
                        </a:gsLst>
                        <a:lin ang="5400000" scaled="0"/>
                      </a:gradFill>
                      <a:latin typeface="Segoe UI"/>
                    </a:rPr>
                    <a:t>+</a:t>
                  </a:r>
                </a:p>
              </p:txBody>
            </p:sp>
            <p:sp>
              <p:nvSpPr>
                <p:cNvPr id="23" name="TextBox 22"/>
                <p:cNvSpPr txBox="1"/>
                <p:nvPr/>
              </p:nvSpPr>
              <p:spPr>
                <a:xfrm rot="10800000" flipV="1">
                  <a:off x="825746" y="4351213"/>
                  <a:ext cx="721658" cy="680956"/>
                </a:xfrm>
                <a:prstGeom prst="rect">
                  <a:avLst/>
                </a:prstGeom>
                <a:noFill/>
              </p:spPr>
              <p:txBody>
                <a:bodyPr wrap="square" rtlCol="0">
                  <a:spAutoFit/>
                </a:bodyPr>
                <a:lstStyle/>
                <a:p>
                  <a:pPr algn="ctr" defTabSz="913950">
                    <a:defRPr/>
                  </a:pPr>
                  <a:r>
                    <a:rPr lang="en-US" sz="3749" kern="0" dirty="0">
                      <a:gradFill>
                        <a:gsLst>
                          <a:gs pos="1250">
                            <a:srgbClr val="505050"/>
                          </a:gs>
                          <a:gs pos="100000">
                            <a:srgbClr val="505050"/>
                          </a:gs>
                        </a:gsLst>
                        <a:lin ang="5400000" scaled="0"/>
                      </a:gradFill>
                      <a:latin typeface="Segoe UI"/>
                    </a:rPr>
                    <a:t>-</a:t>
                  </a:r>
                </a:p>
              </p:txBody>
            </p:sp>
            <p:cxnSp>
              <p:nvCxnSpPr>
                <p:cNvPr id="24" name="Straight Arrow Connector 23"/>
                <p:cNvCxnSpPr/>
                <p:nvPr/>
              </p:nvCxnSpPr>
              <p:spPr bwMode="auto">
                <a:xfrm rot="10800000" flipH="1" flipV="1">
                  <a:off x="1172699" y="2551217"/>
                  <a:ext cx="17344" cy="1956377"/>
                </a:xfrm>
                <a:prstGeom prst="straightConnector1">
                  <a:avLst/>
                </a:prstGeom>
                <a:solidFill>
                  <a:srgbClr val="00529B"/>
                </a:solidFill>
                <a:ln w="12700" cap="flat" cmpd="sng" algn="ctr">
                  <a:solidFill>
                    <a:schemeClr val="tx1"/>
                  </a:solidFill>
                  <a:prstDash val="solid"/>
                  <a:round/>
                  <a:headEnd type="triangle"/>
                  <a:tailEnd type="triangle"/>
                </a:ln>
                <a:effectLst/>
              </p:spPr>
            </p:cxnSp>
            <p:sp>
              <p:nvSpPr>
                <p:cNvPr id="25" name="TextBox 24"/>
                <p:cNvSpPr txBox="1"/>
                <p:nvPr/>
              </p:nvSpPr>
              <p:spPr>
                <a:xfrm rot="5400000" flipV="1">
                  <a:off x="218578" y="3318182"/>
                  <a:ext cx="1554339" cy="386581"/>
                </a:xfrm>
                <a:prstGeom prst="rect">
                  <a:avLst/>
                </a:prstGeom>
                <a:noFill/>
              </p:spPr>
              <p:txBody>
                <a:bodyPr wrap="square" rtlCol="0">
                  <a:spAutoFit/>
                </a:bodyPr>
                <a:lstStyle/>
                <a:p>
                  <a:pPr algn="ctr" defTabSz="913950">
                    <a:defRPr/>
                  </a:pPr>
                  <a:r>
                    <a:rPr lang="en-US" sz="1873" kern="0" dirty="0">
                      <a:gradFill>
                        <a:gsLst>
                          <a:gs pos="1250">
                            <a:srgbClr val="505050"/>
                          </a:gs>
                          <a:gs pos="100000">
                            <a:srgbClr val="505050"/>
                          </a:gs>
                        </a:gsLst>
                        <a:lin ang="5400000" scaled="0"/>
                      </a:gradFill>
                      <a:latin typeface="Segoe UI"/>
                    </a:rPr>
                    <a:t>Change</a:t>
                  </a:r>
                </a:p>
              </p:txBody>
            </p:sp>
          </p:grpSp>
        </p:grpSp>
        <p:sp>
          <p:nvSpPr>
            <p:cNvPr id="18" name="TextBox 17"/>
            <p:cNvSpPr txBox="1"/>
            <p:nvPr/>
          </p:nvSpPr>
          <p:spPr>
            <a:xfrm>
              <a:off x="10905376" y="2280564"/>
              <a:ext cx="721658" cy="680956"/>
            </a:xfrm>
            <a:prstGeom prst="rect">
              <a:avLst/>
            </a:prstGeom>
            <a:noFill/>
          </p:spPr>
          <p:txBody>
            <a:bodyPr wrap="square" rtlCol="0" anchor="ctr">
              <a:spAutoFit/>
            </a:bodyPr>
            <a:lstStyle/>
            <a:p>
              <a:pPr algn="ctr" defTabSz="913950">
                <a:defRPr/>
              </a:pPr>
              <a:r>
                <a:rPr lang="en-US" sz="3749" kern="0" dirty="0">
                  <a:solidFill>
                    <a:sysClr val="windowText" lastClr="000000"/>
                  </a:solidFill>
                  <a:latin typeface="Segoe UI"/>
                </a:rPr>
                <a:t>-</a:t>
              </a:r>
            </a:p>
          </p:txBody>
        </p:sp>
      </p:grpSp>
    </p:spTree>
    <p:extLst>
      <p:ext uri="{BB962C8B-B14F-4D97-AF65-F5344CB8AC3E}">
        <p14:creationId xmlns:p14="http://schemas.microsoft.com/office/powerpoint/2010/main" val="2760700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childTnLst>
                                </p:cTn>
                              </p:par>
                              <p:par>
                                <p:cTn id="11" presetID="63" presetClass="path" presetSubtype="0" decel="100000" fill="hold" grpId="1" nodeType="withEffect">
                                  <p:stCondLst>
                                    <p:cond delay="250"/>
                                  </p:stCondLst>
                                  <p:childTnLst>
                                    <p:animMotion origin="layout" path="M 0 2.46482E-6 L 0.02259 2.46482E-6 " pathEditMode="relative" rAng="0" ptsTypes="AA">
                                      <p:cBhvr>
                                        <p:cTn id="12" dur="750" spd="-100000" fill="hold"/>
                                        <p:tgtEl>
                                          <p:spTgt spid="4"/>
                                        </p:tgtEl>
                                        <p:attrNameLst>
                                          <p:attrName>ppt_x</p:attrName>
                                          <p:attrName>ppt_y</p:attrName>
                                        </p:attrNameLst>
                                      </p:cBhvr>
                                      <p:rCtr x="1123" y="0"/>
                                    </p:animMotion>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par>
                                <p:cTn id="17" presetID="16" presetClass="entr" presetSubtype="42"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outHorizontal)">
                                      <p:cBhvr>
                                        <p:cTn id="19" dur="750"/>
                                        <p:tgtEl>
                                          <p:spTgt spid="2"/>
                                        </p:tgtEl>
                                      </p:cBhvr>
                                    </p:animEffect>
                                  </p:childTnLst>
                                </p:cTn>
                              </p:par>
                              <p:par>
                                <p:cTn id="20" presetID="10" presetClass="entr" presetSubtype="0" fill="hold" nodeType="withEffect">
                                  <p:stCondLst>
                                    <p:cond delay="7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42" presetClass="path" presetSubtype="0" decel="100000" fill="hold" nodeType="withEffect">
                                  <p:stCondLst>
                                    <p:cond delay="750"/>
                                  </p:stCondLst>
                                  <p:childTnLst>
                                    <p:animMotion origin="layout" path="M 4.02349E-6 4.87971E-6 L 0.03676 4.87971E-6 " pathEditMode="relative" rAng="0" ptsTypes="AA">
                                      <p:cBhvr>
                                        <p:cTn id="24" dur="500" spd="-100000" fill="hold"/>
                                        <p:tgtEl>
                                          <p:spTgt spid="56"/>
                                        </p:tgtEl>
                                        <p:attrNameLst>
                                          <p:attrName>ppt_x</p:attrName>
                                          <p:attrName>ppt_y</p:attrName>
                                        </p:attrNameLst>
                                      </p:cBhvr>
                                      <p:rCtr x="1838" y="0"/>
                                    </p:animMotion>
                                  </p:childTnLst>
                                </p:cTn>
                              </p:par>
                              <p:par>
                                <p:cTn id="25" presetID="10" presetClass="entr" presetSubtype="0" fill="hold" nodeType="withEffect">
                                  <p:stCondLst>
                                    <p:cond delay="75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42" presetClass="path" presetSubtype="0" decel="100000" fill="hold" nodeType="withEffect">
                                  <p:stCondLst>
                                    <p:cond delay="750"/>
                                  </p:stCondLst>
                                  <p:childTnLst>
                                    <p:animMotion origin="layout" path="M -7.42915E-7 5.85565E-7 L -0.03676 5.85565E-7 " pathEditMode="relative" rAng="0" ptsTypes="AA">
                                      <p:cBhvr>
                                        <p:cTn id="29" dur="500" spd="-100000" fill="hold"/>
                                        <p:tgtEl>
                                          <p:spTgt spid="57"/>
                                        </p:tgtEl>
                                        <p:attrNameLst>
                                          <p:attrName>ppt_x</p:attrName>
                                          <p:attrName>ppt_y</p:attrName>
                                        </p:attrNameLst>
                                      </p:cBhvr>
                                      <p:rCtr x="-1838" y="0"/>
                                    </p:animMotion>
                                  </p:childTnLst>
                                </p:cTn>
                              </p:par>
                            </p:childTnLst>
                          </p:cTn>
                        </p:par>
                        <p:par>
                          <p:cTn id="30" fill="hold">
                            <p:stCondLst>
                              <p:cond delay="2250"/>
                            </p:stCondLst>
                            <p:childTnLst>
                              <p:par>
                                <p:cTn id="31" presetID="22" presetClass="entr" presetSubtype="1"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750"/>
                                        <p:tgtEl>
                                          <p:spTgt spid="4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down)">
                                      <p:cBhvr>
                                        <p:cTn id="36" dur="750"/>
                                        <p:tgtEl>
                                          <p:spTgt spid="46"/>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par>
                                <p:cTn id="40" presetID="42" presetClass="path" presetSubtype="0" decel="100000" fill="hold" grpId="1" nodeType="withEffect">
                                  <p:stCondLst>
                                    <p:cond delay="250"/>
                                  </p:stCondLst>
                                  <p:childTnLst>
                                    <p:animMotion origin="layout" path="M -1.21011E-6 4.87971E-6 L -1.21011E-6 0.04357 " pathEditMode="relative" rAng="0" ptsTypes="AA">
                                      <p:cBhvr>
                                        <p:cTn id="41" dur="500" spd="-100000" fill="hold"/>
                                        <p:tgtEl>
                                          <p:spTgt spid="50"/>
                                        </p:tgtEl>
                                        <p:attrNameLst>
                                          <p:attrName>ppt_x</p:attrName>
                                          <p:attrName>ppt_y</p:attrName>
                                        </p:attrNameLst>
                                      </p:cBhvr>
                                      <p:rCtr x="0" y="2179"/>
                                    </p:animMotion>
                                  </p:childTnLst>
                                </p:cTn>
                              </p:par>
                              <p:par>
                                <p:cTn id="42" presetID="10" presetClass="entr" presetSubtype="0" fill="hold" grpId="0" nodeType="withEffect">
                                  <p:stCondLst>
                                    <p:cond delay="25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42" presetClass="path" presetSubtype="0" decel="100000" fill="hold" grpId="1" nodeType="withEffect">
                                  <p:stCondLst>
                                    <p:cond delay="250"/>
                                  </p:stCondLst>
                                  <p:childTnLst>
                                    <p:animMotion origin="layout" path="M 3.55629E-6 4.87971E-6 L 3.55629E-6 -0.05448 " pathEditMode="relative" rAng="0" ptsTypes="AA">
                                      <p:cBhvr>
                                        <p:cTn id="46" dur="500" spd="-100000" fill="hold"/>
                                        <p:tgtEl>
                                          <p:spTgt spid="49"/>
                                        </p:tgtEl>
                                        <p:attrNameLst>
                                          <p:attrName>ppt_x</p:attrName>
                                          <p:attrName>ppt_y</p:attrName>
                                        </p:attrNameLst>
                                      </p:cBhvr>
                                      <p:rCtr x="0" y="-2724"/>
                                    </p:animMotion>
                                  </p:childTnLst>
                                </p:cTn>
                              </p:par>
                              <p:par>
                                <p:cTn id="47" presetID="10" presetClass="entr" presetSubtype="0" fill="hold" nodeType="withEffect">
                                  <p:stCondLst>
                                    <p:cond delay="25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42" presetClass="path" presetSubtype="0" decel="100000" fill="hold" nodeType="withEffect">
                                  <p:stCondLst>
                                    <p:cond delay="250"/>
                                  </p:stCondLst>
                                  <p:childTnLst>
                                    <p:animMotion origin="layout" path="M -1.21011E-6 4.87971E-6 L -1.21011E-6 0.04357 " pathEditMode="relative" rAng="0" ptsTypes="AA">
                                      <p:cBhvr>
                                        <p:cTn id="51" dur="500" spd="-100000" fill="hold"/>
                                        <p:tgtEl>
                                          <p:spTgt spid="60"/>
                                        </p:tgtEl>
                                        <p:attrNameLst>
                                          <p:attrName>ppt_x</p:attrName>
                                          <p:attrName>ppt_y</p:attrName>
                                        </p:attrNameLst>
                                      </p:cBhvr>
                                      <p:rCtr x="0" y="2179"/>
                                    </p:animMotion>
                                  </p:childTnLst>
                                </p:cTn>
                              </p:par>
                              <p:par>
                                <p:cTn id="52" presetID="10" presetClass="entr" presetSubtype="0" fill="hold" nodeType="withEffect">
                                  <p:stCondLst>
                                    <p:cond delay="25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42" presetClass="path" presetSubtype="0" decel="100000" fill="hold" nodeType="withEffect">
                                  <p:stCondLst>
                                    <p:cond delay="250"/>
                                  </p:stCondLst>
                                  <p:childTnLst>
                                    <p:animMotion origin="layout" path="M 3.55629E-6 4.87971E-6 L 3.55629E-6 -0.05448 " pathEditMode="relative" rAng="0" ptsTypes="AA">
                                      <p:cBhvr>
                                        <p:cTn id="56" dur="500" spd="-100000" fill="hold"/>
                                        <p:tgtEl>
                                          <p:spTgt spid="59"/>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p:bldP spid="4" grpId="1"/>
      <p:bldP spid="46" grpId="0" animBg="1"/>
      <p:bldP spid="47" grpId="0" animBg="1"/>
      <p:bldP spid="49" grpId="0"/>
      <p:bldP spid="49" grpId="1"/>
      <p:bldP spid="50" grpId="0"/>
      <p:bldP spid="50"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128"/>
          <p:cNvSpPr>
            <a:spLocks noChangeAspect="1"/>
          </p:cNvSpPr>
          <p:nvPr/>
        </p:nvSpPr>
        <p:spPr bwMode="black">
          <a:xfrm>
            <a:off x="1017154" y="1407176"/>
            <a:ext cx="10156836" cy="55930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9606" tIns="44803" rIns="89606" bIns="44803" numCol="1" anchor="t" anchorCtr="0" compatLnSpc="1">
            <a:prstTxWarp prst="textNoShape">
              <a:avLst/>
            </a:prstTxWarp>
          </a:bodyPr>
          <a:lstStyle/>
          <a:p>
            <a:pPr defTabSz="913771"/>
            <a:endParaRPr lang="en-US" sz="1764" dirty="0">
              <a:solidFill>
                <a:srgbClr val="505050"/>
              </a:solidFill>
            </a:endParaRPr>
          </a:p>
        </p:txBody>
      </p:sp>
      <p:grpSp>
        <p:nvGrpSpPr>
          <p:cNvPr id="4" name="Group 3"/>
          <p:cNvGrpSpPr/>
          <p:nvPr/>
        </p:nvGrpSpPr>
        <p:grpSpPr>
          <a:xfrm>
            <a:off x="2621776" y="3306462"/>
            <a:ext cx="7355222" cy="2980896"/>
            <a:chOff x="1474933" y="2262597"/>
            <a:chExt cx="8135369" cy="3264596"/>
          </a:xfrm>
        </p:grpSpPr>
        <p:sp>
          <p:nvSpPr>
            <p:cNvPr id="43" name="Freeform 79"/>
            <p:cNvSpPr>
              <a:spLocks noEditPoints="1"/>
            </p:cNvSpPr>
            <p:nvPr/>
          </p:nvSpPr>
          <p:spPr bwMode="black">
            <a:xfrm>
              <a:off x="7929711" y="3100173"/>
              <a:ext cx="1680591" cy="216848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95000"/>
              </a:schemeClr>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rgbClr val="505050"/>
                </a:solidFill>
              </a:endParaRPr>
            </a:p>
          </p:txBody>
        </p:sp>
        <p:pic>
          <p:nvPicPr>
            <p:cNvPr id="45" name="Picture 44"/>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40000" contrast="-40000"/>
                      </a14:imgEffect>
                    </a14:imgLayer>
                  </a14:imgProps>
                </a:ext>
              </a:extLst>
            </a:blip>
            <a:stretch>
              <a:fillRect/>
            </a:stretch>
          </p:blipFill>
          <p:spPr>
            <a:xfrm>
              <a:off x="4997419" y="4329744"/>
              <a:ext cx="2133586" cy="931020"/>
            </a:xfrm>
            <a:prstGeom prst="rect">
              <a:avLst/>
            </a:prstGeom>
          </p:spPr>
        </p:pic>
        <p:sp>
          <p:nvSpPr>
            <p:cNvPr id="48" name="Rectangle 47"/>
            <p:cNvSpPr/>
            <p:nvPr/>
          </p:nvSpPr>
          <p:spPr bwMode="auto">
            <a:xfrm>
              <a:off x="2634357" y="2262597"/>
              <a:ext cx="2666389" cy="937032"/>
            </a:xfrm>
            <a:prstGeom prst="rect">
              <a:avLst/>
            </a:prstGeom>
            <a:solidFill>
              <a:schemeClr val="tx2">
                <a:lumMod val="5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3136"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2798886" y="2491547"/>
              <a:ext cx="2337333" cy="636217"/>
            </a:xfrm>
            <a:prstGeom prst="rect">
              <a:avLst/>
            </a:prstGeom>
            <a:noFill/>
          </p:spPr>
          <p:txBody>
            <a:bodyPr wrap="square">
              <a:spAutoFit/>
            </a:bodyPr>
            <a:lstStyle/>
            <a:p>
              <a:pPr algn="ctr" defTabSz="932103" fontAlgn="base">
                <a:lnSpc>
                  <a:spcPct val="90000"/>
                </a:lnSpc>
                <a:spcBef>
                  <a:spcPct val="0"/>
                </a:spcBef>
                <a:spcAft>
                  <a:spcPct val="0"/>
                </a:spcAft>
              </a:pPr>
              <a:r>
                <a:rPr lang="en-US" sz="3528" dirty="0">
                  <a:gradFill>
                    <a:gsLst>
                      <a:gs pos="0">
                        <a:srgbClr val="FFFFFF"/>
                      </a:gs>
                      <a:gs pos="100000">
                        <a:srgbClr val="FFFFFF"/>
                      </a:gs>
                    </a:gsLst>
                    <a:lin ang="5400000" scaled="0"/>
                  </a:gradFill>
                  <a:ea typeface="Segoe UI" pitchFamily="34" charset="0"/>
                  <a:cs typeface="Segoe UI" pitchFamily="34" charset="0"/>
                  <a:hlinkClick r:id="rId5"/>
                </a:rPr>
                <a:t>Network</a:t>
              </a:r>
              <a:endParaRPr lang="en-US" sz="3528" dirty="0">
                <a:gradFill>
                  <a:gsLst>
                    <a:gs pos="0">
                      <a:srgbClr val="FFFFFF"/>
                    </a:gs>
                    <a:gs pos="100000">
                      <a:srgbClr val="FFFFFF"/>
                    </a:gs>
                  </a:gsLst>
                  <a:lin ang="5400000" scaled="0"/>
                </a:gradFill>
                <a:ea typeface="Segoe UI" pitchFamily="34" charset="0"/>
                <a:cs typeface="Segoe UI" pitchFamily="34" charset="0"/>
              </a:endParaRPr>
            </a:p>
          </p:txBody>
        </p:sp>
        <p:pic>
          <p:nvPicPr>
            <p:cNvPr id="2052" name="Picture 4" descr="http://ace.imageg.net/graphics/product_images/pACE3-959597enh-z8.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4933" y="2546297"/>
              <a:ext cx="2980896" cy="298089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a:xfrm>
            <a:off x="1181481" y="315408"/>
            <a:ext cx="6199632" cy="814518"/>
          </a:xfrm>
        </p:spPr>
        <p:txBody>
          <a:bodyPr>
            <a:normAutofit/>
          </a:bodyPr>
          <a:lstStyle/>
          <a:p>
            <a:r>
              <a:rPr lang="en-US" sz="3600" dirty="0"/>
              <a:t>The pieces of IaaS…</a:t>
            </a:r>
          </a:p>
        </p:txBody>
      </p:sp>
    </p:spTree>
    <p:extLst>
      <p:ext uri="{BB962C8B-B14F-4D97-AF65-F5344CB8AC3E}">
        <p14:creationId xmlns:p14="http://schemas.microsoft.com/office/powerpoint/2010/main" val="18280029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pieces of IaaS…</a:t>
            </a:r>
          </a:p>
        </p:txBody>
      </p:sp>
      <p:sp>
        <p:nvSpPr>
          <p:cNvPr id="3" name="Text Placeholder 2"/>
          <p:cNvSpPr txBox="1">
            <a:spLocks/>
          </p:cNvSpPr>
          <p:nvPr/>
        </p:nvSpPr>
        <p:spPr>
          <a:xfrm>
            <a:off x="573426" y="1375369"/>
            <a:ext cx="4535893" cy="5347957"/>
          </a:xfrm>
          <a:prstGeom prst="rect">
            <a:avLst/>
          </a:prstGeom>
        </p:spPr>
        <p:txBody>
          <a:bodyPr vert="horz" lIns="182832" tIns="91416" rIns="182832" bIns="45708" rtlCol="0">
            <a:normAutofit fontScale="92500" lnSpcReduction="10000"/>
          </a:bodyPr>
          <a:lstStyle>
            <a:lvl1pPr marL="217289" indent="-217289" algn="l" defTabSz="1020098" rtl="0" eaLnBrk="1" latinLnBrk="0" hangingPunct="1">
              <a:spcBef>
                <a:spcPts val="1688"/>
              </a:spcBef>
              <a:buClr>
                <a:schemeClr val="tx1"/>
              </a:buClr>
              <a:buSzPct val="100000"/>
              <a:buFont typeface="Arial" panose="020B0604020202020204" pitchFamily="34" charset="0"/>
              <a:buChar char="•"/>
              <a:defRPr sz="2250" kern="1200">
                <a:solidFill>
                  <a:schemeClr val="tx1"/>
                </a:solidFill>
                <a:latin typeface="Segoe UI" pitchFamily="34" charset="0"/>
                <a:ea typeface="Segoe UI" pitchFamily="34" charset="0"/>
                <a:cs typeface="Segoe UI" pitchFamily="34" charset="0"/>
              </a:defRPr>
            </a:lvl1pPr>
            <a:lvl2pPr marL="446316" indent="-182246" algn="l" defTabSz="1020098" rtl="0" eaLnBrk="1" latinLnBrk="0" hangingPunct="1">
              <a:spcBef>
                <a:spcPct val="20000"/>
              </a:spcBef>
              <a:buClr>
                <a:schemeClr val="tx1"/>
              </a:buClr>
              <a:buFont typeface="Arial" pitchFamily="34" charset="0"/>
              <a:buChar char="•"/>
              <a:defRPr sz="1688" kern="1200">
                <a:solidFill>
                  <a:schemeClr val="tx1"/>
                </a:solidFill>
                <a:latin typeface="Segoe UI" pitchFamily="34" charset="0"/>
                <a:ea typeface="Segoe UI" pitchFamily="34" charset="0"/>
                <a:cs typeface="Segoe UI" pitchFamily="34" charset="0"/>
              </a:defRPr>
            </a:lvl2pPr>
            <a:lvl3pPr marL="714105" indent="-162409" algn="l" defTabSz="1020098" rtl="0" eaLnBrk="1" latinLnBrk="0" hangingPunct="1">
              <a:spcBef>
                <a:spcPct val="20000"/>
              </a:spcBef>
              <a:buClr>
                <a:schemeClr val="tx1"/>
              </a:buClr>
              <a:buFont typeface="Arial" pitchFamily="34" charset="0"/>
              <a:buChar char="•"/>
              <a:defRPr sz="1500" kern="1200">
                <a:solidFill>
                  <a:schemeClr val="tx1"/>
                </a:solidFill>
                <a:latin typeface="Segoe UI" pitchFamily="34" charset="0"/>
                <a:ea typeface="Segoe UI" pitchFamily="34" charset="0"/>
                <a:cs typeface="Segoe UI" pitchFamily="34" charset="0"/>
              </a:defRPr>
            </a:lvl3pPr>
            <a:lvl4pPr marL="981894" indent="-166129" algn="l" defTabSz="1020098" rtl="0" eaLnBrk="1" latinLnBrk="0" hangingPunct="1">
              <a:spcBef>
                <a:spcPct val="20000"/>
              </a:spcBef>
              <a:buClr>
                <a:schemeClr val="tx1"/>
              </a:buClr>
              <a:buFont typeface="Arial" pitchFamily="34" charset="0"/>
              <a:buChar char="–"/>
              <a:defRPr sz="1313" kern="1200">
                <a:solidFill>
                  <a:schemeClr val="tx1"/>
                </a:solidFill>
                <a:latin typeface="Segoe UI" pitchFamily="34" charset="0"/>
                <a:ea typeface="Segoe UI" pitchFamily="34" charset="0"/>
                <a:cs typeface="Segoe UI" pitchFamily="34" charset="0"/>
              </a:defRPr>
            </a:lvl4pPr>
            <a:lvl5pPr marL="1205052" indent="-168608" algn="l" defTabSz="1020098" rtl="0" eaLnBrk="1" latinLnBrk="0" hangingPunct="1">
              <a:spcBef>
                <a:spcPct val="20000"/>
              </a:spcBef>
              <a:buClr>
                <a:schemeClr val="tx1"/>
              </a:buClr>
              <a:buFont typeface="Arial" pitchFamily="34" charset="0"/>
              <a:buChar char="»"/>
              <a:defRPr sz="1313" kern="1200">
                <a:solidFill>
                  <a:schemeClr val="tx1"/>
                </a:solidFill>
                <a:latin typeface="Segoe UI" pitchFamily="34" charset="0"/>
                <a:ea typeface="Segoe UI" pitchFamily="34" charset="0"/>
                <a:cs typeface="Segoe UI" pitchFamily="34" charset="0"/>
              </a:defRPr>
            </a:lvl5pPr>
            <a:lvl6pPr marL="2805272"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6pPr>
            <a:lvl7pPr marL="3315321"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7pPr>
            <a:lvl8pPr marL="3825371"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8pPr>
            <a:lvl9pPr marL="4335420" indent="-255024" algn="l" defTabSz="1020098" rtl="0" eaLnBrk="1" latinLnBrk="0" hangingPunct="1">
              <a:spcBef>
                <a:spcPct val="20000"/>
              </a:spcBef>
              <a:buFont typeface="Arial" pitchFamily="34" charset="0"/>
              <a:buChar char="•"/>
              <a:defRPr sz="2344" kern="1200">
                <a:solidFill>
                  <a:schemeClr val="tx1"/>
                </a:solidFill>
                <a:latin typeface="+mn-lt"/>
                <a:ea typeface="+mn-ea"/>
                <a:cs typeface="+mn-cs"/>
              </a:defRPr>
            </a:lvl9pPr>
          </a:lstStyle>
          <a:p>
            <a:r>
              <a:rPr lang="en-US" sz="3136" dirty="0"/>
              <a:t>Compute</a:t>
            </a:r>
          </a:p>
          <a:p>
            <a:pPr lvl="1"/>
            <a:r>
              <a:rPr lang="en-US" sz="1568" dirty="0"/>
              <a:t>Virtual machines: Windows | Linux</a:t>
            </a:r>
          </a:p>
          <a:p>
            <a:pPr lvl="1"/>
            <a:r>
              <a:rPr lang="en-US" sz="1568" dirty="0"/>
              <a:t>VM Extensions</a:t>
            </a:r>
          </a:p>
          <a:p>
            <a:pPr lvl="2"/>
            <a:r>
              <a:rPr lang="en-US" sz="1380" dirty="0"/>
              <a:t>Puppet/Chef/DSC</a:t>
            </a:r>
          </a:p>
          <a:p>
            <a:pPr lvl="2"/>
            <a:r>
              <a:rPr lang="en-US" sz="1380" dirty="0"/>
              <a:t>Containers</a:t>
            </a:r>
          </a:p>
          <a:p>
            <a:pPr lvl="2"/>
            <a:r>
              <a:rPr lang="en-US" sz="1380" dirty="0"/>
              <a:t>PaaS</a:t>
            </a:r>
          </a:p>
          <a:p>
            <a:pPr lvl="1"/>
            <a:r>
              <a:rPr lang="en-US" sz="1568" dirty="0"/>
              <a:t>Availability sets: Fault and Update Domains</a:t>
            </a:r>
          </a:p>
          <a:p>
            <a:r>
              <a:rPr lang="en-US" sz="3136" dirty="0"/>
              <a:t>Network</a:t>
            </a:r>
          </a:p>
          <a:p>
            <a:pPr lvl="1"/>
            <a:r>
              <a:rPr lang="en-US" sz="1568" dirty="0"/>
              <a:t>Virtual networks</a:t>
            </a:r>
          </a:p>
          <a:p>
            <a:pPr lvl="1"/>
            <a:r>
              <a:rPr lang="en-US" sz="1568" dirty="0"/>
              <a:t>Network interfaces</a:t>
            </a:r>
          </a:p>
          <a:p>
            <a:pPr lvl="1"/>
            <a:r>
              <a:rPr lang="en-US" sz="1568" dirty="0"/>
              <a:t>Public IP addresses</a:t>
            </a:r>
          </a:p>
          <a:p>
            <a:pPr lvl="1"/>
            <a:r>
              <a:rPr lang="en-US" sz="1568" dirty="0"/>
              <a:t>Network security groups</a:t>
            </a:r>
          </a:p>
          <a:p>
            <a:pPr lvl="1"/>
            <a:r>
              <a:rPr lang="en-US" sz="1568" dirty="0"/>
              <a:t>Load balancers</a:t>
            </a:r>
          </a:p>
          <a:p>
            <a:pPr lvl="1"/>
            <a:r>
              <a:rPr lang="en-US" sz="1568" dirty="0"/>
              <a:t>VPN gateways</a:t>
            </a:r>
          </a:p>
          <a:p>
            <a:r>
              <a:rPr lang="en-US" sz="3136" dirty="0"/>
              <a:t>Storage</a:t>
            </a:r>
          </a:p>
          <a:p>
            <a:pPr lvl="1"/>
            <a:r>
              <a:rPr lang="en-US" sz="1568" dirty="0"/>
              <a:t>Storage accounts: Blobs, Tables, Queues</a:t>
            </a:r>
          </a:p>
        </p:txBody>
      </p:sp>
      <p:sp>
        <p:nvSpPr>
          <p:cNvPr id="42" name="Rounded Rectangle 41"/>
          <p:cNvSpPr/>
          <p:nvPr/>
        </p:nvSpPr>
        <p:spPr bwMode="auto">
          <a:xfrm>
            <a:off x="7766042" y="1616530"/>
            <a:ext cx="3734576" cy="1190239"/>
          </a:xfrm>
          <a:prstGeom prst="roundRect">
            <a:avLst/>
          </a:prstGeom>
          <a:solidFill>
            <a:srgbClr val="008172"/>
          </a:solidFill>
          <a:ln w="6350" cap="flat" cmpd="sng" algn="ctr">
            <a:solidFill>
              <a:srgbClr val="00B293"/>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r" defTabSz="932013" fontAlgn="base">
              <a:lnSpc>
                <a:spcPct val="90000"/>
              </a:lnSpc>
              <a:spcBef>
                <a:spcPct val="0"/>
              </a:spcBef>
              <a:spcAft>
                <a:spcPct val="0"/>
              </a:spcAft>
              <a:defRPr/>
            </a:pPr>
            <a:endParaRPr lang="en-US" sz="1176" kern="0" dirty="0">
              <a:solidFill>
                <a:schemeClr val="bg1"/>
              </a:solidFill>
              <a:latin typeface="Segoe UI"/>
              <a:ea typeface="Segoe UI" pitchFamily="34" charset="0"/>
              <a:cs typeface="Segoe UI" pitchFamily="34" charset="0"/>
            </a:endParaRPr>
          </a:p>
        </p:txBody>
      </p:sp>
      <p:sp>
        <p:nvSpPr>
          <p:cNvPr id="43" name="Rounded Rectangle 42"/>
          <p:cNvSpPr/>
          <p:nvPr/>
        </p:nvSpPr>
        <p:spPr bwMode="auto">
          <a:xfrm>
            <a:off x="9057774" y="2953484"/>
            <a:ext cx="1725899" cy="553866"/>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Storage</a:t>
            </a:r>
          </a:p>
          <a:p>
            <a:pPr algn="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account</a:t>
            </a:r>
          </a:p>
        </p:txBody>
      </p:sp>
      <p:sp>
        <p:nvSpPr>
          <p:cNvPr id="44" name="Rounded Rectangle 43"/>
          <p:cNvSpPr/>
          <p:nvPr/>
        </p:nvSpPr>
        <p:spPr bwMode="auto">
          <a:xfrm>
            <a:off x="9301246" y="3100200"/>
            <a:ext cx="519933" cy="330496"/>
          </a:xfrm>
          <a:prstGeom prst="roundRect">
            <a:avLst/>
          </a:prstGeom>
          <a:solidFill>
            <a:srgbClr val="5B2C92"/>
          </a:solidFill>
          <a:ln w="6350" cap="flat" cmpd="sng" algn="ctr">
            <a:solidFill>
              <a:srgbClr val="B4A0FF"/>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980" kern="0" dirty="0">
              <a:solidFill>
                <a:srgbClr val="44546A"/>
              </a:solidFill>
              <a:latin typeface="Segoe UI"/>
              <a:ea typeface="Segoe UI" pitchFamily="34" charset="0"/>
              <a:cs typeface="Segoe UI" pitchFamily="34" charset="0"/>
            </a:endParaRPr>
          </a:p>
        </p:txBody>
      </p:sp>
      <p:sp>
        <p:nvSpPr>
          <p:cNvPr id="45" name="Rounded Rectangle 44"/>
          <p:cNvSpPr/>
          <p:nvPr/>
        </p:nvSpPr>
        <p:spPr bwMode="auto">
          <a:xfrm>
            <a:off x="7671314" y="3022972"/>
            <a:ext cx="670167" cy="425994"/>
          </a:xfrm>
          <a:prstGeom prst="roundRect">
            <a:avLst/>
          </a:prstGeom>
          <a:solidFill>
            <a:srgbClr val="0077D7"/>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764" kern="0" dirty="0">
              <a:solidFill>
                <a:srgbClr val="44546A"/>
              </a:solidFill>
              <a:latin typeface="Segoe UI"/>
              <a:ea typeface="Segoe UI" pitchFamily="34" charset="0"/>
              <a:cs typeface="Segoe UI" pitchFamily="34" charset="0"/>
            </a:endParaRPr>
          </a:p>
        </p:txBody>
      </p:sp>
      <p:sp>
        <p:nvSpPr>
          <p:cNvPr id="46" name="Rectangle 45"/>
          <p:cNvSpPr/>
          <p:nvPr/>
        </p:nvSpPr>
        <p:spPr bwMode="auto">
          <a:xfrm>
            <a:off x="5316965" y="341959"/>
            <a:ext cx="6362890" cy="4211833"/>
          </a:xfrm>
          <a:prstGeom prst="rect">
            <a:avLst/>
          </a:prstGeom>
          <a:noFill/>
          <a:ln w="19050" cap="flat" cmpd="sng" algn="ctr">
            <a:solidFill>
              <a:srgbClr val="00B0F0">
                <a:lumMod val="50000"/>
                <a:lumOff val="50000"/>
              </a:srgbClr>
            </a:solidFill>
            <a:prstDash val="sysDot"/>
            <a:miter lim="800000"/>
            <a:headEnd type="none" w="med" len="med"/>
            <a:tailEnd type="none" w="med" len="med"/>
          </a:ln>
          <a:effectLst/>
        </p:spPr>
        <p:txBody>
          <a:bodyPr vert="horz" wrap="square" lIns="0" tIns="44809" rIns="0" bIns="44809" numCol="1" rtlCol="0" anchor="ctr" anchorCtr="0" compatLnSpc="1">
            <a:prstTxWarp prst="textNoShape">
              <a:avLst/>
            </a:prstTxWarp>
          </a:bodyPr>
          <a:lstStyle/>
          <a:p>
            <a:pPr algn="ctr" defTabSz="895825" fontAlgn="base">
              <a:spcBef>
                <a:spcPct val="0"/>
              </a:spcBef>
              <a:spcAft>
                <a:spcPct val="0"/>
              </a:spcAft>
              <a:defRPr/>
            </a:pPr>
            <a:endParaRPr lang="en-US" sz="1921" kern="0" dirty="0">
              <a:solidFill>
                <a:srgbClr val="44546A"/>
              </a:solidFill>
              <a:latin typeface="Segoe UI"/>
            </a:endParaRPr>
          </a:p>
        </p:txBody>
      </p:sp>
      <p:sp>
        <p:nvSpPr>
          <p:cNvPr id="47" name="TextBox 46"/>
          <p:cNvSpPr txBox="1"/>
          <p:nvPr/>
        </p:nvSpPr>
        <p:spPr>
          <a:xfrm>
            <a:off x="5314646" y="338223"/>
            <a:ext cx="4206500" cy="446780"/>
          </a:xfrm>
          <a:prstGeom prst="rect">
            <a:avLst/>
          </a:prstGeom>
          <a:noFill/>
        </p:spPr>
        <p:txBody>
          <a:bodyPr wrap="square" lIns="175715" tIns="140572" rIns="175715" bIns="140572" rtlCol="0">
            <a:spAutoFit/>
          </a:bodyPr>
          <a:lstStyle/>
          <a:p>
            <a:pPr defTabSz="914093">
              <a:lnSpc>
                <a:spcPct val="90000"/>
              </a:lnSpc>
              <a:defRPr/>
            </a:pPr>
            <a:r>
              <a:rPr lang="en-US" sz="1176" kern="0" dirty="0">
                <a:solidFill>
                  <a:srgbClr val="44546A"/>
                </a:solidFill>
              </a:rPr>
              <a:t>Resource group</a:t>
            </a:r>
          </a:p>
        </p:txBody>
      </p:sp>
      <p:sp>
        <p:nvSpPr>
          <p:cNvPr id="48" name="Rounded Rectangle 47"/>
          <p:cNvSpPr/>
          <p:nvPr/>
        </p:nvSpPr>
        <p:spPr bwMode="auto">
          <a:xfrm>
            <a:off x="8288443" y="1745308"/>
            <a:ext cx="1012805" cy="715143"/>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Virtual machine</a:t>
            </a:r>
          </a:p>
        </p:txBody>
      </p:sp>
      <p:sp>
        <p:nvSpPr>
          <p:cNvPr id="49" name="Rounded Rectangle 48"/>
          <p:cNvSpPr/>
          <p:nvPr/>
        </p:nvSpPr>
        <p:spPr bwMode="auto">
          <a:xfrm>
            <a:off x="7604196" y="2955451"/>
            <a:ext cx="670167" cy="425994"/>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NIC</a:t>
            </a:r>
            <a:endParaRPr lang="en-US" sz="1372" kern="0" dirty="0">
              <a:solidFill>
                <a:srgbClr val="44546A"/>
              </a:solidFill>
              <a:latin typeface="Segoe UI"/>
              <a:ea typeface="Segoe UI" pitchFamily="34" charset="0"/>
              <a:cs typeface="Segoe UI" pitchFamily="34" charset="0"/>
            </a:endParaRPr>
          </a:p>
        </p:txBody>
      </p:sp>
      <p:cxnSp>
        <p:nvCxnSpPr>
          <p:cNvPr id="50" name="Straight Connector 49"/>
          <p:cNvCxnSpPr>
            <a:stCxn id="49" idx="0"/>
            <a:endCxn id="45" idx="2"/>
          </p:cNvCxnSpPr>
          <p:nvPr/>
        </p:nvCxnSpPr>
        <p:spPr>
          <a:xfrm flipV="1">
            <a:off x="7939280" y="2468647"/>
            <a:ext cx="946116" cy="486803"/>
          </a:xfrm>
          <a:prstGeom prst="line">
            <a:avLst/>
          </a:prstGeom>
          <a:noFill/>
          <a:ln w="6350" cap="flat" cmpd="sng" algn="ctr">
            <a:solidFill>
              <a:srgbClr val="00B0F0"/>
            </a:solidFill>
            <a:prstDash val="solid"/>
            <a:miter lim="800000"/>
            <a:headEnd type="none"/>
            <a:tailEnd type="none"/>
          </a:ln>
          <a:effectLst/>
        </p:spPr>
      </p:cxnSp>
      <p:cxnSp>
        <p:nvCxnSpPr>
          <p:cNvPr id="51" name="Straight Connector 50"/>
          <p:cNvCxnSpPr>
            <a:stCxn id="53" idx="0"/>
            <a:endCxn id="45" idx="2"/>
          </p:cNvCxnSpPr>
          <p:nvPr/>
        </p:nvCxnSpPr>
        <p:spPr>
          <a:xfrm flipH="1" flipV="1">
            <a:off x="8885397" y="2468647"/>
            <a:ext cx="1035327" cy="484837"/>
          </a:xfrm>
          <a:prstGeom prst="line">
            <a:avLst/>
          </a:prstGeom>
          <a:noFill/>
          <a:ln w="6350" cap="flat" cmpd="sng" algn="ctr">
            <a:solidFill>
              <a:srgbClr val="00B0F0"/>
            </a:solidFill>
            <a:prstDash val="solid"/>
            <a:miter lim="800000"/>
            <a:headEnd type="none"/>
            <a:tailEnd type="none"/>
          </a:ln>
          <a:effectLst/>
        </p:spPr>
      </p:cxnSp>
      <p:sp>
        <p:nvSpPr>
          <p:cNvPr id="52" name="Rounded Rectangle 51"/>
          <p:cNvSpPr/>
          <p:nvPr/>
        </p:nvSpPr>
        <p:spPr bwMode="auto">
          <a:xfrm>
            <a:off x="9202101" y="3031742"/>
            <a:ext cx="519933" cy="330496"/>
          </a:xfrm>
          <a:prstGeom prst="roundRect">
            <a:avLst/>
          </a:prstGeom>
          <a:solidFill>
            <a:srgbClr val="5B2C92"/>
          </a:solidFill>
          <a:ln w="6350" cap="flat" cmpd="sng" algn="ctr">
            <a:solidFill>
              <a:srgbClr val="B4A0FF"/>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980" kern="0" dirty="0">
                <a:solidFill>
                  <a:srgbClr val="FFFFFF"/>
                </a:solidFill>
                <a:latin typeface="Segoe UI"/>
                <a:ea typeface="Segoe UI" pitchFamily="34" charset="0"/>
                <a:cs typeface="Segoe UI" pitchFamily="34" charset="0"/>
              </a:rPr>
              <a:t>VHD</a:t>
            </a:r>
          </a:p>
        </p:txBody>
      </p:sp>
      <p:sp>
        <p:nvSpPr>
          <p:cNvPr id="53" name="Rounded Rectangle 52"/>
          <p:cNvSpPr/>
          <p:nvPr/>
        </p:nvSpPr>
        <p:spPr bwMode="auto">
          <a:xfrm>
            <a:off x="6904868" y="3745125"/>
            <a:ext cx="2213645" cy="603143"/>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Virtual network</a:t>
            </a:r>
            <a:endParaRPr lang="en-US" sz="1372" kern="0" dirty="0">
              <a:solidFill>
                <a:srgbClr val="44546A"/>
              </a:solidFill>
              <a:latin typeface="Segoe UI"/>
              <a:ea typeface="Segoe UI" pitchFamily="34" charset="0"/>
              <a:cs typeface="Segoe UI" pitchFamily="34" charset="0"/>
            </a:endParaRPr>
          </a:p>
        </p:txBody>
      </p:sp>
      <p:cxnSp>
        <p:nvCxnSpPr>
          <p:cNvPr id="54" name="Straight Connector 53"/>
          <p:cNvCxnSpPr>
            <a:stCxn id="67" idx="0"/>
            <a:endCxn id="50" idx="2"/>
          </p:cNvCxnSpPr>
          <p:nvPr/>
        </p:nvCxnSpPr>
        <p:spPr>
          <a:xfrm flipH="1" flipV="1">
            <a:off x="8006398" y="3448966"/>
            <a:ext cx="5293" cy="296160"/>
          </a:xfrm>
          <a:prstGeom prst="line">
            <a:avLst/>
          </a:prstGeom>
          <a:noFill/>
          <a:ln w="6350" cap="flat" cmpd="sng" algn="ctr">
            <a:solidFill>
              <a:srgbClr val="00B0F0"/>
            </a:solidFill>
            <a:prstDash val="solid"/>
            <a:miter lim="800000"/>
            <a:headEnd type="none"/>
            <a:tailEnd type="none"/>
          </a:ln>
          <a:effectLst/>
        </p:spPr>
      </p:cxnSp>
      <p:sp>
        <p:nvSpPr>
          <p:cNvPr id="55" name="Rounded Rectangle 54"/>
          <p:cNvSpPr/>
          <p:nvPr/>
        </p:nvSpPr>
        <p:spPr bwMode="auto">
          <a:xfrm>
            <a:off x="6136194" y="2953485"/>
            <a:ext cx="940136" cy="422905"/>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Public IP address</a:t>
            </a:r>
            <a:endParaRPr lang="en-US" sz="1372" kern="0" dirty="0">
              <a:solidFill>
                <a:srgbClr val="44546A"/>
              </a:solidFill>
              <a:latin typeface="Segoe UI"/>
              <a:ea typeface="Segoe UI" pitchFamily="34" charset="0"/>
              <a:cs typeface="Segoe UI" pitchFamily="34" charset="0"/>
            </a:endParaRPr>
          </a:p>
        </p:txBody>
      </p:sp>
      <p:cxnSp>
        <p:nvCxnSpPr>
          <p:cNvPr id="56" name="Straight Connector 55"/>
          <p:cNvCxnSpPr>
            <a:endCxn id="49" idx="1"/>
          </p:cNvCxnSpPr>
          <p:nvPr/>
        </p:nvCxnSpPr>
        <p:spPr>
          <a:xfrm>
            <a:off x="7076331" y="3164936"/>
            <a:ext cx="527865" cy="3511"/>
          </a:xfrm>
          <a:prstGeom prst="line">
            <a:avLst/>
          </a:prstGeom>
          <a:noFill/>
          <a:ln w="6350" cap="flat" cmpd="sng" algn="ctr">
            <a:solidFill>
              <a:srgbClr val="00B0F0"/>
            </a:solidFill>
            <a:prstDash val="solid"/>
            <a:miter lim="800000"/>
            <a:headEnd type="none"/>
            <a:tailEnd type="none"/>
          </a:ln>
          <a:effectLst/>
        </p:spPr>
      </p:cxnSp>
      <p:sp>
        <p:nvSpPr>
          <p:cNvPr id="57" name="Rounded Rectangle 56"/>
          <p:cNvSpPr/>
          <p:nvPr/>
        </p:nvSpPr>
        <p:spPr bwMode="auto">
          <a:xfrm>
            <a:off x="9482604" y="1753505"/>
            <a:ext cx="1092765" cy="713177"/>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Virtual machine</a:t>
            </a:r>
          </a:p>
        </p:txBody>
      </p:sp>
      <p:cxnSp>
        <p:nvCxnSpPr>
          <p:cNvPr id="58" name="Straight Connector 57"/>
          <p:cNvCxnSpPr/>
          <p:nvPr/>
        </p:nvCxnSpPr>
        <p:spPr>
          <a:xfrm flipH="1" flipV="1">
            <a:off x="9403059" y="1344692"/>
            <a:ext cx="517664" cy="408813"/>
          </a:xfrm>
          <a:prstGeom prst="line">
            <a:avLst/>
          </a:prstGeom>
          <a:noFill/>
          <a:ln w="6350" cap="flat" cmpd="sng" algn="ctr">
            <a:solidFill>
              <a:srgbClr val="00B0F0"/>
            </a:solidFill>
            <a:prstDash val="solid"/>
            <a:miter lim="800000"/>
            <a:headEnd type="none"/>
            <a:tailEnd type="none"/>
          </a:ln>
          <a:effectLst/>
        </p:spPr>
      </p:cxnSp>
      <p:cxnSp>
        <p:nvCxnSpPr>
          <p:cNvPr id="59" name="Straight Connector 58"/>
          <p:cNvCxnSpPr/>
          <p:nvPr/>
        </p:nvCxnSpPr>
        <p:spPr>
          <a:xfrm flipV="1">
            <a:off x="9012937" y="1344690"/>
            <a:ext cx="390121" cy="400618"/>
          </a:xfrm>
          <a:prstGeom prst="line">
            <a:avLst/>
          </a:prstGeom>
          <a:noFill/>
          <a:ln w="6350" cap="flat" cmpd="sng" algn="ctr">
            <a:solidFill>
              <a:srgbClr val="00B0F0"/>
            </a:solidFill>
            <a:prstDash val="solid"/>
            <a:miter lim="800000"/>
            <a:headEnd type="none"/>
            <a:tailEnd type="none"/>
          </a:ln>
          <a:effectLst/>
        </p:spPr>
      </p:cxnSp>
      <p:sp>
        <p:nvSpPr>
          <p:cNvPr id="60" name="Rounded Rectangle 59"/>
          <p:cNvSpPr/>
          <p:nvPr/>
        </p:nvSpPr>
        <p:spPr bwMode="auto">
          <a:xfrm>
            <a:off x="8792668" y="790825"/>
            <a:ext cx="1220780" cy="553866"/>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Load balancer</a:t>
            </a:r>
          </a:p>
        </p:txBody>
      </p:sp>
      <p:sp>
        <p:nvSpPr>
          <p:cNvPr id="61" name="Rounded Rectangle 60"/>
          <p:cNvSpPr/>
          <p:nvPr/>
        </p:nvSpPr>
        <p:spPr bwMode="auto">
          <a:xfrm>
            <a:off x="7270285" y="1005756"/>
            <a:ext cx="940136" cy="422905"/>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Public IP address</a:t>
            </a:r>
            <a:endParaRPr lang="en-US" sz="1372" kern="0" dirty="0">
              <a:solidFill>
                <a:srgbClr val="44546A"/>
              </a:solidFill>
              <a:latin typeface="Segoe UI"/>
              <a:ea typeface="Segoe UI" pitchFamily="34" charset="0"/>
              <a:cs typeface="Segoe UI" pitchFamily="34" charset="0"/>
            </a:endParaRPr>
          </a:p>
        </p:txBody>
      </p:sp>
      <p:cxnSp>
        <p:nvCxnSpPr>
          <p:cNvPr id="62" name="Straight Connector 61"/>
          <p:cNvCxnSpPr/>
          <p:nvPr/>
        </p:nvCxnSpPr>
        <p:spPr>
          <a:xfrm>
            <a:off x="8210422" y="1062665"/>
            <a:ext cx="582247" cy="5094"/>
          </a:xfrm>
          <a:prstGeom prst="line">
            <a:avLst/>
          </a:prstGeom>
          <a:noFill/>
          <a:ln w="6350" cap="flat" cmpd="sng" algn="ctr">
            <a:solidFill>
              <a:srgbClr val="00B0F0"/>
            </a:solidFill>
            <a:prstDash val="solid"/>
            <a:miter lim="800000"/>
            <a:headEnd type="none"/>
            <a:tailEnd type="none"/>
          </a:ln>
          <a:effectLst/>
        </p:spPr>
      </p:cxnSp>
      <p:sp>
        <p:nvSpPr>
          <p:cNvPr id="63" name="Rounded Rectangle 62"/>
          <p:cNvSpPr/>
          <p:nvPr/>
        </p:nvSpPr>
        <p:spPr bwMode="auto">
          <a:xfrm>
            <a:off x="7141232" y="3922689"/>
            <a:ext cx="624810" cy="330496"/>
          </a:xfrm>
          <a:prstGeom prst="roundRect">
            <a:avLst/>
          </a:prstGeom>
          <a:solidFill>
            <a:srgbClr val="5B2C92"/>
          </a:solidFill>
          <a:ln w="6350" cap="flat" cmpd="sng" algn="ctr">
            <a:solidFill>
              <a:srgbClr val="B4A0FF"/>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980" kern="0" dirty="0">
              <a:solidFill>
                <a:srgbClr val="44546A"/>
              </a:solidFill>
              <a:latin typeface="Segoe UI"/>
              <a:ea typeface="Segoe UI" pitchFamily="34" charset="0"/>
              <a:cs typeface="Segoe UI" pitchFamily="34" charset="0"/>
            </a:endParaRPr>
          </a:p>
        </p:txBody>
      </p:sp>
      <p:sp>
        <p:nvSpPr>
          <p:cNvPr id="64" name="Rounded Rectangle 63"/>
          <p:cNvSpPr/>
          <p:nvPr/>
        </p:nvSpPr>
        <p:spPr bwMode="auto">
          <a:xfrm>
            <a:off x="7042087" y="3854231"/>
            <a:ext cx="624810" cy="330496"/>
          </a:xfrm>
          <a:prstGeom prst="roundRect">
            <a:avLst/>
          </a:prstGeom>
          <a:solidFill>
            <a:srgbClr val="5B2C92"/>
          </a:solidFill>
          <a:ln w="6350" cap="flat" cmpd="sng" algn="ctr">
            <a:solidFill>
              <a:srgbClr val="B4A0FF"/>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980" kern="0" dirty="0">
                <a:solidFill>
                  <a:srgbClr val="FFFFFF"/>
                </a:solidFill>
                <a:latin typeface="Segoe UI"/>
                <a:ea typeface="Segoe UI" pitchFamily="34" charset="0"/>
                <a:cs typeface="Segoe UI" pitchFamily="34" charset="0"/>
              </a:rPr>
              <a:t>Subnet</a:t>
            </a:r>
          </a:p>
        </p:txBody>
      </p:sp>
      <p:sp>
        <p:nvSpPr>
          <p:cNvPr id="65" name="Rounded Rectangle 64"/>
          <p:cNvSpPr/>
          <p:nvPr/>
        </p:nvSpPr>
        <p:spPr bwMode="auto">
          <a:xfrm>
            <a:off x="5453250" y="3836860"/>
            <a:ext cx="1176501" cy="360576"/>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Network </a:t>
            </a:r>
            <a:r>
              <a:rPr lang="en-US" sz="1176" kern="0">
                <a:solidFill>
                  <a:srgbClr val="44546A"/>
                </a:solidFill>
                <a:latin typeface="Segoe UI"/>
                <a:ea typeface="Segoe UI" pitchFamily="34" charset="0"/>
                <a:cs typeface="Segoe UI" pitchFamily="34" charset="0"/>
              </a:rPr>
              <a:t>security group</a:t>
            </a:r>
            <a:endParaRPr lang="en-US" sz="1372" kern="0" dirty="0">
              <a:solidFill>
                <a:srgbClr val="44546A"/>
              </a:solidFill>
              <a:latin typeface="Segoe UI"/>
              <a:ea typeface="Segoe UI" pitchFamily="34" charset="0"/>
              <a:cs typeface="Segoe UI" pitchFamily="34" charset="0"/>
            </a:endParaRPr>
          </a:p>
        </p:txBody>
      </p:sp>
      <p:cxnSp>
        <p:nvCxnSpPr>
          <p:cNvPr id="66" name="Straight Connector 65"/>
          <p:cNvCxnSpPr/>
          <p:nvPr/>
        </p:nvCxnSpPr>
        <p:spPr>
          <a:xfrm>
            <a:off x="6629751" y="4017150"/>
            <a:ext cx="412336" cy="2329"/>
          </a:xfrm>
          <a:prstGeom prst="line">
            <a:avLst/>
          </a:prstGeom>
          <a:noFill/>
          <a:ln w="6350" cap="flat" cmpd="sng" algn="ctr">
            <a:solidFill>
              <a:srgbClr val="00B0F0"/>
            </a:solidFill>
            <a:prstDash val="solid"/>
            <a:miter lim="800000"/>
            <a:headEnd type="none"/>
            <a:tailEnd type="none"/>
          </a:ln>
          <a:effectLst/>
        </p:spPr>
      </p:cxnSp>
      <p:sp>
        <p:nvSpPr>
          <p:cNvPr id="67" name="Rounded Rectangle 66"/>
          <p:cNvSpPr/>
          <p:nvPr/>
        </p:nvSpPr>
        <p:spPr bwMode="auto">
          <a:xfrm>
            <a:off x="6214453" y="2487271"/>
            <a:ext cx="1176501" cy="360576"/>
          </a:xfrm>
          <a:prstGeom prst="roundRect">
            <a:avLst/>
          </a:prstGeom>
          <a:solidFill>
            <a:srgbClr val="00B0F0">
              <a:lumMod val="20000"/>
              <a:lumOff val="80000"/>
            </a:srgbClr>
          </a:solidFill>
          <a:ln w="6350" cap="flat" cmpd="sng" algn="ctr">
            <a:solidFill>
              <a:srgbClr val="00BDF2"/>
            </a:solidFill>
            <a:prstDash val="solid"/>
            <a:miter lim="800000"/>
            <a:headEnd type="none" w="med" len="med"/>
            <a:tailEnd type="none" w="med" len="med"/>
          </a:ln>
          <a:effectLst/>
        </p:spPr>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176" kern="0" dirty="0">
                <a:solidFill>
                  <a:srgbClr val="44546A"/>
                </a:solidFill>
                <a:latin typeface="Segoe UI"/>
                <a:ea typeface="Segoe UI" pitchFamily="34" charset="0"/>
                <a:cs typeface="Segoe UI" pitchFamily="34" charset="0"/>
              </a:rPr>
              <a:t>Network </a:t>
            </a:r>
            <a:r>
              <a:rPr lang="en-US" sz="1176" kern="0">
                <a:solidFill>
                  <a:srgbClr val="44546A"/>
                </a:solidFill>
                <a:latin typeface="Segoe UI"/>
                <a:ea typeface="Segoe UI" pitchFamily="34" charset="0"/>
                <a:cs typeface="Segoe UI" pitchFamily="34" charset="0"/>
              </a:rPr>
              <a:t>security group</a:t>
            </a:r>
            <a:endParaRPr lang="en-US" sz="1372" kern="0" dirty="0">
              <a:solidFill>
                <a:srgbClr val="44546A"/>
              </a:solidFill>
              <a:latin typeface="Segoe UI"/>
              <a:ea typeface="Segoe UI" pitchFamily="34" charset="0"/>
              <a:cs typeface="Segoe UI" pitchFamily="34" charset="0"/>
            </a:endParaRPr>
          </a:p>
        </p:txBody>
      </p:sp>
      <p:cxnSp>
        <p:nvCxnSpPr>
          <p:cNvPr id="68" name="Straight Connector 67"/>
          <p:cNvCxnSpPr>
            <a:endCxn id="49" idx="1"/>
          </p:cNvCxnSpPr>
          <p:nvPr/>
        </p:nvCxnSpPr>
        <p:spPr>
          <a:xfrm>
            <a:off x="7390953" y="2667558"/>
            <a:ext cx="213242" cy="500890"/>
          </a:xfrm>
          <a:prstGeom prst="line">
            <a:avLst/>
          </a:prstGeom>
          <a:noFill/>
          <a:ln w="6350" cap="flat" cmpd="sng" algn="ctr">
            <a:solidFill>
              <a:srgbClr val="00B0F0"/>
            </a:solidFill>
            <a:prstDash val="solid"/>
            <a:miter lim="800000"/>
            <a:headEnd type="none"/>
            <a:tailEnd type="none"/>
          </a:ln>
          <a:effectLst/>
        </p:spPr>
      </p:cxnSp>
      <p:sp>
        <p:nvSpPr>
          <p:cNvPr id="69" name="Rounded Rectangle 2"/>
          <p:cNvSpPr/>
          <p:nvPr/>
        </p:nvSpPr>
        <p:spPr bwMode="auto">
          <a:xfrm>
            <a:off x="8304067" y="2196808"/>
            <a:ext cx="1012804" cy="264824"/>
          </a:xfrm>
          <a:prstGeom prst="roundRect">
            <a:avLst/>
          </a:prstGeom>
          <a:solidFill>
            <a:srgbClr val="ED7D31"/>
          </a:solidFill>
          <a:ln w="19050" cap="flat" cmpd="sng" algn="ctr">
            <a:solidFill>
              <a:srgbClr val="FFFFFF"/>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078" kern="0" dirty="0">
                <a:solidFill>
                  <a:srgbClr val="FFFFFF"/>
                </a:solidFill>
                <a:latin typeface="Segoe UI"/>
              </a:rPr>
              <a:t>Extensions</a:t>
            </a:r>
          </a:p>
        </p:txBody>
      </p:sp>
      <p:sp>
        <p:nvSpPr>
          <p:cNvPr id="70" name="Rounded Rectangle 185"/>
          <p:cNvSpPr/>
          <p:nvPr/>
        </p:nvSpPr>
        <p:spPr bwMode="auto">
          <a:xfrm>
            <a:off x="9522584" y="2208873"/>
            <a:ext cx="1012804" cy="264824"/>
          </a:xfrm>
          <a:prstGeom prst="roundRect">
            <a:avLst/>
          </a:prstGeom>
          <a:solidFill>
            <a:srgbClr val="ED7D31"/>
          </a:solidFill>
          <a:ln w="19050" cap="flat" cmpd="sng" algn="ctr">
            <a:solidFill>
              <a:srgbClr val="FFFFFF"/>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078" kern="0" dirty="0">
                <a:solidFill>
                  <a:srgbClr val="FFFFFF"/>
                </a:solidFill>
                <a:latin typeface="Segoe UI"/>
              </a:rPr>
              <a:t>Extensions</a:t>
            </a:r>
          </a:p>
        </p:txBody>
      </p:sp>
      <p:sp>
        <p:nvSpPr>
          <p:cNvPr id="71" name="Rounded Rectangle 187"/>
          <p:cNvSpPr/>
          <p:nvPr/>
        </p:nvSpPr>
        <p:spPr bwMode="auto">
          <a:xfrm>
            <a:off x="5316965" y="5005291"/>
            <a:ext cx="6362890" cy="400618"/>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Azure Resource Manager</a:t>
            </a:r>
          </a:p>
        </p:txBody>
      </p:sp>
      <p:sp>
        <p:nvSpPr>
          <p:cNvPr id="72" name="Rounded Rectangle 188"/>
          <p:cNvSpPr/>
          <p:nvPr/>
        </p:nvSpPr>
        <p:spPr bwMode="auto">
          <a:xfrm>
            <a:off x="5328201" y="5606765"/>
            <a:ext cx="1942085"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Network Provider</a:t>
            </a:r>
          </a:p>
        </p:txBody>
      </p:sp>
      <p:sp>
        <p:nvSpPr>
          <p:cNvPr id="73" name="Rounded Rectangle 189"/>
          <p:cNvSpPr/>
          <p:nvPr/>
        </p:nvSpPr>
        <p:spPr bwMode="auto">
          <a:xfrm>
            <a:off x="7516187" y="5606765"/>
            <a:ext cx="1962127"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Compute Provider</a:t>
            </a:r>
          </a:p>
        </p:txBody>
      </p:sp>
      <p:sp>
        <p:nvSpPr>
          <p:cNvPr id="74" name="Rounded Rectangle 191"/>
          <p:cNvSpPr/>
          <p:nvPr/>
        </p:nvSpPr>
        <p:spPr bwMode="auto">
          <a:xfrm>
            <a:off x="9717727" y="5606765"/>
            <a:ext cx="1962127"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Storage </a:t>
            </a:r>
            <a:br>
              <a:rPr lang="en-US" sz="1960" kern="0" dirty="0">
                <a:gradFill>
                  <a:gsLst>
                    <a:gs pos="0">
                      <a:srgbClr val="FFFFFF"/>
                    </a:gs>
                    <a:gs pos="100000">
                      <a:srgbClr val="FFFFFF"/>
                    </a:gs>
                  </a:gsLst>
                  <a:lin ang="5400000" scaled="0"/>
                </a:gradFill>
                <a:latin typeface="Segoe UI"/>
              </a:rPr>
            </a:br>
            <a:r>
              <a:rPr lang="en-US" sz="1960" kern="0" dirty="0">
                <a:gradFill>
                  <a:gsLst>
                    <a:gs pos="0">
                      <a:srgbClr val="FFFFFF"/>
                    </a:gs>
                    <a:gs pos="100000">
                      <a:srgbClr val="FFFFFF"/>
                    </a:gs>
                  </a:gsLst>
                  <a:lin ang="5400000" scaled="0"/>
                </a:gradFill>
                <a:latin typeface="Segoe UI"/>
              </a:rPr>
              <a:t>Provider</a:t>
            </a:r>
          </a:p>
        </p:txBody>
      </p:sp>
      <p:sp>
        <p:nvSpPr>
          <p:cNvPr id="75" name="Rounded Rectangle 192"/>
          <p:cNvSpPr/>
          <p:nvPr/>
        </p:nvSpPr>
        <p:spPr bwMode="auto">
          <a:xfrm>
            <a:off x="5319703" y="6369671"/>
            <a:ext cx="1942085"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Network Infra</a:t>
            </a:r>
          </a:p>
        </p:txBody>
      </p:sp>
      <p:sp>
        <p:nvSpPr>
          <p:cNvPr id="76" name="Rounded Rectangle 193"/>
          <p:cNvSpPr/>
          <p:nvPr/>
        </p:nvSpPr>
        <p:spPr bwMode="auto">
          <a:xfrm>
            <a:off x="7507688" y="6369671"/>
            <a:ext cx="1962127"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Compute Infra</a:t>
            </a:r>
          </a:p>
        </p:txBody>
      </p:sp>
      <p:sp>
        <p:nvSpPr>
          <p:cNvPr id="77" name="Rounded Rectangle 194"/>
          <p:cNvSpPr/>
          <p:nvPr/>
        </p:nvSpPr>
        <p:spPr bwMode="auto">
          <a:xfrm>
            <a:off x="9709228" y="6369671"/>
            <a:ext cx="1962127" cy="613540"/>
          </a:xfrm>
          <a:prstGeom prst="roundRect">
            <a:avLst/>
          </a:prstGeom>
          <a:solidFill>
            <a:srgbClr val="00B0F0"/>
          </a:solidFill>
          <a:ln w="12700" cap="flat" cmpd="sng" algn="ctr">
            <a:solidFill>
              <a:srgbClr val="00B0F0">
                <a:shade val="50000"/>
              </a:srgbClr>
            </a:solidFill>
            <a:prstDash val="solid"/>
            <a:miter lim="800000"/>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defRPr/>
            </a:pPr>
            <a:r>
              <a:rPr lang="en-US" sz="1960" kern="0" dirty="0">
                <a:gradFill>
                  <a:gsLst>
                    <a:gs pos="0">
                      <a:srgbClr val="FFFFFF"/>
                    </a:gs>
                    <a:gs pos="100000">
                      <a:srgbClr val="FFFFFF"/>
                    </a:gs>
                  </a:gsLst>
                  <a:lin ang="5400000" scaled="0"/>
                </a:gradFill>
                <a:latin typeface="Segoe UI"/>
              </a:rPr>
              <a:t>Storage </a:t>
            </a:r>
            <a:br>
              <a:rPr lang="en-US" sz="1960" kern="0" dirty="0">
                <a:gradFill>
                  <a:gsLst>
                    <a:gs pos="0">
                      <a:srgbClr val="FFFFFF"/>
                    </a:gs>
                    <a:gs pos="100000">
                      <a:srgbClr val="FFFFFF"/>
                    </a:gs>
                  </a:gsLst>
                  <a:lin ang="5400000" scaled="0"/>
                </a:gradFill>
                <a:latin typeface="Segoe UI"/>
              </a:rPr>
            </a:br>
            <a:r>
              <a:rPr lang="en-US" sz="1960" kern="0" dirty="0">
                <a:gradFill>
                  <a:gsLst>
                    <a:gs pos="0">
                      <a:srgbClr val="FFFFFF"/>
                    </a:gs>
                    <a:gs pos="100000">
                      <a:srgbClr val="FFFFFF"/>
                    </a:gs>
                  </a:gsLst>
                  <a:lin ang="5400000" scaled="0"/>
                </a:gradFill>
                <a:latin typeface="Segoe UI"/>
              </a:rPr>
              <a:t>Infra</a:t>
            </a:r>
          </a:p>
        </p:txBody>
      </p:sp>
      <p:cxnSp>
        <p:nvCxnSpPr>
          <p:cNvPr id="78" name="Straight Connector 77"/>
          <p:cNvCxnSpPr>
            <a:stCxn id="71" idx="0"/>
          </p:cNvCxnSpPr>
          <p:nvPr/>
        </p:nvCxnSpPr>
        <p:spPr>
          <a:xfrm flipH="1" flipV="1">
            <a:off x="5314646" y="4553792"/>
            <a:ext cx="3183763" cy="451499"/>
          </a:xfrm>
          <a:prstGeom prst="line">
            <a:avLst/>
          </a:prstGeom>
          <a:noFill/>
          <a:ln w="6350" cap="flat" cmpd="sng" algn="ctr">
            <a:solidFill>
              <a:srgbClr val="00B0F0"/>
            </a:solidFill>
            <a:prstDash val="solid"/>
            <a:miter lim="800000"/>
            <a:headEnd type="none"/>
            <a:tailEnd type="none"/>
          </a:ln>
          <a:effectLst/>
        </p:spPr>
      </p:cxnSp>
      <p:cxnSp>
        <p:nvCxnSpPr>
          <p:cNvPr id="79" name="Straight Connector 78"/>
          <p:cNvCxnSpPr>
            <a:stCxn id="71" idx="0"/>
          </p:cNvCxnSpPr>
          <p:nvPr/>
        </p:nvCxnSpPr>
        <p:spPr>
          <a:xfrm flipV="1">
            <a:off x="8498409" y="4553792"/>
            <a:ext cx="3181444" cy="451499"/>
          </a:xfrm>
          <a:prstGeom prst="line">
            <a:avLst/>
          </a:prstGeom>
          <a:noFill/>
          <a:ln w="6350" cap="flat" cmpd="sng" algn="ctr">
            <a:solidFill>
              <a:srgbClr val="00B0F0"/>
            </a:solidFill>
            <a:prstDash val="solid"/>
            <a:miter lim="800000"/>
            <a:headEnd type="none"/>
            <a:tailEnd type="none"/>
          </a:ln>
          <a:effectLst/>
        </p:spPr>
      </p:cxnSp>
      <p:sp>
        <p:nvSpPr>
          <p:cNvPr id="81" name="TextBox 80"/>
          <p:cNvSpPr txBox="1"/>
          <p:nvPr/>
        </p:nvSpPr>
        <p:spPr>
          <a:xfrm>
            <a:off x="10582448" y="1862718"/>
            <a:ext cx="914162" cy="914162"/>
          </a:xfrm>
          <a:prstGeom prst="rect">
            <a:avLst/>
          </a:prstGeom>
        </p:spPr>
        <p:txBody>
          <a:bodyPr vert="horz" wrap="none" lIns="91416" tIns="91416" rIns="91416" bIns="91416" rtlCol="0" anchor="t">
            <a:noAutofit/>
          </a:bodyPr>
          <a:lstStyle/>
          <a:p>
            <a:pPr algn="ctr" defTabSz="932013" fontAlgn="base">
              <a:lnSpc>
                <a:spcPct val="90000"/>
              </a:lnSpc>
              <a:spcBef>
                <a:spcPct val="0"/>
              </a:spcBef>
              <a:spcAft>
                <a:spcPct val="0"/>
              </a:spcAft>
              <a:defRPr/>
            </a:pPr>
            <a:r>
              <a:rPr lang="en-US" sz="1200" kern="0" dirty="0">
                <a:solidFill>
                  <a:schemeClr val="bg1"/>
                </a:solidFill>
                <a:ea typeface="Segoe UI" pitchFamily="34" charset="0"/>
                <a:cs typeface="Segoe UI" pitchFamily="34" charset="0"/>
              </a:rPr>
              <a:t>Availability</a:t>
            </a:r>
          </a:p>
          <a:p>
            <a:pPr algn="ctr" defTabSz="932013" fontAlgn="base">
              <a:lnSpc>
                <a:spcPct val="90000"/>
              </a:lnSpc>
              <a:spcBef>
                <a:spcPct val="0"/>
              </a:spcBef>
              <a:spcAft>
                <a:spcPct val="0"/>
              </a:spcAft>
              <a:defRPr/>
            </a:pPr>
            <a:r>
              <a:rPr lang="en-US" sz="1200" kern="0" dirty="0">
                <a:solidFill>
                  <a:schemeClr val="bg1"/>
                </a:solidFill>
                <a:ea typeface="Segoe UI" pitchFamily="34" charset="0"/>
                <a:cs typeface="Segoe UI" pitchFamily="34" charset="0"/>
              </a:rPr>
              <a:t>set</a:t>
            </a:r>
          </a:p>
        </p:txBody>
      </p:sp>
    </p:spTree>
    <p:extLst>
      <p:ext uri="{BB962C8B-B14F-4D97-AF65-F5344CB8AC3E}">
        <p14:creationId xmlns:p14="http://schemas.microsoft.com/office/powerpoint/2010/main" val="192890414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br>
              <a:rPr lang="en-US" sz="5400" dirty="0"/>
            </a:br>
            <a:r>
              <a:rPr lang="en-US" sz="5400" dirty="0">
                <a:gradFill>
                  <a:gsLst>
                    <a:gs pos="0">
                      <a:schemeClr val="tx1"/>
                    </a:gs>
                    <a:gs pos="86000">
                      <a:schemeClr val="tx1"/>
                    </a:gs>
                  </a:gsLst>
                  <a:lin ang="5400000" scaled="0"/>
                </a:gradFill>
              </a:rPr>
              <a:t>Azure networking</a:t>
            </a:r>
          </a:p>
        </p:txBody>
      </p:sp>
    </p:spTree>
    <p:extLst>
      <p:ext uri="{BB962C8B-B14F-4D97-AF65-F5344CB8AC3E}">
        <p14:creationId xmlns:p14="http://schemas.microsoft.com/office/powerpoint/2010/main" val="20825742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104" y="1244476"/>
            <a:ext cx="11352214" cy="689111"/>
          </a:xfrm>
        </p:spPr>
        <p:txBody>
          <a:bodyPr>
            <a:normAutofit fontScale="90000"/>
          </a:bodyPr>
          <a:lstStyle/>
          <a:p>
            <a:pPr algn="ctr"/>
            <a:r>
              <a:rPr lang="en-US" dirty="0"/>
              <a:t>The Microsoft network</a:t>
            </a:r>
          </a:p>
        </p:txBody>
      </p:sp>
      <p:grpSp>
        <p:nvGrpSpPr>
          <p:cNvPr id="4" name="Group 3"/>
          <p:cNvGrpSpPr/>
          <p:nvPr/>
        </p:nvGrpSpPr>
        <p:grpSpPr>
          <a:xfrm>
            <a:off x="672144" y="2424700"/>
            <a:ext cx="2537700" cy="3270680"/>
            <a:chOff x="685801" y="2239312"/>
            <a:chExt cx="2589260" cy="3337133"/>
          </a:xfrm>
        </p:grpSpPr>
        <p:sp>
          <p:nvSpPr>
            <p:cNvPr id="5" name="TextBox 4"/>
            <p:cNvSpPr txBox="1"/>
            <p:nvPr/>
          </p:nvSpPr>
          <p:spPr>
            <a:xfrm>
              <a:off x="1014908" y="3014399"/>
              <a:ext cx="1980350" cy="960263"/>
            </a:xfrm>
            <a:prstGeom prst="rect">
              <a:avLst/>
            </a:prstGeom>
            <a:noFill/>
          </p:spPr>
          <p:txBody>
            <a:bodyPr wrap="none" lIns="179238" tIns="143391" rIns="179238" bIns="143391" rtlCol="0" anchor="ctr">
              <a:spAutoFit/>
            </a:bodyPr>
            <a:lstStyle/>
            <a:p>
              <a:pPr algn="ctr">
                <a:lnSpc>
                  <a:spcPct val="90000"/>
                </a:lnSpc>
                <a:spcAft>
                  <a:spcPts val="588"/>
                </a:spcAft>
              </a:pPr>
              <a:r>
                <a:rPr lang="en-US" sz="4704" dirty="0">
                  <a:latin typeface="Segoe UI Light"/>
                </a:rPr>
                <a:t>85 </a:t>
              </a:r>
              <a:r>
                <a:rPr lang="en-US" sz="4704" b="1" dirty="0" err="1">
                  <a:latin typeface="Segoe UI Light"/>
                </a:rPr>
                <a:t>iXP</a:t>
              </a:r>
              <a:endParaRPr lang="en-US" sz="4704" b="1" dirty="0"/>
            </a:p>
          </p:txBody>
        </p:sp>
        <p:sp>
          <p:nvSpPr>
            <p:cNvPr id="6" name="Freeform 5"/>
            <p:cNvSpPr/>
            <p:nvPr/>
          </p:nvSpPr>
          <p:spPr bwMode="auto">
            <a:xfrm>
              <a:off x="778440" y="2239312"/>
              <a:ext cx="2453287" cy="2453287"/>
            </a:xfrm>
            <a:custGeom>
              <a:avLst/>
              <a:gdLst>
                <a:gd name="connsiteX0" fmla="*/ 1638299 w 3276598"/>
                <a:gd name="connsiteY0" fmla="*/ 413548 h 3276598"/>
                <a:gd name="connsiteX1" fmla="*/ 413548 w 3276598"/>
                <a:gd name="connsiteY1" fmla="*/ 1638299 h 3276598"/>
                <a:gd name="connsiteX2" fmla="*/ 1638299 w 3276598"/>
                <a:gd name="connsiteY2" fmla="*/ 2863050 h 3276598"/>
                <a:gd name="connsiteX3" fmla="*/ 2863050 w 3276598"/>
                <a:gd name="connsiteY3" fmla="*/ 1638299 h 3276598"/>
                <a:gd name="connsiteX4" fmla="*/ 1638299 w 3276598"/>
                <a:gd name="connsiteY4" fmla="*/ 413548 h 3276598"/>
                <a:gd name="connsiteX5" fmla="*/ 1638299 w 3276598"/>
                <a:gd name="connsiteY5" fmla="*/ 0 h 3276598"/>
                <a:gd name="connsiteX6" fmla="*/ 3276598 w 3276598"/>
                <a:gd name="connsiteY6" fmla="*/ 1638299 h 3276598"/>
                <a:gd name="connsiteX7" fmla="*/ 1638299 w 3276598"/>
                <a:gd name="connsiteY7" fmla="*/ 3276598 h 3276598"/>
                <a:gd name="connsiteX8" fmla="*/ 0 w 3276598"/>
                <a:gd name="connsiteY8" fmla="*/ 1638299 h 3276598"/>
                <a:gd name="connsiteX9" fmla="*/ 1638299 w 3276598"/>
                <a:gd name="connsiteY9" fmla="*/ 0 h 32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8" h="3276598">
                  <a:moveTo>
                    <a:pt x="1638299" y="413548"/>
                  </a:moveTo>
                  <a:cubicBezTo>
                    <a:pt x="961888" y="413548"/>
                    <a:pt x="413548" y="961888"/>
                    <a:pt x="413548" y="1638299"/>
                  </a:cubicBezTo>
                  <a:cubicBezTo>
                    <a:pt x="413548" y="2314710"/>
                    <a:pt x="961888" y="2863050"/>
                    <a:pt x="1638299" y="2863050"/>
                  </a:cubicBezTo>
                  <a:cubicBezTo>
                    <a:pt x="2314710" y="2863050"/>
                    <a:pt x="2863050" y="2314710"/>
                    <a:pt x="2863050" y="1638299"/>
                  </a:cubicBezTo>
                  <a:cubicBezTo>
                    <a:pt x="2863050" y="961888"/>
                    <a:pt x="2314710" y="413548"/>
                    <a:pt x="1638299" y="413548"/>
                  </a:cubicBezTo>
                  <a:close/>
                  <a:moveTo>
                    <a:pt x="1638299" y="0"/>
                  </a:moveTo>
                  <a:cubicBezTo>
                    <a:pt x="2543107" y="0"/>
                    <a:pt x="3276598" y="733491"/>
                    <a:pt x="3276598" y="1638299"/>
                  </a:cubicBezTo>
                  <a:cubicBezTo>
                    <a:pt x="3276598" y="2543107"/>
                    <a:pt x="2543107" y="3276598"/>
                    <a:pt x="1638299" y="3276598"/>
                  </a:cubicBezTo>
                  <a:cubicBezTo>
                    <a:pt x="733491" y="3276598"/>
                    <a:pt x="0" y="2543107"/>
                    <a:pt x="0" y="1638299"/>
                  </a:cubicBezTo>
                  <a:cubicBezTo>
                    <a:pt x="0" y="733491"/>
                    <a:pt x="733491" y="0"/>
                    <a:pt x="163829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685801" y="4991670"/>
              <a:ext cx="2589260" cy="584775"/>
            </a:xfrm>
            <a:prstGeom prst="rect">
              <a:avLst/>
            </a:prstGeom>
          </p:spPr>
          <p:txBody>
            <a:bodyPr wrap="square">
              <a:spAutoFit/>
            </a:bodyPr>
            <a:lstStyle/>
            <a:p>
              <a:pPr marL="336076" indent="-336076" algn="ctr">
                <a:buFontTx/>
                <a:buAutoNum type="arabicPlain" startAt="4400"/>
              </a:pPr>
              <a:r>
                <a:rPr lang="en-US" sz="1568" dirty="0">
                  <a:latin typeface="Segoe UI Semibold" panose="020B0702040204020203" pitchFamily="34" charset="0"/>
                  <a:cs typeface="Segoe UI Semibold" panose="020B0702040204020203" pitchFamily="34" charset="0"/>
                </a:rPr>
                <a:t>+ CONNECTIONS </a:t>
              </a:r>
            </a:p>
            <a:p>
              <a:pPr algn="ctr"/>
              <a:r>
                <a:rPr lang="en-US" sz="1568"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TO 1695 NETWORKS</a:t>
              </a:r>
            </a:p>
          </p:txBody>
        </p:sp>
      </p:grpSp>
      <p:grpSp>
        <p:nvGrpSpPr>
          <p:cNvPr id="8" name="Group 7"/>
          <p:cNvGrpSpPr/>
          <p:nvPr/>
        </p:nvGrpSpPr>
        <p:grpSpPr>
          <a:xfrm>
            <a:off x="3518418" y="2427342"/>
            <a:ext cx="2401793" cy="3511093"/>
            <a:chOff x="3589904" y="2242007"/>
            <a:chExt cx="2450592" cy="3582430"/>
          </a:xfrm>
        </p:grpSpPr>
        <p:sp>
          <p:nvSpPr>
            <p:cNvPr id="9" name="TextBox 8"/>
            <p:cNvSpPr txBox="1"/>
            <p:nvPr/>
          </p:nvSpPr>
          <p:spPr>
            <a:xfrm>
              <a:off x="3948457" y="3015747"/>
              <a:ext cx="1733488" cy="960263"/>
            </a:xfrm>
            <a:prstGeom prst="rect">
              <a:avLst/>
            </a:prstGeom>
            <a:noFill/>
          </p:spPr>
          <p:txBody>
            <a:bodyPr wrap="none" lIns="179238" tIns="143391" rIns="179238" bIns="143391" rtlCol="0" anchor="ctr">
              <a:spAutoFit/>
            </a:bodyPr>
            <a:lstStyle/>
            <a:p>
              <a:pPr algn="ctr">
                <a:lnSpc>
                  <a:spcPct val="90000"/>
                </a:lnSpc>
                <a:spcAft>
                  <a:spcPts val="588"/>
                </a:spcAft>
              </a:pPr>
              <a:r>
                <a:rPr lang="en-US" sz="4704" dirty="0">
                  <a:latin typeface="Segoe UI Light"/>
                </a:rPr>
                <a:t>1.4 </a:t>
              </a:r>
              <a:r>
                <a:rPr lang="en-US" sz="4704" b="1" dirty="0">
                  <a:latin typeface="Segoe UI Light"/>
                </a:rPr>
                <a:t>M</a:t>
              </a:r>
              <a:endParaRPr lang="en-US" sz="4704" b="1" dirty="0"/>
            </a:p>
          </p:txBody>
        </p:sp>
        <p:sp>
          <p:nvSpPr>
            <p:cNvPr id="10" name="Freeform 9"/>
            <p:cNvSpPr>
              <a:spLocks noChangeAspect="1"/>
            </p:cNvSpPr>
            <p:nvPr/>
          </p:nvSpPr>
          <p:spPr bwMode="auto">
            <a:xfrm>
              <a:off x="3589904" y="2242007"/>
              <a:ext cx="2450592" cy="2450592"/>
            </a:xfrm>
            <a:custGeom>
              <a:avLst/>
              <a:gdLst>
                <a:gd name="connsiteX0" fmla="*/ 1638299 w 3276598"/>
                <a:gd name="connsiteY0" fmla="*/ 413548 h 3276598"/>
                <a:gd name="connsiteX1" fmla="*/ 413548 w 3276598"/>
                <a:gd name="connsiteY1" fmla="*/ 1638299 h 3276598"/>
                <a:gd name="connsiteX2" fmla="*/ 1638299 w 3276598"/>
                <a:gd name="connsiteY2" fmla="*/ 2863050 h 3276598"/>
                <a:gd name="connsiteX3" fmla="*/ 2863050 w 3276598"/>
                <a:gd name="connsiteY3" fmla="*/ 1638299 h 3276598"/>
                <a:gd name="connsiteX4" fmla="*/ 1638299 w 3276598"/>
                <a:gd name="connsiteY4" fmla="*/ 413548 h 3276598"/>
                <a:gd name="connsiteX5" fmla="*/ 1638299 w 3276598"/>
                <a:gd name="connsiteY5" fmla="*/ 0 h 3276598"/>
                <a:gd name="connsiteX6" fmla="*/ 3276598 w 3276598"/>
                <a:gd name="connsiteY6" fmla="*/ 1638299 h 3276598"/>
                <a:gd name="connsiteX7" fmla="*/ 1638299 w 3276598"/>
                <a:gd name="connsiteY7" fmla="*/ 3276598 h 3276598"/>
                <a:gd name="connsiteX8" fmla="*/ 0 w 3276598"/>
                <a:gd name="connsiteY8" fmla="*/ 1638299 h 3276598"/>
                <a:gd name="connsiteX9" fmla="*/ 1638299 w 3276598"/>
                <a:gd name="connsiteY9" fmla="*/ 0 h 32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8" h="3276598">
                  <a:moveTo>
                    <a:pt x="1638299" y="413548"/>
                  </a:moveTo>
                  <a:cubicBezTo>
                    <a:pt x="961888" y="413548"/>
                    <a:pt x="413548" y="961888"/>
                    <a:pt x="413548" y="1638299"/>
                  </a:cubicBezTo>
                  <a:cubicBezTo>
                    <a:pt x="413548" y="2314710"/>
                    <a:pt x="961888" y="2863050"/>
                    <a:pt x="1638299" y="2863050"/>
                  </a:cubicBezTo>
                  <a:cubicBezTo>
                    <a:pt x="2314710" y="2863050"/>
                    <a:pt x="2863050" y="2314710"/>
                    <a:pt x="2863050" y="1638299"/>
                  </a:cubicBezTo>
                  <a:cubicBezTo>
                    <a:pt x="2863050" y="961888"/>
                    <a:pt x="2314710" y="413548"/>
                    <a:pt x="1638299" y="413548"/>
                  </a:cubicBezTo>
                  <a:close/>
                  <a:moveTo>
                    <a:pt x="1638299" y="0"/>
                  </a:moveTo>
                  <a:cubicBezTo>
                    <a:pt x="2543107" y="0"/>
                    <a:pt x="3276598" y="733491"/>
                    <a:pt x="3276598" y="1638299"/>
                  </a:cubicBezTo>
                  <a:cubicBezTo>
                    <a:pt x="3276598" y="2543107"/>
                    <a:pt x="2543107" y="3276598"/>
                    <a:pt x="1638299" y="3276598"/>
                  </a:cubicBezTo>
                  <a:cubicBezTo>
                    <a:pt x="733491" y="3276598"/>
                    <a:pt x="0" y="2543107"/>
                    <a:pt x="0" y="1638299"/>
                  </a:cubicBezTo>
                  <a:cubicBezTo>
                    <a:pt x="0" y="733491"/>
                    <a:pt x="733491" y="0"/>
                    <a:pt x="163829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a:xfrm>
              <a:off x="3845596" y="4991669"/>
              <a:ext cx="1966645" cy="832768"/>
            </a:xfrm>
            <a:prstGeom prst="rect">
              <a:avLst/>
            </a:prstGeom>
          </p:spPr>
          <p:txBody>
            <a:bodyPr wrap="square">
              <a:spAutoFit/>
            </a:bodyPr>
            <a:lstStyle/>
            <a:p>
              <a:pPr algn="ctr"/>
              <a:r>
                <a:rPr lang="en-US" sz="1568" dirty="0">
                  <a:latin typeface="Segoe UI Semibold" panose="020B0702040204020203" pitchFamily="34" charset="0"/>
                  <a:cs typeface="Segoe UI Semibold" panose="020B0702040204020203" pitchFamily="34" charset="0"/>
                </a:rPr>
                <a:t>MILES OF FIBER </a:t>
              </a:r>
              <a:r>
                <a:rPr lang="en-US" sz="1568"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OUR DATA CENTERS</a:t>
              </a:r>
            </a:p>
          </p:txBody>
        </p:sp>
      </p:grpSp>
      <p:grpSp>
        <p:nvGrpSpPr>
          <p:cNvPr id="12" name="Group 11"/>
          <p:cNvGrpSpPr/>
          <p:nvPr/>
        </p:nvGrpSpPr>
        <p:grpSpPr>
          <a:xfrm>
            <a:off x="6255675" y="2427342"/>
            <a:ext cx="2537702" cy="3268039"/>
            <a:chOff x="6382777" y="2242007"/>
            <a:chExt cx="2589262" cy="3334438"/>
          </a:xfrm>
        </p:grpSpPr>
        <p:sp>
          <p:nvSpPr>
            <p:cNvPr id="13" name="TextBox 12"/>
            <p:cNvSpPr txBox="1"/>
            <p:nvPr/>
          </p:nvSpPr>
          <p:spPr>
            <a:xfrm>
              <a:off x="7018515" y="3015747"/>
              <a:ext cx="1210909" cy="960263"/>
            </a:xfrm>
            <a:prstGeom prst="rect">
              <a:avLst/>
            </a:prstGeom>
            <a:noFill/>
          </p:spPr>
          <p:txBody>
            <a:bodyPr wrap="none" lIns="179238" tIns="143391" rIns="179238" bIns="143391" rtlCol="0" anchor="ctr">
              <a:spAutoFit/>
            </a:bodyPr>
            <a:lstStyle/>
            <a:p>
              <a:pPr algn="ctr">
                <a:lnSpc>
                  <a:spcPct val="90000"/>
                </a:lnSpc>
                <a:spcAft>
                  <a:spcPts val="588"/>
                </a:spcAft>
              </a:pPr>
              <a:r>
                <a:rPr lang="en-US" sz="4704" dirty="0">
                  <a:latin typeface="Segoe UI Light"/>
                </a:rPr>
                <a:t>4 </a:t>
              </a:r>
              <a:r>
                <a:rPr lang="en-US" sz="4704" b="1" dirty="0">
                  <a:latin typeface="Segoe UI Light"/>
                </a:rPr>
                <a:t>X</a:t>
              </a:r>
              <a:endParaRPr lang="en-US" sz="4704" b="1" dirty="0"/>
            </a:p>
          </p:txBody>
        </p:sp>
        <p:sp>
          <p:nvSpPr>
            <p:cNvPr id="14" name="Freeform 13"/>
            <p:cNvSpPr>
              <a:spLocks noChangeAspect="1"/>
            </p:cNvSpPr>
            <p:nvPr/>
          </p:nvSpPr>
          <p:spPr bwMode="auto">
            <a:xfrm>
              <a:off x="6398673" y="2242007"/>
              <a:ext cx="2450592" cy="2450592"/>
            </a:xfrm>
            <a:custGeom>
              <a:avLst/>
              <a:gdLst>
                <a:gd name="connsiteX0" fmla="*/ 1638299 w 3276598"/>
                <a:gd name="connsiteY0" fmla="*/ 413548 h 3276598"/>
                <a:gd name="connsiteX1" fmla="*/ 413548 w 3276598"/>
                <a:gd name="connsiteY1" fmla="*/ 1638299 h 3276598"/>
                <a:gd name="connsiteX2" fmla="*/ 1638299 w 3276598"/>
                <a:gd name="connsiteY2" fmla="*/ 2863050 h 3276598"/>
                <a:gd name="connsiteX3" fmla="*/ 2863050 w 3276598"/>
                <a:gd name="connsiteY3" fmla="*/ 1638299 h 3276598"/>
                <a:gd name="connsiteX4" fmla="*/ 1638299 w 3276598"/>
                <a:gd name="connsiteY4" fmla="*/ 413548 h 3276598"/>
                <a:gd name="connsiteX5" fmla="*/ 1638299 w 3276598"/>
                <a:gd name="connsiteY5" fmla="*/ 0 h 3276598"/>
                <a:gd name="connsiteX6" fmla="*/ 3276598 w 3276598"/>
                <a:gd name="connsiteY6" fmla="*/ 1638299 h 3276598"/>
                <a:gd name="connsiteX7" fmla="*/ 1638299 w 3276598"/>
                <a:gd name="connsiteY7" fmla="*/ 3276598 h 3276598"/>
                <a:gd name="connsiteX8" fmla="*/ 0 w 3276598"/>
                <a:gd name="connsiteY8" fmla="*/ 1638299 h 3276598"/>
                <a:gd name="connsiteX9" fmla="*/ 1638299 w 3276598"/>
                <a:gd name="connsiteY9" fmla="*/ 0 h 32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8" h="3276598">
                  <a:moveTo>
                    <a:pt x="1638299" y="413548"/>
                  </a:moveTo>
                  <a:cubicBezTo>
                    <a:pt x="961888" y="413548"/>
                    <a:pt x="413548" y="961888"/>
                    <a:pt x="413548" y="1638299"/>
                  </a:cubicBezTo>
                  <a:cubicBezTo>
                    <a:pt x="413548" y="2314710"/>
                    <a:pt x="961888" y="2863050"/>
                    <a:pt x="1638299" y="2863050"/>
                  </a:cubicBezTo>
                  <a:cubicBezTo>
                    <a:pt x="2314710" y="2863050"/>
                    <a:pt x="2863050" y="2314710"/>
                    <a:pt x="2863050" y="1638299"/>
                  </a:cubicBezTo>
                  <a:cubicBezTo>
                    <a:pt x="2863050" y="961888"/>
                    <a:pt x="2314710" y="413548"/>
                    <a:pt x="1638299" y="413548"/>
                  </a:cubicBezTo>
                  <a:close/>
                  <a:moveTo>
                    <a:pt x="1638299" y="0"/>
                  </a:moveTo>
                  <a:cubicBezTo>
                    <a:pt x="2543107" y="0"/>
                    <a:pt x="3276598" y="733491"/>
                    <a:pt x="3276598" y="1638299"/>
                  </a:cubicBezTo>
                  <a:cubicBezTo>
                    <a:pt x="3276598" y="2543107"/>
                    <a:pt x="2543107" y="3276598"/>
                    <a:pt x="1638299" y="3276598"/>
                  </a:cubicBezTo>
                  <a:cubicBezTo>
                    <a:pt x="733491" y="3276598"/>
                    <a:pt x="0" y="2543107"/>
                    <a:pt x="0" y="1638299"/>
                  </a:cubicBezTo>
                  <a:cubicBezTo>
                    <a:pt x="0" y="733491"/>
                    <a:pt x="733491" y="0"/>
                    <a:pt x="163829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6382777" y="4991670"/>
              <a:ext cx="2589262" cy="584775"/>
            </a:xfrm>
            <a:prstGeom prst="rect">
              <a:avLst/>
            </a:prstGeom>
          </p:spPr>
          <p:txBody>
            <a:bodyPr wrap="square">
              <a:spAutoFit/>
            </a:bodyPr>
            <a:lstStyle/>
            <a:p>
              <a:pPr algn="ctr"/>
              <a:r>
                <a:rPr lang="en-US" sz="1568" dirty="0">
                  <a:latin typeface="Segoe UI Semibold" panose="020B0702040204020203" pitchFamily="34" charset="0"/>
                  <a:cs typeface="Segoe UI Semibold" panose="020B0702040204020203" pitchFamily="34" charset="0"/>
                </a:rPr>
                <a:t>WRAP THE EARTH IN NORTH AMERICAN FIBER</a:t>
              </a:r>
            </a:p>
          </p:txBody>
        </p:sp>
      </p:grpSp>
      <p:grpSp>
        <p:nvGrpSpPr>
          <p:cNvPr id="16" name="Group 15"/>
          <p:cNvGrpSpPr/>
          <p:nvPr/>
        </p:nvGrpSpPr>
        <p:grpSpPr>
          <a:xfrm>
            <a:off x="9024094" y="2427342"/>
            <a:ext cx="2561047" cy="3268039"/>
            <a:chOff x="9207443" y="2242007"/>
            <a:chExt cx="2613082" cy="3334438"/>
          </a:xfrm>
        </p:grpSpPr>
        <p:sp>
          <p:nvSpPr>
            <p:cNvPr id="17" name="Freeform 16"/>
            <p:cNvSpPr>
              <a:spLocks noChangeAspect="1"/>
            </p:cNvSpPr>
            <p:nvPr/>
          </p:nvSpPr>
          <p:spPr bwMode="auto">
            <a:xfrm>
              <a:off x="9207443" y="2242007"/>
              <a:ext cx="2450592" cy="2450592"/>
            </a:xfrm>
            <a:custGeom>
              <a:avLst/>
              <a:gdLst>
                <a:gd name="connsiteX0" fmla="*/ 1638299 w 3276598"/>
                <a:gd name="connsiteY0" fmla="*/ 413548 h 3276598"/>
                <a:gd name="connsiteX1" fmla="*/ 413548 w 3276598"/>
                <a:gd name="connsiteY1" fmla="*/ 1638299 h 3276598"/>
                <a:gd name="connsiteX2" fmla="*/ 1638299 w 3276598"/>
                <a:gd name="connsiteY2" fmla="*/ 2863050 h 3276598"/>
                <a:gd name="connsiteX3" fmla="*/ 2863050 w 3276598"/>
                <a:gd name="connsiteY3" fmla="*/ 1638299 h 3276598"/>
                <a:gd name="connsiteX4" fmla="*/ 1638299 w 3276598"/>
                <a:gd name="connsiteY4" fmla="*/ 413548 h 3276598"/>
                <a:gd name="connsiteX5" fmla="*/ 1638299 w 3276598"/>
                <a:gd name="connsiteY5" fmla="*/ 0 h 3276598"/>
                <a:gd name="connsiteX6" fmla="*/ 3276598 w 3276598"/>
                <a:gd name="connsiteY6" fmla="*/ 1638299 h 3276598"/>
                <a:gd name="connsiteX7" fmla="*/ 1638299 w 3276598"/>
                <a:gd name="connsiteY7" fmla="*/ 3276598 h 3276598"/>
                <a:gd name="connsiteX8" fmla="*/ 0 w 3276598"/>
                <a:gd name="connsiteY8" fmla="*/ 1638299 h 3276598"/>
                <a:gd name="connsiteX9" fmla="*/ 1638299 w 3276598"/>
                <a:gd name="connsiteY9" fmla="*/ 0 h 32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8" h="3276598">
                  <a:moveTo>
                    <a:pt x="1638299" y="413548"/>
                  </a:moveTo>
                  <a:cubicBezTo>
                    <a:pt x="961888" y="413548"/>
                    <a:pt x="413548" y="961888"/>
                    <a:pt x="413548" y="1638299"/>
                  </a:cubicBezTo>
                  <a:cubicBezTo>
                    <a:pt x="413548" y="2314710"/>
                    <a:pt x="961888" y="2863050"/>
                    <a:pt x="1638299" y="2863050"/>
                  </a:cubicBezTo>
                  <a:cubicBezTo>
                    <a:pt x="2314710" y="2863050"/>
                    <a:pt x="2863050" y="2314710"/>
                    <a:pt x="2863050" y="1638299"/>
                  </a:cubicBezTo>
                  <a:cubicBezTo>
                    <a:pt x="2863050" y="961888"/>
                    <a:pt x="2314710" y="413548"/>
                    <a:pt x="1638299" y="413548"/>
                  </a:cubicBezTo>
                  <a:close/>
                  <a:moveTo>
                    <a:pt x="1638299" y="0"/>
                  </a:moveTo>
                  <a:cubicBezTo>
                    <a:pt x="2543107" y="0"/>
                    <a:pt x="3276598" y="733491"/>
                    <a:pt x="3276598" y="1638299"/>
                  </a:cubicBezTo>
                  <a:cubicBezTo>
                    <a:pt x="3276598" y="2543107"/>
                    <a:pt x="2543107" y="3276598"/>
                    <a:pt x="1638299" y="3276598"/>
                  </a:cubicBezTo>
                  <a:cubicBezTo>
                    <a:pt x="733491" y="3276598"/>
                    <a:pt x="0" y="2543107"/>
                    <a:pt x="0" y="1638299"/>
                  </a:cubicBezTo>
                  <a:cubicBezTo>
                    <a:pt x="0" y="733491"/>
                    <a:pt x="733491" y="0"/>
                    <a:pt x="163829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9727899" y="3015747"/>
              <a:ext cx="1409681" cy="960263"/>
            </a:xfrm>
            <a:prstGeom prst="rect">
              <a:avLst/>
            </a:prstGeom>
            <a:noFill/>
          </p:spPr>
          <p:txBody>
            <a:bodyPr wrap="none" lIns="179238" tIns="143391" rIns="179238" bIns="143391" rtlCol="0" anchor="ctr">
              <a:spAutoFit/>
            </a:bodyPr>
            <a:lstStyle/>
            <a:p>
              <a:pPr algn="ctr">
                <a:lnSpc>
                  <a:spcPct val="90000"/>
                </a:lnSpc>
                <a:spcAft>
                  <a:spcPts val="588"/>
                </a:spcAft>
              </a:pPr>
              <a:r>
                <a:rPr lang="en-US" sz="4704" dirty="0">
                  <a:latin typeface="Segoe UI Light"/>
                </a:rPr>
                <a:t>15 </a:t>
              </a:r>
              <a:r>
                <a:rPr lang="en-US" sz="4704" b="1" dirty="0">
                  <a:latin typeface="Segoe UI Light"/>
                </a:rPr>
                <a:t>B</a:t>
              </a:r>
              <a:endParaRPr lang="en-US" sz="4704" b="1" dirty="0"/>
            </a:p>
          </p:txBody>
        </p:sp>
        <p:sp>
          <p:nvSpPr>
            <p:cNvPr id="19" name="Rectangle 18"/>
            <p:cNvSpPr/>
            <p:nvPr/>
          </p:nvSpPr>
          <p:spPr>
            <a:xfrm>
              <a:off x="9231263" y="4991670"/>
              <a:ext cx="2589262" cy="584775"/>
            </a:xfrm>
            <a:prstGeom prst="rect">
              <a:avLst/>
            </a:prstGeom>
          </p:spPr>
          <p:txBody>
            <a:bodyPr wrap="square">
              <a:spAutoFit/>
            </a:bodyPr>
            <a:lstStyle/>
            <a:p>
              <a:pPr algn="ctr"/>
              <a:r>
                <a:rPr lang="en-US" sz="1568" dirty="0">
                  <a:latin typeface="Segoe UI Semibold" panose="020B0702040204020203" pitchFamily="34" charset="0"/>
                  <a:cs typeface="Segoe UI Semibold" panose="020B0702040204020203" pitchFamily="34" charset="0"/>
                </a:rPr>
                <a:t>MICROSOFT CLOUD INVESTMENT</a:t>
              </a:r>
            </a:p>
          </p:txBody>
        </p:sp>
      </p:grpSp>
    </p:spTree>
    <p:extLst>
      <p:ext uri="{BB962C8B-B14F-4D97-AF65-F5344CB8AC3E}">
        <p14:creationId xmlns:p14="http://schemas.microsoft.com/office/powerpoint/2010/main" val="2841120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accel="18000" decel="82000" fill="hold" nodeType="withEffect">
                                  <p:stCondLst>
                                    <p:cond delay="250"/>
                                  </p:stCondLst>
                                  <p:childTnLst>
                                    <p:animMotion origin="layout" path="M 2.0577E-6 -3.47708E-6 L 2.0577E-6 -0.04062 " pathEditMode="relative" rAng="0" ptsTypes="AA">
                                      <p:cBhvr>
                                        <p:cTn id="9" dur="750" spd="-100000" fill="hold"/>
                                        <p:tgtEl>
                                          <p:spTgt spid="4"/>
                                        </p:tgtEl>
                                        <p:attrNameLst>
                                          <p:attrName>ppt_x</p:attrName>
                                          <p:attrName>ppt_y</p:attrName>
                                        </p:attrNameLst>
                                      </p:cBhvr>
                                      <p:rCtr x="0" y="-2043"/>
                                    </p:animMotion>
                                  </p:childTnLst>
                                </p:cTn>
                              </p:par>
                              <p:par>
                                <p:cTn id="10" presetID="10" presetClass="entr" presetSubtype="0" fill="hold" nodeType="withEffect">
                                  <p:stCondLst>
                                    <p:cond delay="5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accel="18000" decel="82000" fill="hold" nodeType="withEffect">
                                  <p:stCondLst>
                                    <p:cond delay="300"/>
                                  </p:stCondLst>
                                  <p:childTnLst>
                                    <p:animMotion origin="layout" path="M 1.4603E-6 -3.47708E-6 L 1.4603E-6 -0.04062 " pathEditMode="relative" rAng="0" ptsTypes="AA">
                                      <p:cBhvr>
                                        <p:cTn id="14" dur="750" spd="-100000" fill="hold"/>
                                        <p:tgtEl>
                                          <p:spTgt spid="8"/>
                                        </p:tgtEl>
                                        <p:attrNameLst>
                                          <p:attrName>ppt_x</p:attrName>
                                          <p:attrName>ppt_y</p:attrName>
                                        </p:attrNameLst>
                                      </p:cBhvr>
                                      <p:rCtr x="0" y="-2043"/>
                                    </p:animMotion>
                                  </p:childTnLst>
                                </p:cTn>
                              </p:par>
                              <p:par>
                                <p:cTn id="15" presetID="10" presetClass="entr" presetSubtype="0" fill="hold" nodeType="withEffect">
                                  <p:stCondLst>
                                    <p:cond delay="6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accel="18000" decel="82000" fill="hold" nodeType="withEffect">
                                  <p:stCondLst>
                                    <p:cond delay="350"/>
                                  </p:stCondLst>
                                  <p:childTnLst>
                                    <p:animMotion origin="layout" path="M 8.34823E-7 -3.47708E-6 L 8.34823E-7 -0.04062 " pathEditMode="relative" rAng="0" ptsTypes="AA">
                                      <p:cBhvr>
                                        <p:cTn id="19" dur="750" spd="-100000" fill="hold"/>
                                        <p:tgtEl>
                                          <p:spTgt spid="12"/>
                                        </p:tgtEl>
                                        <p:attrNameLst>
                                          <p:attrName>ppt_x</p:attrName>
                                          <p:attrName>ppt_y</p:attrName>
                                        </p:attrNameLst>
                                      </p:cBhvr>
                                      <p:rCtr x="0" y="-2043"/>
                                    </p:animMotion>
                                  </p:childTnLst>
                                </p:cTn>
                              </p:par>
                              <p:par>
                                <p:cTn id="20" presetID="10" presetClass="entr" presetSubtype="0" fill="hold" nodeType="withEffect">
                                  <p:stCondLst>
                                    <p:cond delay="6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accel="18000" decel="82000" fill="hold" nodeType="withEffect">
                                  <p:stCondLst>
                                    <p:cond delay="400"/>
                                  </p:stCondLst>
                                  <p:childTnLst>
                                    <p:animMotion origin="layout" path="M 2.58872E-6 -3.47708E-6 L 2.58872E-6 -0.04062 " pathEditMode="relative" rAng="0" ptsTypes="AA">
                                      <p:cBhvr>
                                        <p:cTn id="24" dur="750" spd="-100000" fill="hold"/>
                                        <p:tgtEl>
                                          <p:spTgt spid="16"/>
                                        </p:tgtEl>
                                        <p:attrNameLst>
                                          <p:attrName>ppt_x</p:attrName>
                                          <p:attrName>ppt_y</p:attrName>
                                        </p:attrNameLst>
                                      </p:cBhvr>
                                      <p:rCtr x="0" y="-20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1" name="Straight Connector 170"/>
          <p:cNvCxnSpPr/>
          <p:nvPr/>
        </p:nvCxnSpPr>
        <p:spPr>
          <a:xfrm rot="10800000">
            <a:off x="8097055" y="4035101"/>
            <a:ext cx="0" cy="2290825"/>
          </a:xfrm>
          <a:prstGeom prst="line">
            <a:avLst/>
          </a:prstGeom>
          <a:noFill/>
          <a:ln w="76200" cap="flat" cmpd="dbl" algn="ctr">
            <a:solidFill>
              <a:schemeClr val="tx1">
                <a:lumMod val="60000"/>
                <a:lumOff val="40000"/>
              </a:schemeClr>
            </a:solidFill>
            <a:prstDash val="sysDot"/>
            <a:miter lim="800000"/>
          </a:ln>
          <a:effectLst/>
        </p:spPr>
      </p:cxnSp>
      <p:sp>
        <p:nvSpPr>
          <p:cNvPr id="74" name="Title 73"/>
          <p:cNvSpPr>
            <a:spLocks noGrp="1"/>
          </p:cNvSpPr>
          <p:nvPr>
            <p:ph type="title"/>
          </p:nvPr>
        </p:nvSpPr>
        <p:spPr/>
        <p:txBody>
          <a:bodyPr>
            <a:normAutofit fontScale="90000"/>
          </a:bodyPr>
          <a:lstStyle/>
          <a:p>
            <a:r>
              <a:rPr lang="en-US"/>
              <a:t>The big (network) picture</a:t>
            </a:r>
          </a:p>
        </p:txBody>
      </p:sp>
      <p:sp>
        <p:nvSpPr>
          <p:cNvPr id="7" name="Freeform 128"/>
          <p:cNvSpPr>
            <a:spLocks noChangeAspect="1"/>
          </p:cNvSpPr>
          <p:nvPr/>
        </p:nvSpPr>
        <p:spPr bwMode="black">
          <a:xfrm>
            <a:off x="3932889" y="1494292"/>
            <a:ext cx="4976172" cy="26189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2">
              <a:lumMod val="40000"/>
              <a:lumOff val="60000"/>
            </a:schemeClr>
          </a:solidFill>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grpSp>
        <p:nvGrpSpPr>
          <p:cNvPr id="30" name="Group 29"/>
          <p:cNvGrpSpPr/>
          <p:nvPr/>
        </p:nvGrpSpPr>
        <p:grpSpPr>
          <a:xfrm>
            <a:off x="5148147" y="2373871"/>
            <a:ext cx="3028809" cy="1558919"/>
            <a:chOff x="5393001" y="2078483"/>
            <a:chExt cx="3090348" cy="1590593"/>
          </a:xfrm>
        </p:grpSpPr>
        <p:sp>
          <p:nvSpPr>
            <p:cNvPr id="8" name="Rounded Rectangle 7"/>
            <p:cNvSpPr/>
            <p:nvPr/>
          </p:nvSpPr>
          <p:spPr bwMode="auto">
            <a:xfrm>
              <a:off x="5393001" y="2078483"/>
              <a:ext cx="3090348" cy="1590593"/>
            </a:xfrm>
            <a:prstGeom prst="roundRect">
              <a:avLst>
                <a:gd name="adj" fmla="val 3605"/>
              </a:avLst>
            </a:prstGeom>
            <a:solidFill>
              <a:schemeClr val="bg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68" tIns="143333" rIns="179168" bIns="143333" numCol="1" spcCol="0" rtlCol="0" fromWordArt="0" anchor="t" anchorCtr="0" forceAA="0" compatLnSpc="1">
              <a:prstTxWarp prst="textNoShape">
                <a:avLst/>
              </a:prstTxWarp>
              <a:noAutofit/>
            </a:bodyPr>
            <a:lstStyle/>
            <a:p>
              <a:pPr defTabSz="895671" fontAlgn="base">
                <a:lnSpc>
                  <a:spcPct val="90000"/>
                </a:lnSpc>
                <a:spcBef>
                  <a:spcPct val="0"/>
                </a:spcBef>
                <a:spcAft>
                  <a:spcPct val="0"/>
                </a:spcAft>
                <a:defRPr/>
              </a:pPr>
              <a:endParaRPr lang="en-US" sz="2352" kern="0" spc="-49">
                <a:solidFill>
                  <a:srgbClr val="FFFFFF"/>
                </a:solidFill>
              </a:endParaRPr>
            </a:p>
          </p:txBody>
        </p:sp>
        <p:grpSp>
          <p:nvGrpSpPr>
            <p:cNvPr id="9" name="Group 8"/>
            <p:cNvGrpSpPr/>
            <p:nvPr/>
          </p:nvGrpSpPr>
          <p:grpSpPr>
            <a:xfrm>
              <a:off x="5561305" y="2214652"/>
              <a:ext cx="2755823" cy="1303745"/>
              <a:chOff x="2718155" y="4707256"/>
              <a:chExt cx="3027722" cy="1546370"/>
            </a:xfrm>
          </p:grpSpPr>
          <p:sp>
            <p:nvSpPr>
              <p:cNvPr id="10"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1"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2"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3"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4"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5"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6"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7"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sp>
            <p:nvSpPr>
              <p:cNvPr id="18"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896203">
                  <a:defRPr/>
                </a:pPr>
                <a:endParaRPr lang="en-US" sz="1765" kern="0">
                  <a:solidFill>
                    <a:srgbClr val="FFFFFF"/>
                  </a:solidFill>
                </a:endParaRPr>
              </a:p>
            </p:txBody>
          </p:sp>
        </p:grpSp>
      </p:grpSp>
      <p:sp>
        <p:nvSpPr>
          <p:cNvPr id="2" name="TextBox 1"/>
          <p:cNvSpPr txBox="1"/>
          <p:nvPr/>
        </p:nvSpPr>
        <p:spPr>
          <a:xfrm>
            <a:off x="5154504" y="1689484"/>
            <a:ext cx="2209531" cy="633460"/>
          </a:xfrm>
          <a:prstGeom prst="rect">
            <a:avLst/>
          </a:prstGeom>
          <a:noFill/>
        </p:spPr>
        <p:txBody>
          <a:bodyPr wrap="square" rtlCol="0">
            <a:spAutoFit/>
          </a:bodyPr>
          <a:lstStyle/>
          <a:p>
            <a:pPr algn="ctr" defTabSz="896203">
              <a:lnSpc>
                <a:spcPct val="90000"/>
              </a:lnSpc>
              <a:buSzPct val="90000"/>
              <a:defRPr/>
            </a:pPr>
            <a:r>
              <a:rPr lang="en-US" sz="1960" kern="0" dirty="0">
                <a:solidFill>
                  <a:schemeClr val="tx1">
                    <a:lumMod val="50000"/>
                  </a:schemeClr>
                </a:solidFill>
                <a:cs typeface="Segoe UI Semilight" panose="020B0402040204020203" pitchFamily="34" charset="0"/>
              </a:rPr>
              <a:t>Azure</a:t>
            </a:r>
          </a:p>
          <a:p>
            <a:pPr algn="ctr" defTabSz="896203">
              <a:lnSpc>
                <a:spcPct val="90000"/>
              </a:lnSpc>
              <a:buSzPct val="90000"/>
              <a:defRPr/>
            </a:pPr>
            <a:r>
              <a:rPr lang="en-US" sz="1960" kern="0" dirty="0">
                <a:solidFill>
                  <a:schemeClr val="tx1">
                    <a:lumMod val="50000"/>
                  </a:schemeClr>
                </a:solidFill>
                <a:cs typeface="Segoe UI Semilight" panose="020B0402040204020203" pitchFamily="34" charset="0"/>
              </a:rPr>
              <a:t>virtual network</a:t>
            </a:r>
          </a:p>
        </p:txBody>
      </p:sp>
      <p:grpSp>
        <p:nvGrpSpPr>
          <p:cNvPr id="53" name="Group 52"/>
          <p:cNvGrpSpPr/>
          <p:nvPr/>
        </p:nvGrpSpPr>
        <p:grpSpPr>
          <a:xfrm>
            <a:off x="269171" y="1788087"/>
            <a:ext cx="4084826" cy="5044727"/>
            <a:chOff x="274639" y="1589764"/>
            <a:chExt cx="4167821" cy="5147225"/>
          </a:xfrm>
        </p:grpSpPr>
        <p:sp>
          <p:nvSpPr>
            <p:cNvPr id="29" name="TextBox 28"/>
            <p:cNvSpPr txBox="1"/>
            <p:nvPr/>
          </p:nvSpPr>
          <p:spPr>
            <a:xfrm>
              <a:off x="2496761" y="1878217"/>
              <a:ext cx="1945699" cy="1157121"/>
            </a:xfrm>
            <a:prstGeom prst="rect">
              <a:avLst/>
            </a:prstGeom>
            <a:noFill/>
          </p:spPr>
          <p:txBody>
            <a:bodyPr wrap="square" lIns="179168" tIns="143333" rIns="179168" bIns="143333" rtlCol="0">
              <a:spAutoFit/>
            </a:bodyPr>
            <a:lstStyle/>
            <a:p>
              <a:pPr algn="ctr" defTabSz="896203">
                <a:lnSpc>
                  <a:spcPct val="90000"/>
                </a:lnSpc>
                <a:spcAft>
                  <a:spcPts val="2352"/>
                </a:spcAft>
                <a:defRPr/>
              </a:pPr>
              <a:r>
                <a:rPr lang="en-US" sz="2352" kern="0" dirty="0">
                  <a:gradFill>
                    <a:gsLst>
                      <a:gs pos="1250">
                        <a:schemeClr val="accent5"/>
                      </a:gs>
                      <a:gs pos="100000">
                        <a:schemeClr val="accent5"/>
                      </a:gs>
                    </a:gsLst>
                    <a:lin ang="5400000" scaled="0"/>
                  </a:gradFill>
                  <a:latin typeface="Segoe UI Semilight" panose="020B0402040204020203" pitchFamily="34" charset="0"/>
                  <a:cs typeface="Segoe UI Semilight" panose="020B0402040204020203" pitchFamily="34" charset="0"/>
                </a:rPr>
                <a:t>Users</a:t>
              </a:r>
            </a:p>
            <a:p>
              <a:pPr marL="0" lvl="1" algn="ctr" defTabSz="896203">
                <a:lnSpc>
                  <a:spcPct val="90000"/>
                </a:lnSpc>
                <a:spcAft>
                  <a:spcPts val="2352"/>
                </a:spcAft>
                <a:buSzPct val="90000"/>
                <a:defRPr/>
              </a:pPr>
              <a:r>
                <a:rPr lang="en-US" sz="1568" kern="0" dirty="0">
                  <a:solidFill>
                    <a:schemeClr val="tx1">
                      <a:lumMod val="50000"/>
                    </a:schemeClr>
                  </a:solidFill>
                </a:rPr>
                <a:t>Internet</a:t>
              </a:r>
            </a:p>
          </p:txBody>
        </p:sp>
        <p:grpSp>
          <p:nvGrpSpPr>
            <p:cNvPr id="52" name="Group 51"/>
            <p:cNvGrpSpPr/>
            <p:nvPr/>
          </p:nvGrpSpPr>
          <p:grpSpPr>
            <a:xfrm>
              <a:off x="886358" y="1589764"/>
              <a:ext cx="1645500" cy="1645500"/>
              <a:chOff x="886358" y="1589764"/>
              <a:chExt cx="1645500" cy="1645500"/>
            </a:xfrm>
          </p:grpSpPr>
          <p:sp>
            <p:nvSpPr>
              <p:cNvPr id="20" name="Oval 19"/>
              <p:cNvSpPr/>
              <p:nvPr/>
            </p:nvSpPr>
            <p:spPr bwMode="auto">
              <a:xfrm>
                <a:off x="886358" y="1589764"/>
                <a:ext cx="1645500" cy="1645500"/>
              </a:xfrm>
              <a:prstGeom prst="ellipse">
                <a:avLst/>
              </a:prstGeom>
              <a:solidFill>
                <a:schemeClr val="tx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68" tIns="143333" rIns="179168" bIns="143333" numCol="1" spcCol="0" rtlCol="0" fromWordArt="0" anchor="t" anchorCtr="0" forceAA="0" compatLnSpc="1">
                <a:prstTxWarp prst="textNoShape">
                  <a:avLst/>
                </a:prstTxWarp>
                <a:noAutofit/>
              </a:bodyPr>
              <a:lstStyle/>
              <a:p>
                <a:pPr defTabSz="895671" fontAlgn="base">
                  <a:lnSpc>
                    <a:spcPct val="90000"/>
                  </a:lnSpc>
                  <a:spcBef>
                    <a:spcPct val="0"/>
                  </a:spcBef>
                  <a:spcAft>
                    <a:spcPct val="0"/>
                  </a:spcAft>
                  <a:defRPr/>
                </a:pPr>
                <a:endParaRPr lang="en-US" sz="2352" kern="0" spc="-49">
                  <a:solidFill>
                    <a:srgbClr val="FFFFFF"/>
                  </a:solidFill>
                </a:endParaRPr>
              </a:p>
            </p:txBody>
          </p:sp>
          <p:grpSp>
            <p:nvGrpSpPr>
              <p:cNvPr id="6" name="Group 5"/>
              <p:cNvGrpSpPr/>
              <p:nvPr/>
            </p:nvGrpSpPr>
            <p:grpSpPr>
              <a:xfrm>
                <a:off x="1112729" y="1900947"/>
                <a:ext cx="1192758" cy="1023135"/>
                <a:chOff x="1112729" y="1900946"/>
                <a:chExt cx="1192758" cy="1023135"/>
              </a:xfrm>
              <a:solidFill>
                <a:schemeClr val="accent5"/>
              </a:solidFill>
            </p:grpSpPr>
            <p:sp>
              <p:nvSpPr>
                <p:cNvPr id="22" name="Freeform 741"/>
                <p:cNvSpPr>
                  <a:spLocks/>
                </p:cNvSpPr>
                <p:nvPr/>
              </p:nvSpPr>
              <p:spPr bwMode="auto">
                <a:xfrm>
                  <a:off x="1516931" y="2153572"/>
                  <a:ext cx="384353" cy="770509"/>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3" name="Oval 742"/>
                <p:cNvSpPr>
                  <a:spLocks noChangeArrowheads="1"/>
                </p:cNvSpPr>
                <p:nvPr/>
              </p:nvSpPr>
              <p:spPr bwMode="auto">
                <a:xfrm>
                  <a:off x="1594524" y="1900946"/>
                  <a:ext cx="229168" cy="230972"/>
                </a:xfrm>
                <a:prstGeom prst="ellipse">
                  <a:avLst/>
                </a:pr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4" name="Freeform 743"/>
                <p:cNvSpPr>
                  <a:spLocks/>
                </p:cNvSpPr>
                <p:nvPr/>
              </p:nvSpPr>
              <p:spPr bwMode="auto">
                <a:xfrm>
                  <a:off x="1982486"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5" name="Oval 744"/>
                <p:cNvSpPr>
                  <a:spLocks noChangeArrowheads="1"/>
                </p:cNvSpPr>
                <p:nvPr/>
              </p:nvSpPr>
              <p:spPr bwMode="auto">
                <a:xfrm>
                  <a:off x="2045643" y="1965907"/>
                  <a:ext cx="196688" cy="194883"/>
                </a:xfrm>
                <a:prstGeom prst="ellipse">
                  <a:avLst/>
                </a:pr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6" name="Freeform 745"/>
                <p:cNvSpPr>
                  <a:spLocks/>
                </p:cNvSpPr>
                <p:nvPr/>
              </p:nvSpPr>
              <p:spPr bwMode="auto">
                <a:xfrm>
                  <a:off x="1112729"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sp>
              <p:nvSpPr>
                <p:cNvPr id="27" name="Oval 746"/>
                <p:cNvSpPr>
                  <a:spLocks noChangeArrowheads="1"/>
                </p:cNvSpPr>
                <p:nvPr/>
              </p:nvSpPr>
              <p:spPr bwMode="auto">
                <a:xfrm>
                  <a:off x="1175886" y="1965907"/>
                  <a:ext cx="196688" cy="194883"/>
                </a:xfrm>
                <a:prstGeom prst="ellipse">
                  <a:avLst/>
                </a:prstGeom>
                <a:grpFill/>
                <a:ln w="9525">
                  <a:noFill/>
                  <a:round/>
                  <a:headEnd/>
                  <a:tailEnd/>
                </a:ln>
                <a:extLst/>
              </p:spPr>
              <p:txBody>
                <a:bodyPr vert="horz" wrap="square" lIns="89583" tIns="44792" rIns="89583" bIns="44792" numCol="1" anchor="t" anchorCtr="0" compatLnSpc="1">
                  <a:prstTxWarp prst="textNoShape">
                    <a:avLst/>
                  </a:prstTxWarp>
                </a:bodyPr>
                <a:lstStyle/>
                <a:p>
                  <a:pPr defTabSz="895930">
                    <a:defRPr/>
                  </a:pPr>
                  <a:endParaRPr lang="en-US" sz="1765" kern="0">
                    <a:solidFill>
                      <a:schemeClr val="accent5"/>
                    </a:solidFill>
                  </a:endParaRPr>
                </a:p>
              </p:txBody>
            </p:sp>
          </p:grpSp>
        </p:grpSp>
        <p:sp>
          <p:nvSpPr>
            <p:cNvPr id="60" name="TextBox 59"/>
            <p:cNvSpPr txBox="1"/>
            <p:nvPr/>
          </p:nvSpPr>
          <p:spPr>
            <a:xfrm>
              <a:off x="274639" y="3242238"/>
              <a:ext cx="3682450" cy="3494751"/>
            </a:xfrm>
            <a:prstGeom prst="rect">
              <a:avLst/>
            </a:prstGeom>
            <a:noFill/>
          </p:spPr>
          <p:txBody>
            <a:bodyPr wrap="square" lIns="179193" tIns="143353" rIns="179193" bIns="143353" rtlCol="0">
              <a:noAutofit/>
            </a:bodyPr>
            <a:lstStyle/>
            <a:p>
              <a:pPr marL="0" lvl="1" defTabSz="896203">
                <a:lnSpc>
                  <a:spcPct val="90000"/>
                </a:lnSpc>
                <a:spcAft>
                  <a:spcPts val="1176"/>
                </a:spcAft>
                <a:buSzPct val="90000"/>
                <a:defRPr/>
              </a:pPr>
              <a:r>
                <a:rPr lang="en-US" sz="2352" kern="0" dirty="0">
                  <a:gradFill>
                    <a:gsLst>
                      <a:gs pos="1250">
                        <a:schemeClr val="accent5"/>
                      </a:gs>
                      <a:gs pos="100000">
                        <a:schemeClr val="accent5"/>
                      </a:gs>
                    </a:gsLst>
                    <a:lin ang="5400000" scaled="0"/>
                  </a:gradFill>
                  <a:latin typeface="Segoe UI Semilight" panose="020B0402040204020203" pitchFamily="34" charset="0"/>
                  <a:cs typeface="Segoe UI Semilight" panose="020B0402040204020203" pitchFamily="34" charset="0"/>
                </a:rPr>
                <a:t>Front-end access</a:t>
              </a:r>
            </a:p>
            <a:p>
              <a:pPr marL="0" lvl="1" defTabSz="896203">
                <a:lnSpc>
                  <a:spcPct val="90000"/>
                </a:lnSpc>
                <a:spcAft>
                  <a:spcPts val="1176"/>
                </a:spcAft>
                <a:buSzPct val="90000"/>
                <a:defRPr/>
              </a:pPr>
              <a:r>
                <a:rPr lang="en-US" sz="1568" kern="0" dirty="0">
                  <a:solidFill>
                    <a:schemeClr val="tx1">
                      <a:lumMod val="50000"/>
                    </a:schemeClr>
                  </a:solidFill>
                </a:rPr>
                <a:t>Dynamic/reserved public </a:t>
              </a:r>
              <a:br>
                <a:rPr lang="en-US" sz="1568" kern="0" dirty="0">
                  <a:solidFill>
                    <a:schemeClr val="tx1">
                      <a:lumMod val="50000"/>
                    </a:schemeClr>
                  </a:solidFill>
                </a:rPr>
              </a:br>
              <a:r>
                <a:rPr lang="en-US" sz="1568" kern="0" dirty="0">
                  <a:solidFill>
                    <a:schemeClr val="tx1">
                      <a:lumMod val="50000"/>
                    </a:schemeClr>
                  </a:solidFill>
                </a:rPr>
                <a:t>IP addresses</a:t>
              </a:r>
            </a:p>
            <a:p>
              <a:pPr marL="0" lvl="1" defTabSz="896203">
                <a:lnSpc>
                  <a:spcPct val="90000"/>
                </a:lnSpc>
                <a:spcAft>
                  <a:spcPts val="1176"/>
                </a:spcAft>
                <a:buSzPct val="90000"/>
                <a:defRPr/>
              </a:pPr>
              <a:r>
                <a:rPr lang="en-US" sz="1568" kern="0" dirty="0">
                  <a:solidFill>
                    <a:schemeClr val="tx1">
                      <a:lumMod val="50000"/>
                    </a:schemeClr>
                  </a:solidFill>
                </a:rPr>
                <a:t>Direct VM access, ACLs for security</a:t>
              </a:r>
            </a:p>
            <a:p>
              <a:pPr marL="0" lvl="1" defTabSz="896203">
                <a:lnSpc>
                  <a:spcPct val="90000"/>
                </a:lnSpc>
                <a:spcAft>
                  <a:spcPts val="1176"/>
                </a:spcAft>
                <a:buSzPct val="90000"/>
                <a:defRPr/>
              </a:pPr>
              <a:r>
                <a:rPr lang="en-US" sz="1568" kern="0" dirty="0">
                  <a:solidFill>
                    <a:schemeClr val="tx1">
                      <a:lumMod val="50000"/>
                    </a:schemeClr>
                  </a:solidFill>
                </a:rPr>
                <a:t>Load balancing</a:t>
              </a:r>
            </a:p>
            <a:p>
              <a:pPr marL="0" lvl="1" defTabSz="896203">
                <a:lnSpc>
                  <a:spcPct val="90000"/>
                </a:lnSpc>
                <a:spcAft>
                  <a:spcPts val="1176"/>
                </a:spcAft>
                <a:buSzPct val="90000"/>
                <a:defRPr/>
              </a:pPr>
              <a:r>
                <a:rPr lang="en-US" sz="1568" kern="0" dirty="0">
                  <a:solidFill>
                    <a:schemeClr val="tx1">
                      <a:lumMod val="50000"/>
                    </a:schemeClr>
                  </a:solidFill>
                </a:rPr>
                <a:t>DNS services: hosting, </a:t>
              </a:r>
              <a:br>
                <a:rPr lang="en-US" sz="1568" kern="0" dirty="0">
                  <a:solidFill>
                    <a:schemeClr val="tx1">
                      <a:lumMod val="50000"/>
                    </a:schemeClr>
                  </a:solidFill>
                </a:rPr>
              </a:br>
              <a:r>
                <a:rPr lang="en-US" sz="1568" kern="0" dirty="0">
                  <a:solidFill>
                    <a:schemeClr val="tx1">
                      <a:lumMod val="50000"/>
                    </a:schemeClr>
                  </a:solidFill>
                </a:rPr>
                <a:t>traffic management</a:t>
              </a:r>
            </a:p>
            <a:p>
              <a:pPr marL="0" lvl="1" defTabSz="896203">
                <a:lnSpc>
                  <a:spcPct val="90000"/>
                </a:lnSpc>
                <a:spcAft>
                  <a:spcPts val="1176"/>
                </a:spcAft>
                <a:buSzPct val="90000"/>
                <a:defRPr/>
              </a:pPr>
              <a:r>
                <a:rPr lang="en-US" sz="1568" kern="0" dirty="0">
                  <a:solidFill>
                    <a:schemeClr val="tx1">
                      <a:lumMod val="50000"/>
                    </a:schemeClr>
                  </a:solidFill>
                </a:rPr>
                <a:t>DDoS protection</a:t>
              </a:r>
            </a:p>
          </p:txBody>
        </p:sp>
      </p:grpSp>
      <p:sp>
        <p:nvSpPr>
          <p:cNvPr id="61" name="TextBox 60"/>
          <p:cNvSpPr txBox="1"/>
          <p:nvPr/>
        </p:nvSpPr>
        <p:spPr>
          <a:xfrm>
            <a:off x="8909061" y="1417122"/>
            <a:ext cx="3012914" cy="739618"/>
          </a:xfrm>
          <a:prstGeom prst="rect">
            <a:avLst/>
          </a:prstGeom>
          <a:noFill/>
        </p:spPr>
        <p:txBody>
          <a:bodyPr wrap="square" lIns="179193" tIns="143353" rIns="179193" bIns="143353" rtlCol="0">
            <a:noAutofit/>
          </a:bodyPr>
          <a:lstStyle/>
          <a:p>
            <a:pPr marL="0" lvl="1" defTabSz="896203">
              <a:lnSpc>
                <a:spcPct val="90000"/>
              </a:lnSpc>
              <a:spcAft>
                <a:spcPts val="1176"/>
              </a:spcAft>
              <a:buSzPct val="90000"/>
              <a:defRPr/>
            </a:pPr>
            <a:r>
              <a:rPr lang="en-US" sz="2352" kern="0" dirty="0">
                <a:gradFill>
                  <a:gsLst>
                    <a:gs pos="1250">
                      <a:schemeClr val="accent5"/>
                    </a:gs>
                    <a:gs pos="100000">
                      <a:schemeClr val="accent5"/>
                    </a:gs>
                  </a:gsLst>
                  <a:lin ang="5400000" scaled="0"/>
                </a:gradFill>
                <a:latin typeface="Segoe UI Semilight" panose="020B0402040204020203" pitchFamily="34" charset="0"/>
                <a:cs typeface="Segoe UI Semilight" panose="020B0402040204020203" pitchFamily="34" charset="0"/>
              </a:rPr>
              <a:t>Virtual network</a:t>
            </a:r>
          </a:p>
          <a:p>
            <a:pPr marL="0" lvl="1" defTabSz="896203">
              <a:lnSpc>
                <a:spcPct val="90000"/>
              </a:lnSpc>
              <a:spcAft>
                <a:spcPts val="1176"/>
              </a:spcAft>
              <a:buSzPct val="90000"/>
              <a:defRPr/>
            </a:pPr>
            <a:r>
              <a:rPr lang="en-US" sz="1568" kern="0" dirty="0">
                <a:gradFill>
                  <a:gsLst>
                    <a:gs pos="1250">
                      <a:schemeClr val="bg1"/>
                    </a:gs>
                    <a:gs pos="100000">
                      <a:schemeClr val="bg1"/>
                    </a:gs>
                  </a:gsLst>
                  <a:lin ang="5400000" scaled="0"/>
                </a:gradFill>
              </a:rPr>
              <a:t>“Bring your own network” </a:t>
            </a:r>
          </a:p>
          <a:p>
            <a:pPr marL="0" lvl="1" defTabSz="896203">
              <a:lnSpc>
                <a:spcPct val="90000"/>
              </a:lnSpc>
              <a:spcAft>
                <a:spcPts val="1176"/>
              </a:spcAft>
              <a:buSzPct val="90000"/>
              <a:defRPr/>
            </a:pPr>
            <a:r>
              <a:rPr lang="en-US" sz="1568" kern="0" dirty="0">
                <a:solidFill>
                  <a:schemeClr val="tx1">
                    <a:lumMod val="50000"/>
                  </a:schemeClr>
                </a:solidFill>
              </a:rPr>
              <a:t>Segment with subnets and network security groups</a:t>
            </a:r>
          </a:p>
          <a:p>
            <a:pPr marL="0" lvl="1" defTabSz="896203">
              <a:lnSpc>
                <a:spcPct val="90000"/>
              </a:lnSpc>
              <a:spcAft>
                <a:spcPts val="1176"/>
              </a:spcAft>
              <a:buSzPct val="90000"/>
              <a:defRPr/>
            </a:pPr>
            <a:r>
              <a:rPr lang="en-US" sz="1568" kern="0" dirty="0">
                <a:solidFill>
                  <a:schemeClr val="tx1">
                    <a:lumMod val="50000"/>
                  </a:schemeClr>
                </a:solidFill>
              </a:rPr>
              <a:t>Control traffic flow with </a:t>
            </a:r>
            <a:br>
              <a:rPr lang="en-US" sz="1568" kern="0" dirty="0">
                <a:solidFill>
                  <a:schemeClr val="tx1">
                    <a:lumMod val="50000"/>
                  </a:schemeClr>
                </a:solidFill>
              </a:rPr>
            </a:br>
            <a:r>
              <a:rPr lang="en-US" sz="1568" kern="0" dirty="0">
                <a:solidFill>
                  <a:schemeClr val="tx1">
                    <a:lumMod val="50000"/>
                  </a:schemeClr>
                </a:solidFill>
              </a:rPr>
              <a:t>user defined routes</a:t>
            </a:r>
          </a:p>
        </p:txBody>
      </p:sp>
      <p:grpSp>
        <p:nvGrpSpPr>
          <p:cNvPr id="48" name="Group 47"/>
          <p:cNvGrpSpPr/>
          <p:nvPr/>
        </p:nvGrpSpPr>
        <p:grpSpPr>
          <a:xfrm>
            <a:off x="2625359" y="2426842"/>
            <a:ext cx="1879389" cy="473409"/>
            <a:chOff x="2678701" y="2241498"/>
            <a:chExt cx="1917574" cy="483028"/>
          </a:xfrm>
        </p:grpSpPr>
        <p:sp>
          <p:nvSpPr>
            <p:cNvPr id="299" name="Freeform 6"/>
            <p:cNvSpPr>
              <a:spLocks/>
            </p:cNvSpPr>
            <p:nvPr/>
          </p:nvSpPr>
          <p:spPr bwMode="auto">
            <a:xfrm>
              <a:off x="4356627" y="2241498"/>
              <a:ext cx="239648" cy="483028"/>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0" name="Oval 7"/>
            <p:cNvSpPr>
              <a:spLocks noChangeArrowheads="1"/>
            </p:cNvSpPr>
            <p:nvPr/>
          </p:nvSpPr>
          <p:spPr bwMode="auto">
            <a:xfrm>
              <a:off x="3838519" y="2427453"/>
              <a:ext cx="110702"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1" name="Oval 8"/>
            <p:cNvSpPr>
              <a:spLocks noChangeArrowheads="1"/>
            </p:cNvSpPr>
            <p:nvPr/>
          </p:nvSpPr>
          <p:spPr bwMode="auto">
            <a:xfrm>
              <a:off x="4031546"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2" name="Oval 9"/>
            <p:cNvSpPr>
              <a:spLocks noChangeArrowheads="1"/>
            </p:cNvSpPr>
            <p:nvPr/>
          </p:nvSpPr>
          <p:spPr bwMode="auto">
            <a:xfrm>
              <a:off x="4224986"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3" name="Oval 7"/>
            <p:cNvSpPr>
              <a:spLocks noChangeArrowheads="1"/>
            </p:cNvSpPr>
            <p:nvPr/>
          </p:nvSpPr>
          <p:spPr bwMode="auto">
            <a:xfrm>
              <a:off x="3258610" y="2427453"/>
              <a:ext cx="110702"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4" name="Oval 8"/>
            <p:cNvSpPr>
              <a:spLocks noChangeArrowheads="1"/>
            </p:cNvSpPr>
            <p:nvPr/>
          </p:nvSpPr>
          <p:spPr bwMode="auto">
            <a:xfrm>
              <a:off x="3451637"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5" name="Oval 9"/>
            <p:cNvSpPr>
              <a:spLocks noChangeArrowheads="1"/>
            </p:cNvSpPr>
            <p:nvPr/>
          </p:nvSpPr>
          <p:spPr bwMode="auto">
            <a:xfrm>
              <a:off x="3645078"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6" name="Oval 7"/>
            <p:cNvSpPr>
              <a:spLocks noChangeArrowheads="1"/>
            </p:cNvSpPr>
            <p:nvPr/>
          </p:nvSpPr>
          <p:spPr bwMode="auto">
            <a:xfrm>
              <a:off x="2678701" y="2427453"/>
              <a:ext cx="110702"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7" name="Oval 8"/>
            <p:cNvSpPr>
              <a:spLocks noChangeArrowheads="1"/>
            </p:cNvSpPr>
            <p:nvPr/>
          </p:nvSpPr>
          <p:spPr bwMode="auto">
            <a:xfrm>
              <a:off x="2871728"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8" name="Oval 9"/>
            <p:cNvSpPr>
              <a:spLocks noChangeArrowheads="1"/>
            </p:cNvSpPr>
            <p:nvPr/>
          </p:nvSpPr>
          <p:spPr bwMode="auto">
            <a:xfrm>
              <a:off x="3065169" y="2427453"/>
              <a:ext cx="111116" cy="111118"/>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cxnSp>
        <p:nvCxnSpPr>
          <p:cNvPr id="172" name="Straight Connector 171"/>
          <p:cNvCxnSpPr/>
          <p:nvPr/>
        </p:nvCxnSpPr>
        <p:spPr>
          <a:xfrm rot="10800000">
            <a:off x="8006259" y="4109784"/>
            <a:ext cx="0" cy="2290825"/>
          </a:xfrm>
          <a:prstGeom prst="line">
            <a:avLst/>
          </a:prstGeom>
          <a:noFill/>
          <a:ln w="76200" cap="flat" cmpd="dbl" algn="ctr">
            <a:solidFill>
              <a:schemeClr val="tx1">
                <a:lumMod val="60000"/>
                <a:lumOff val="40000"/>
              </a:schemeClr>
            </a:solidFill>
            <a:prstDash val="sysDot"/>
            <a:miter lim="800000"/>
          </a:ln>
          <a:effectLst/>
        </p:spPr>
      </p:cxnSp>
      <p:sp>
        <p:nvSpPr>
          <p:cNvPr id="63" name="TextBox 62"/>
          <p:cNvSpPr txBox="1"/>
          <p:nvPr/>
        </p:nvSpPr>
        <p:spPr>
          <a:xfrm>
            <a:off x="8909061" y="4105697"/>
            <a:ext cx="3004761" cy="2588452"/>
          </a:xfrm>
          <a:prstGeom prst="rect">
            <a:avLst/>
          </a:prstGeom>
          <a:noFill/>
        </p:spPr>
        <p:txBody>
          <a:bodyPr wrap="square" lIns="179193" tIns="143353" rIns="179193" bIns="143353" rtlCol="0">
            <a:noAutofit/>
          </a:bodyPr>
          <a:lstStyle/>
          <a:p>
            <a:pPr marL="0" lvl="1" defTabSz="896203">
              <a:lnSpc>
                <a:spcPct val="90000"/>
              </a:lnSpc>
              <a:spcAft>
                <a:spcPts val="1176"/>
              </a:spcAft>
              <a:buSzPct val="90000"/>
              <a:defRPr/>
            </a:pPr>
            <a:r>
              <a:rPr lang="en-US" sz="2352" kern="0" dirty="0">
                <a:gradFill>
                  <a:gsLst>
                    <a:gs pos="1250">
                      <a:schemeClr val="accent5"/>
                    </a:gs>
                    <a:gs pos="100000">
                      <a:schemeClr val="accent5"/>
                    </a:gs>
                  </a:gsLst>
                  <a:lin ang="5400000" scaled="0"/>
                </a:gradFill>
                <a:latin typeface="Segoe UI Semilight" panose="020B0402040204020203" pitchFamily="34" charset="0"/>
                <a:cs typeface="Segoe UI Semilight" panose="020B0402040204020203" pitchFamily="34" charset="0"/>
              </a:rPr>
              <a:t>Backend </a:t>
            </a:r>
            <a:r>
              <a:rPr lang="en-US" sz="2352" kern="0" dirty="0">
                <a:solidFill>
                  <a:schemeClr val="tx1">
                    <a:lumMod val="50000"/>
                  </a:schemeClr>
                </a:solidFill>
                <a:latin typeface="Segoe UI Semilight" panose="020B0402040204020203" pitchFamily="34" charset="0"/>
                <a:cs typeface="Segoe UI Semilight" panose="020B0402040204020203" pitchFamily="34" charset="0"/>
              </a:rPr>
              <a:t>connectivity</a:t>
            </a:r>
          </a:p>
          <a:p>
            <a:pPr marL="0" lvl="1" defTabSz="896203">
              <a:lnSpc>
                <a:spcPct val="90000"/>
              </a:lnSpc>
              <a:spcAft>
                <a:spcPts val="1176"/>
              </a:spcAft>
              <a:buSzPct val="90000"/>
              <a:defRPr/>
            </a:pPr>
            <a:r>
              <a:rPr lang="en-US" sz="1568" kern="0" dirty="0">
                <a:solidFill>
                  <a:schemeClr val="tx1">
                    <a:lumMod val="50000"/>
                  </a:schemeClr>
                </a:solidFill>
              </a:rPr>
              <a:t>Point-to-site for dev/test</a:t>
            </a:r>
          </a:p>
          <a:p>
            <a:pPr marL="0" lvl="1" defTabSz="896203">
              <a:lnSpc>
                <a:spcPct val="90000"/>
              </a:lnSpc>
              <a:spcAft>
                <a:spcPts val="1176"/>
              </a:spcAft>
              <a:buSzPct val="90000"/>
              <a:defRPr/>
            </a:pPr>
            <a:r>
              <a:rPr lang="en-US" sz="1568" kern="0" dirty="0">
                <a:solidFill>
                  <a:schemeClr val="tx1">
                    <a:lumMod val="50000"/>
                  </a:schemeClr>
                </a:solidFill>
              </a:rPr>
              <a:t>VPN Gateways for secure</a:t>
            </a:r>
            <a:br>
              <a:rPr lang="en-US" sz="1568" kern="0" dirty="0">
                <a:solidFill>
                  <a:schemeClr val="tx1">
                    <a:lumMod val="50000"/>
                  </a:schemeClr>
                </a:solidFill>
              </a:rPr>
            </a:br>
            <a:r>
              <a:rPr lang="en-US" sz="1568" kern="0" dirty="0">
                <a:solidFill>
                  <a:schemeClr val="tx1">
                    <a:lumMod val="50000"/>
                  </a:schemeClr>
                </a:solidFill>
              </a:rPr>
              <a:t>site-to-site connectivity</a:t>
            </a:r>
          </a:p>
          <a:p>
            <a:pPr marL="0" lvl="1" defTabSz="896203">
              <a:lnSpc>
                <a:spcPct val="90000"/>
              </a:lnSpc>
              <a:spcAft>
                <a:spcPts val="1176"/>
              </a:spcAft>
              <a:buSzPct val="90000"/>
              <a:defRPr/>
            </a:pPr>
            <a:r>
              <a:rPr lang="en-US" sz="1568" kern="0" dirty="0">
                <a:solidFill>
                  <a:schemeClr val="tx1">
                    <a:lumMod val="50000"/>
                  </a:schemeClr>
                </a:solidFill>
              </a:rPr>
              <a:t>ExpressRoute for private enterprise grade connectivity</a:t>
            </a:r>
          </a:p>
        </p:txBody>
      </p:sp>
      <p:grpSp>
        <p:nvGrpSpPr>
          <p:cNvPr id="314" name="Group 313"/>
          <p:cNvGrpSpPr/>
          <p:nvPr/>
        </p:nvGrpSpPr>
        <p:grpSpPr>
          <a:xfrm>
            <a:off x="4470056" y="4221058"/>
            <a:ext cx="3791683" cy="2863726"/>
            <a:chOff x="4560877" y="4072168"/>
            <a:chExt cx="3868722" cy="2921911"/>
          </a:xfrm>
        </p:grpSpPr>
        <p:sp>
          <p:nvSpPr>
            <p:cNvPr id="70" name="TextBox 69"/>
            <p:cNvSpPr txBox="1"/>
            <p:nvPr/>
          </p:nvSpPr>
          <p:spPr>
            <a:xfrm>
              <a:off x="6100762" y="4072168"/>
              <a:ext cx="1703203" cy="1194173"/>
            </a:xfrm>
            <a:prstGeom prst="rect">
              <a:avLst/>
            </a:prstGeom>
            <a:noFill/>
          </p:spPr>
          <p:txBody>
            <a:bodyPr wrap="square" lIns="0" tIns="0" rIns="0" bIns="0" rtlCol="0">
              <a:spAutoFit/>
            </a:bodyPr>
            <a:lstStyle/>
            <a:p>
              <a:pPr marL="0" lvl="1" algn="ctr" defTabSz="896203">
                <a:lnSpc>
                  <a:spcPct val="90000"/>
                </a:lnSpc>
                <a:spcBef>
                  <a:spcPts val="588"/>
                </a:spcBef>
                <a:spcAft>
                  <a:spcPts val="1764"/>
                </a:spcAft>
                <a:buSzPct val="90000"/>
                <a:defRPr/>
              </a:pPr>
              <a:r>
                <a:rPr lang="en-US" sz="1568" kern="0">
                  <a:gradFill>
                    <a:gsLst>
                      <a:gs pos="1250">
                        <a:schemeClr val="bg1"/>
                      </a:gs>
                      <a:gs pos="100000">
                        <a:schemeClr val="bg1"/>
                      </a:gs>
                    </a:gsLst>
                    <a:lin ang="5400000" scaled="0"/>
                  </a:gradFill>
                </a:rPr>
                <a:t>Backend connectivity</a:t>
              </a:r>
            </a:p>
            <a:p>
              <a:pPr marL="0" lvl="1" algn="ctr" defTabSz="896203">
                <a:lnSpc>
                  <a:spcPct val="90000"/>
                </a:lnSpc>
                <a:spcBef>
                  <a:spcPts val="588"/>
                </a:spcBef>
                <a:spcAft>
                  <a:spcPts val="1764"/>
                </a:spcAft>
                <a:buSzPct val="90000"/>
                <a:defRPr/>
              </a:pPr>
              <a:r>
                <a:rPr lang="en-US" sz="1568" kern="0">
                  <a:gradFill>
                    <a:gsLst>
                      <a:gs pos="1250">
                        <a:schemeClr val="bg1"/>
                      </a:gs>
                      <a:gs pos="100000">
                        <a:schemeClr val="bg1"/>
                      </a:gs>
                    </a:gsLst>
                    <a:lin ang="5400000" scaled="0"/>
                  </a:gradFill>
                </a:rPr>
                <a:t>ExpressRoute</a:t>
              </a:r>
              <a:br>
                <a:rPr lang="en-US" sz="1568" kern="0">
                  <a:gradFill>
                    <a:gsLst>
                      <a:gs pos="1250">
                        <a:schemeClr val="bg1"/>
                      </a:gs>
                      <a:gs pos="100000">
                        <a:schemeClr val="bg1"/>
                      </a:gs>
                    </a:gsLst>
                    <a:lin ang="5400000" scaled="0"/>
                  </a:gradFill>
                </a:rPr>
              </a:br>
              <a:r>
                <a:rPr lang="en-US" sz="1568" kern="0">
                  <a:gradFill>
                    <a:gsLst>
                      <a:gs pos="1250">
                        <a:schemeClr val="bg1"/>
                      </a:gs>
                      <a:gs pos="100000">
                        <a:schemeClr val="bg1"/>
                      </a:gs>
                    </a:gsLst>
                    <a:lin ang="5400000" scaled="0"/>
                  </a:gradFill>
                </a:rPr>
                <a:t>VPN Gateways</a:t>
              </a:r>
            </a:p>
          </p:txBody>
        </p:sp>
        <p:grpSp>
          <p:nvGrpSpPr>
            <p:cNvPr id="313" name="Group 312"/>
            <p:cNvGrpSpPr/>
            <p:nvPr/>
          </p:nvGrpSpPr>
          <p:grpSpPr>
            <a:xfrm>
              <a:off x="4560877" y="4697003"/>
              <a:ext cx="1893269" cy="2297076"/>
              <a:chOff x="4560877" y="4697003"/>
              <a:chExt cx="1893269" cy="2297076"/>
            </a:xfrm>
          </p:grpSpPr>
          <p:sp>
            <p:nvSpPr>
              <p:cNvPr id="57" name="Rectangle 10"/>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58" name="Rectangle 11"/>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59" name="Rectangle 21"/>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2" name="Freeform 22"/>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4" name="Rectangle 26"/>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6" name="Rectangle 27"/>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7" name="Freeform 28"/>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8" name="Freeform 29"/>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69" name="Rectangle 30"/>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1" name="Rectangle 31"/>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2" name="Rectangle 32"/>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3" name="Rectangle 33"/>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5" name="Rectangle 34"/>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6" name="Rectangle 35"/>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7" name="Rectangle 36"/>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8" name="Rectangle 37"/>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79" name="Rectangle 38"/>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0" name="Rectangle 39"/>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1" name="Rectangle 40"/>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2" name="Rectangle 41"/>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3" name="Rectangle 42"/>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4" name="Rectangle 43"/>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5" name="Rectangle 44"/>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6" name="Rectangle 45"/>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7" name="Rectangle 46"/>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8" name="Rectangle 47"/>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89" name="Rectangle 48"/>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0" name="Rectangle 49"/>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1" name="Rectangle 50"/>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2" name="Rectangle 51"/>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3" name="Rectangle 52"/>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4" name="Rectangle 53"/>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5" name="Rectangle 54"/>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6" name="Rectangle 55"/>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7" name="Rectangle 56"/>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8" name="Rectangle 57"/>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99" name="Rectangle 58"/>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0" name="Rectangle 59"/>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1" name="Rectangle 60"/>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2" name="Rectangle 61"/>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3" name="Rectangle 62"/>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4" name="Freeform 63"/>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5" name="Freeform 64"/>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6" name="Freeform 65"/>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7" name="Freeform 66"/>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8" name="Freeform 67"/>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09" name="Freeform 68"/>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0" name="Freeform 69"/>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1" name="Freeform 70"/>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2" name="Rectangle 71"/>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3" name="Rectangle 72"/>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4" name="Rectangle 73"/>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5" name="Rectangle 74"/>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6" name="Rectangle 75"/>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7" name="Rectangle 76"/>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8" name="Rectangle 77"/>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19" name="Rectangle 78"/>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0" name="Rectangle 79"/>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1" name="Rectangle 80"/>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2" name="Rectangle 81"/>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3" name="Rectangle 82"/>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4" name="Rectangle 83"/>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5" name="Rectangle 84"/>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6" name="Rectangle 85"/>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7" name="Rectangle 86"/>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8" name="Rectangle 87"/>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29" name="Rectangle 88"/>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0" name="Rectangle 89"/>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1" name="Rectangle 90"/>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2" name="Rectangle 91"/>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3" name="Rectangle 92"/>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4" name="Rectangle 93"/>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5" name="Rectangle 94"/>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6" name="Rectangle 95"/>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7" name="Rectangle 96"/>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8" name="Freeform 97"/>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39" name="Freeform 98"/>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0" name="Rectangle 99"/>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1" name="Rectangle 100"/>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2" name="Rectangle 101"/>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3" name="Rectangle 102"/>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4" name="Rectangle 103"/>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5" name="Rectangle 104"/>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6" name="Rectangle 105"/>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7" name="Rectangle 106"/>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8" name="Rectangle 107"/>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49" name="Rectangle 108"/>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0" name="Rectangle 109"/>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1" name="Rectangle 110"/>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2" name="Rectangle 111"/>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3" name="Rectangle 112"/>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4" name="Rectangle 113"/>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5" name="Rectangle 114"/>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6" name="Rectangle 115"/>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7" name="Rectangle 116"/>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8" name="Rectangle 117"/>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59" name="Rectangle 118"/>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0" name="Rectangle 119"/>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1" name="Rectangle 120"/>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2" name="Rectangle 121"/>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3" name="Rectangle 122"/>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4" name="Rectangle 123"/>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5" name="Rectangle 124"/>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66" name="Rectangle 125"/>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grpSp>
        <p:grpSp>
          <p:nvGrpSpPr>
            <p:cNvPr id="312" name="Group 311"/>
            <p:cNvGrpSpPr/>
            <p:nvPr/>
          </p:nvGrpSpPr>
          <p:grpSpPr>
            <a:xfrm>
              <a:off x="7413281" y="5753909"/>
              <a:ext cx="1016318" cy="1240170"/>
              <a:chOff x="7413281" y="5753909"/>
              <a:chExt cx="1016318" cy="1240170"/>
            </a:xfrm>
          </p:grpSpPr>
          <p:sp>
            <p:nvSpPr>
              <p:cNvPr id="183" name="Rectangle 10"/>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4" name="Rectangle 11"/>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5" name="Rectangle 21"/>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6" name="Freeform 22"/>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7" name="Rectangle 26"/>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8" name="Rectangle 27"/>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89" name="Freeform 28"/>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0" name="Freeform 29"/>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1" name="Rectangle 30"/>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2" name="Rectangle 31"/>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3" name="Rectangle 32"/>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4" name="Rectangle 33"/>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5" name="Rectangle 34"/>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6" name="Rectangle 35"/>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7" name="Rectangle 36"/>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8" name="Rectangle 37"/>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199" name="Rectangle 38"/>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0" name="Rectangle 39"/>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1" name="Rectangle 40"/>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2" name="Rectangle 41"/>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3" name="Rectangle 42"/>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4" name="Rectangle 43"/>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5" name="Rectangle 44"/>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6" name="Rectangle 45"/>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7" name="Rectangle 46"/>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8" name="Rectangle 47"/>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09" name="Rectangle 48"/>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0" name="Rectangle 49"/>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1" name="Rectangle 50"/>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2" name="Rectangle 51"/>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3" name="Rectangle 52"/>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4" name="Rectangle 53"/>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5" name="Rectangle 54"/>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6" name="Rectangle 55"/>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7" name="Rectangle 56"/>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8" name="Rectangle 57"/>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19" name="Rectangle 58"/>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0" name="Rectangle 59"/>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1" name="Rectangle 60"/>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2" name="Rectangle 61"/>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3" name="Rectangle 62"/>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4" name="Freeform 63"/>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5" name="Freeform 64"/>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6" name="Freeform 65"/>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7" name="Freeform 66"/>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8" name="Freeform 67"/>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29" name="Freeform 68"/>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0" name="Freeform 69"/>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1" name="Freeform 70"/>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2" name="Rectangle 71"/>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3" name="Rectangle 72"/>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4" name="Rectangle 73"/>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5" name="Rectangle 74"/>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6" name="Rectangle 75"/>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7" name="Rectangle 76"/>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8" name="Rectangle 77"/>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39" name="Rectangle 78"/>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0" name="Rectangle 79"/>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1" name="Rectangle 80"/>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2" name="Rectangle 81"/>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3" name="Rectangle 82"/>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4" name="Rectangle 83"/>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5" name="Rectangle 84"/>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6" name="Rectangle 85"/>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7" name="Rectangle 86"/>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8" name="Rectangle 87"/>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49" name="Rectangle 88"/>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0" name="Rectangle 89"/>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1" name="Rectangle 90"/>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2" name="Rectangle 91"/>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3" name="Rectangle 92"/>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4" name="Rectangle 93"/>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5" name="Rectangle 94"/>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6" name="Rectangle 95"/>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7" name="Rectangle 96"/>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8" name="Freeform 97"/>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59" name="Freeform 98"/>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0" name="Rectangle 99"/>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1" name="Rectangle 100"/>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2" name="Rectangle 101"/>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3" name="Rectangle 102"/>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4" name="Rectangle 103"/>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5" name="Rectangle 104"/>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6" name="Rectangle 105"/>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7" name="Rectangle 106"/>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8" name="Rectangle 107"/>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69" name="Rectangle 108"/>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0" name="Rectangle 109"/>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1" name="Rectangle 110"/>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2" name="Rectangle 111"/>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3" name="Rectangle 112"/>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4" name="Rectangle 113"/>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5" name="Rectangle 114"/>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6" name="Rectangle 115"/>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7" name="Rectangle 116"/>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8" name="Rectangle 117"/>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79" name="Rectangle 118"/>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0" name="Rectangle 119"/>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1" name="Rectangle 120"/>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2" name="Rectangle 121"/>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3" name="Rectangle 122"/>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4" name="Rectangle 123"/>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5" name="Rectangle 124"/>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sp>
            <p:nvSpPr>
              <p:cNvPr id="286" name="Rectangle 125"/>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595" tIns="44797" rIns="89595" bIns="44797" numCol="1" anchor="t" anchorCtr="0" compatLnSpc="1">
                <a:prstTxWarp prst="textNoShape">
                  <a:avLst/>
                </a:prstTxWarp>
              </a:bodyPr>
              <a:lstStyle/>
              <a:p>
                <a:pPr defTabSz="913914">
                  <a:defRPr/>
                </a:pPr>
                <a:endParaRPr lang="en-US" sz="1764" kern="0">
                  <a:solidFill>
                    <a:srgbClr val="FFFFFF"/>
                  </a:solidFill>
                </a:endParaRPr>
              </a:p>
            </p:txBody>
          </p:sp>
        </p:grpSp>
        <p:grpSp>
          <p:nvGrpSpPr>
            <p:cNvPr id="37" name="Group 36"/>
            <p:cNvGrpSpPr/>
            <p:nvPr/>
          </p:nvGrpSpPr>
          <p:grpSpPr>
            <a:xfrm>
              <a:off x="5126657" y="4150384"/>
              <a:ext cx="437130" cy="439398"/>
              <a:chOff x="5659515" y="4044160"/>
              <a:chExt cx="490973" cy="493520"/>
            </a:xfrm>
          </p:grpSpPr>
          <p:sp>
            <p:nvSpPr>
              <p:cNvPr id="35" name="Isosceles Triangle 34"/>
              <p:cNvSpPr/>
              <p:nvPr/>
            </p:nvSpPr>
            <p:spPr bwMode="auto">
              <a:xfrm>
                <a:off x="5671871" y="4091298"/>
                <a:ext cx="460452" cy="396941"/>
              </a:xfrm>
              <a:prstGeom prst="triangle">
                <a:avLst/>
              </a:prstGeom>
              <a:no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34" name="Oval 33"/>
              <p:cNvSpPr/>
              <p:nvPr/>
            </p:nvSpPr>
            <p:spPr bwMode="auto">
              <a:xfrm>
                <a:off x="5833170" y="4044160"/>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289" name="Oval 288"/>
              <p:cNvSpPr/>
              <p:nvPr/>
            </p:nvSpPr>
            <p:spPr bwMode="auto">
              <a:xfrm>
                <a:off x="5659515"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290" name="Oval 289"/>
              <p:cNvSpPr/>
              <p:nvPr/>
            </p:nvSpPr>
            <p:spPr bwMode="auto">
              <a:xfrm>
                <a:off x="6005837"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grpSp>
      </p:grpSp>
      <p:grpSp>
        <p:nvGrpSpPr>
          <p:cNvPr id="46" name="Group 45"/>
          <p:cNvGrpSpPr/>
          <p:nvPr/>
        </p:nvGrpSpPr>
        <p:grpSpPr>
          <a:xfrm>
            <a:off x="7387051" y="4282798"/>
            <a:ext cx="507866" cy="244590"/>
            <a:chOff x="2378075" y="1646238"/>
            <a:chExt cx="7680325" cy="3698875"/>
          </a:xfrm>
        </p:grpSpPr>
        <p:sp>
          <p:nvSpPr>
            <p:cNvPr id="41" name="Freeform 5"/>
            <p:cNvSpPr>
              <a:spLocks/>
            </p:cNvSpPr>
            <p:nvPr/>
          </p:nvSpPr>
          <p:spPr bwMode="auto">
            <a:xfrm>
              <a:off x="2378075" y="1646238"/>
              <a:ext cx="1854200" cy="3698875"/>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2" name="Freeform 6"/>
            <p:cNvSpPr>
              <a:spLocks/>
            </p:cNvSpPr>
            <p:nvPr/>
          </p:nvSpPr>
          <p:spPr bwMode="auto">
            <a:xfrm>
              <a:off x="8223250" y="1646238"/>
              <a:ext cx="1835150" cy="3698875"/>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3" name="Oval 7"/>
            <p:cNvSpPr>
              <a:spLocks noChangeArrowheads="1"/>
            </p:cNvSpPr>
            <p:nvPr/>
          </p:nvSpPr>
          <p:spPr bwMode="auto">
            <a:xfrm>
              <a:off x="4373563" y="3070226"/>
              <a:ext cx="847725" cy="850900"/>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4" name="Oval 8"/>
            <p:cNvSpPr>
              <a:spLocks noChangeArrowheads="1"/>
            </p:cNvSpPr>
            <p:nvPr/>
          </p:nvSpPr>
          <p:spPr bwMode="auto">
            <a:xfrm>
              <a:off x="5794375" y="3070226"/>
              <a:ext cx="850900" cy="850900"/>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5" name="Oval 9"/>
            <p:cNvSpPr>
              <a:spLocks noChangeArrowheads="1"/>
            </p:cNvSpPr>
            <p:nvPr/>
          </p:nvSpPr>
          <p:spPr bwMode="auto">
            <a:xfrm>
              <a:off x="7215188" y="3070226"/>
              <a:ext cx="850900" cy="850900"/>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nvGrpSpPr>
          <p:cNvPr id="50" name="Group 49"/>
          <p:cNvGrpSpPr/>
          <p:nvPr/>
        </p:nvGrpSpPr>
        <p:grpSpPr>
          <a:xfrm>
            <a:off x="5641710" y="4242523"/>
            <a:ext cx="394904" cy="1090698"/>
            <a:chOff x="5803969" y="4083421"/>
            <a:chExt cx="402928" cy="1112859"/>
          </a:xfrm>
        </p:grpSpPr>
        <p:sp>
          <p:nvSpPr>
            <p:cNvPr id="292" name="Freeform 5"/>
            <p:cNvSpPr>
              <a:spLocks/>
            </p:cNvSpPr>
            <p:nvPr/>
          </p:nvSpPr>
          <p:spPr bwMode="auto">
            <a:xfrm rot="5400000">
              <a:off x="5904442" y="3982948"/>
              <a:ext cx="201982" cy="402927"/>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3" name="Freeform 6"/>
            <p:cNvSpPr>
              <a:spLocks/>
            </p:cNvSpPr>
            <p:nvPr/>
          </p:nvSpPr>
          <p:spPr bwMode="auto">
            <a:xfrm rot="5400000">
              <a:off x="5905480" y="4894863"/>
              <a:ext cx="199907" cy="402927"/>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nvGrpSpPr>
            <p:cNvPr id="49" name="Group 48"/>
            <p:cNvGrpSpPr/>
            <p:nvPr/>
          </p:nvGrpSpPr>
          <p:grpSpPr>
            <a:xfrm>
              <a:off x="5959087" y="4288647"/>
              <a:ext cx="92692" cy="707628"/>
              <a:chOff x="5956710" y="4332543"/>
              <a:chExt cx="92692" cy="707628"/>
            </a:xfrm>
          </p:grpSpPr>
          <p:sp>
            <p:nvSpPr>
              <p:cNvPr id="294" name="Oval 7"/>
              <p:cNvSpPr>
                <a:spLocks noChangeArrowheads="1"/>
              </p:cNvSpPr>
              <p:nvPr/>
            </p:nvSpPr>
            <p:spPr bwMode="auto">
              <a:xfrm rot="5400000">
                <a:off x="5956884" y="4332370"/>
                <a:ext cx="92345"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5" name="Oval 8"/>
              <p:cNvSpPr>
                <a:spLocks noChangeArrowheads="1"/>
              </p:cNvSpPr>
              <p:nvPr/>
            </p:nvSpPr>
            <p:spPr bwMode="auto">
              <a:xfrm rot="5400000">
                <a:off x="5956711" y="4486104"/>
                <a:ext cx="92690"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6" name="Oval 9"/>
              <p:cNvSpPr>
                <a:spLocks noChangeArrowheads="1"/>
              </p:cNvSpPr>
              <p:nvPr/>
            </p:nvSpPr>
            <p:spPr bwMode="auto">
              <a:xfrm rot="5400000">
                <a:off x="5956711" y="4640011"/>
                <a:ext cx="92690"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9" name="Oval 7"/>
              <p:cNvSpPr>
                <a:spLocks noChangeArrowheads="1"/>
              </p:cNvSpPr>
              <p:nvPr/>
            </p:nvSpPr>
            <p:spPr bwMode="auto">
              <a:xfrm rot="5400000">
                <a:off x="5956884" y="4793746"/>
                <a:ext cx="92345"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0" name="Oval 8"/>
              <p:cNvSpPr>
                <a:spLocks noChangeArrowheads="1"/>
              </p:cNvSpPr>
              <p:nvPr/>
            </p:nvSpPr>
            <p:spPr bwMode="auto">
              <a:xfrm rot="5400000">
                <a:off x="5956711" y="4947480"/>
                <a:ext cx="92690" cy="92691"/>
              </a:xfrm>
              <a:prstGeom prst="ellipse">
                <a:avLst/>
              </a:pr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spTree>
    <p:extLst>
      <p:ext uri="{BB962C8B-B14F-4D97-AF65-F5344CB8AC3E}">
        <p14:creationId xmlns:p14="http://schemas.microsoft.com/office/powerpoint/2010/main" val="178056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par>
                                <p:cTn id="8" presetID="63" presetClass="path" presetSubtype="0" decel="100000" fill="hold" grpId="1" nodeType="withEffect">
                                  <p:stCondLst>
                                    <p:cond delay="0"/>
                                  </p:stCondLst>
                                  <p:childTnLst>
                                    <p:animMotion origin="layout" path="M -4.69747E-7 -3.23196E-6 L 0.27393 -3.23196E-6 " pathEditMode="relative" rAng="0" ptsTypes="AA">
                                      <p:cBhvr>
                                        <p:cTn id="9" dur="750" spd="-100000" fill="hold"/>
                                        <p:tgtEl>
                                          <p:spTgt spid="61"/>
                                        </p:tgtEl>
                                        <p:attrNameLst>
                                          <p:attrName>ppt_x</p:attrName>
                                          <p:attrName>ppt_y</p:attrName>
                                        </p:attrNameLst>
                                      </p:cBhvr>
                                      <p:rCtr x="13697"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800"/>
                                        <p:tgtEl>
                                          <p:spTgt spid="53"/>
                                        </p:tgtEl>
                                      </p:cBhvr>
                                    </p:animEffect>
                                  </p:childTnLst>
                                </p:cTn>
                              </p:par>
                              <p:par>
                                <p:cTn id="15" presetID="35" presetClass="path" presetSubtype="0" decel="100000" fill="hold" nodeType="withEffect">
                                  <p:stCondLst>
                                    <p:cond delay="0"/>
                                  </p:stCondLst>
                                  <p:childTnLst>
                                    <p:animMotion origin="layout" path="M 1.66454E-6 2.40581E-6 L -0.31912 2.40581E-6 " pathEditMode="relative" rAng="0" ptsTypes="AA">
                                      <p:cBhvr>
                                        <p:cTn id="16" dur="800" spd="-100000" fill="hold"/>
                                        <p:tgtEl>
                                          <p:spTgt spid="53"/>
                                        </p:tgtEl>
                                        <p:attrNameLst>
                                          <p:attrName>ppt_x</p:attrName>
                                          <p:attrName>ppt_y</p:attrName>
                                        </p:attrNameLst>
                                      </p:cBhvr>
                                      <p:rCtr x="-15956" y="0"/>
                                    </p:animMotion>
                                  </p:childTnLst>
                                </p:cTn>
                              </p:par>
                            </p:childTnLst>
                          </p:cTn>
                        </p:par>
                        <p:par>
                          <p:cTn id="17" fill="hold">
                            <p:stCondLst>
                              <p:cond delay="800"/>
                            </p:stCondLst>
                            <p:childTnLst>
                              <p:par>
                                <p:cTn id="18" presetID="22" presetClass="entr" presetSubtype="8"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4"/>
                                        </p:tgtEl>
                                        <p:attrNameLst>
                                          <p:attrName>style.visibility</p:attrName>
                                        </p:attrNameLst>
                                      </p:cBhvr>
                                      <p:to>
                                        <p:strVal val="visible"/>
                                      </p:to>
                                    </p:set>
                                    <p:animEffect transition="in" filter="fade">
                                      <p:cBhvr>
                                        <p:cTn id="25" dur="800"/>
                                        <p:tgtEl>
                                          <p:spTgt spid="314"/>
                                        </p:tgtEl>
                                      </p:cBhvr>
                                    </p:animEffect>
                                  </p:childTnLst>
                                </p:cTn>
                              </p:par>
                              <p:par>
                                <p:cTn id="26" presetID="42" presetClass="path" presetSubtype="0" decel="100000" fill="hold" nodeType="withEffect">
                                  <p:stCondLst>
                                    <p:cond delay="0"/>
                                  </p:stCondLst>
                                  <p:childTnLst>
                                    <p:animMotion origin="layout" path="M -8.7567E-7 3.13663E-6 L -8.7567E-7 0.4251 " pathEditMode="relative" rAng="0" ptsTypes="AA">
                                      <p:cBhvr>
                                        <p:cTn id="27" dur="750" spd="-100000" fill="hold"/>
                                        <p:tgtEl>
                                          <p:spTgt spid="314"/>
                                        </p:tgtEl>
                                        <p:attrNameLst>
                                          <p:attrName>ppt_x</p:attrName>
                                          <p:attrName>ppt_y</p:attrName>
                                        </p:attrNameLst>
                                      </p:cBhvr>
                                      <p:rCtr x="0" y="21244"/>
                                    </p:animMotion>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800"/>
                                        <p:tgtEl>
                                          <p:spTgt spid="63"/>
                                        </p:tgtEl>
                                      </p:cBhvr>
                                    </p:animEffect>
                                  </p:childTnLst>
                                </p:cTn>
                              </p:par>
                              <p:par>
                                <p:cTn id="31" presetID="42" presetClass="path" presetSubtype="0" decel="100000" fill="hold" grpId="1" nodeType="withEffect">
                                  <p:stCondLst>
                                    <p:cond delay="0"/>
                                  </p:stCondLst>
                                  <p:childTnLst>
                                    <p:animMotion origin="layout" path="M -8.7567E-7 3.13663E-6 L -8.7567E-7 0.4251 " pathEditMode="relative" rAng="0" ptsTypes="AA">
                                      <p:cBhvr>
                                        <p:cTn id="32" dur="750" spd="-100000" fill="hold"/>
                                        <p:tgtEl>
                                          <p:spTgt spid="63"/>
                                        </p:tgtEl>
                                        <p:attrNameLst>
                                          <p:attrName>ppt_x</p:attrName>
                                          <p:attrName>ppt_y</p:attrName>
                                        </p:attrNameLst>
                                      </p:cBhvr>
                                      <p:rCtr x="0" y="21244"/>
                                    </p:animMotion>
                                  </p:childTnLst>
                                </p:cTn>
                              </p:par>
                            </p:childTnLst>
                          </p:cTn>
                        </p:par>
                        <p:par>
                          <p:cTn id="33" fill="hold">
                            <p:stCondLst>
                              <p:cond delay="800"/>
                            </p:stCondLst>
                            <p:childTnLst>
                              <p:par>
                                <p:cTn id="34" presetID="16" presetClass="entr" presetSubtype="42" fill="hold"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arn(outHorizontal)">
                                      <p:cBhvr>
                                        <p:cTn id="36" dur="500"/>
                                        <p:tgtEl>
                                          <p:spTgt spid="50"/>
                                        </p:tgtEl>
                                      </p:cBhvr>
                                    </p:animEffect>
                                  </p:childTnLst>
                                </p:cTn>
                              </p:par>
                            </p:childTnLst>
                          </p:cTn>
                        </p:par>
                        <p:par>
                          <p:cTn id="37" fill="hold">
                            <p:stCondLst>
                              <p:cond delay="1300"/>
                            </p:stCondLst>
                            <p:childTnLst>
                              <p:par>
                                <p:cTn id="38" presetID="16" presetClass="entr" presetSubtype="37"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barn(outVertical)">
                                      <p:cBhvr>
                                        <p:cTn id="40" dur="500"/>
                                        <p:tgtEl>
                                          <p:spTgt spid="46"/>
                                        </p:tgtEl>
                                      </p:cBhvr>
                                    </p:animEffect>
                                  </p:childTnLst>
                                </p:cTn>
                              </p:par>
                            </p:childTnLst>
                          </p:cTn>
                        </p:par>
                        <p:par>
                          <p:cTn id="41" fill="hold">
                            <p:stCondLst>
                              <p:cond delay="1800"/>
                            </p:stCondLst>
                            <p:childTnLst>
                              <p:par>
                                <p:cTn id="42" presetID="22" presetClass="entr" presetSubtype="4" fill="hold" nodeType="after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wipe(down)">
                                      <p:cBhvr>
                                        <p:cTn id="44" dur="750"/>
                                        <p:tgtEl>
                                          <p:spTgt spid="172"/>
                                        </p:tgtEl>
                                      </p:cBhvr>
                                    </p:animEffect>
                                  </p:childTnLst>
                                </p:cTn>
                              </p:par>
                              <p:par>
                                <p:cTn id="45" presetID="22" presetClass="entr" presetSubtype="1" fill="hold" nodeType="withEffect">
                                  <p:stCondLst>
                                    <p:cond delay="0"/>
                                  </p:stCondLst>
                                  <p:childTnLst>
                                    <p:set>
                                      <p:cBhvr>
                                        <p:cTn id="46" dur="1" fill="hold">
                                          <p:stCondLst>
                                            <p:cond delay="0"/>
                                          </p:stCondLst>
                                        </p:cTn>
                                        <p:tgtEl>
                                          <p:spTgt spid="171"/>
                                        </p:tgtEl>
                                        <p:attrNameLst>
                                          <p:attrName>style.visibility</p:attrName>
                                        </p:attrNameLst>
                                      </p:cBhvr>
                                      <p:to>
                                        <p:strVal val="visible"/>
                                      </p:to>
                                    </p:set>
                                    <p:animEffect transition="in" filter="wipe(up)">
                                      <p:cBhvr>
                                        <p:cTn id="47" dur="75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3" grpId="0"/>
      <p:bldP spid="63"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018" y="382917"/>
            <a:ext cx="10326721" cy="689111"/>
          </a:xfrm>
        </p:spPr>
        <p:txBody>
          <a:bodyPr>
            <a:normAutofit fontScale="90000"/>
          </a:bodyPr>
          <a:lstStyle/>
          <a:p>
            <a:r>
              <a:rPr lang="en-US" dirty="0"/>
              <a:t>Connectivity options and hybrid offerings</a:t>
            </a:r>
          </a:p>
        </p:txBody>
      </p:sp>
      <p:sp>
        <p:nvSpPr>
          <p:cNvPr id="111" name="Rectangle 110" hidden="1"/>
          <p:cNvSpPr/>
          <p:nvPr/>
        </p:nvSpPr>
        <p:spPr bwMode="auto">
          <a:xfrm>
            <a:off x="3737530" y="5031641"/>
            <a:ext cx="3673929" cy="22983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3284" tIns="41643" rIns="83284" bIns="41643" numCol="1" rtlCol="0" anchor="ctr" anchorCtr="0" compatLnSpc="1">
            <a:prstTxWarp prst="textNoShape">
              <a:avLst/>
            </a:prstTxWarp>
          </a:bodyPr>
          <a:lstStyle/>
          <a:p>
            <a:pPr algn="ctr" defTabSz="832619" fontAlgn="base">
              <a:spcBef>
                <a:spcPct val="0"/>
              </a:spcBef>
              <a:spcAft>
                <a:spcPct val="0"/>
              </a:spcAft>
            </a:pPr>
            <a:endParaRPr lang="en-US" sz="2624" dirty="0">
              <a:gradFill>
                <a:gsLst>
                  <a:gs pos="0">
                    <a:srgbClr val="FFFFFF"/>
                  </a:gs>
                  <a:gs pos="100000">
                    <a:srgbClr val="FFFFFF"/>
                  </a:gs>
                </a:gsLst>
                <a:lin ang="5400000" scaled="0"/>
              </a:gradFill>
            </a:endParaRPr>
          </a:p>
        </p:txBody>
      </p:sp>
      <p:sp>
        <p:nvSpPr>
          <p:cNvPr id="108" name="Rectangle 14"/>
          <p:cNvSpPr/>
          <p:nvPr/>
        </p:nvSpPr>
        <p:spPr bwMode="auto">
          <a:xfrm>
            <a:off x="306511" y="1473393"/>
            <a:ext cx="1994648" cy="69055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391" tIns="89619" rIns="89619" bIns="89619" numCol="1" rtlCol="0" anchor="t" anchorCtr="0" compatLnSpc="1">
            <a:prstTxWarp prst="textNoShape">
              <a:avLst/>
            </a:prstTxWarp>
          </a:bodyPr>
          <a:lstStyle/>
          <a:p>
            <a:pPr algn="ctr" defTabSz="1218346" fontAlgn="base">
              <a:spcBef>
                <a:spcPct val="0"/>
              </a:spcBef>
              <a:spcAft>
                <a:spcPct val="0"/>
              </a:spcAft>
            </a:pPr>
            <a:r>
              <a:rPr lang="en-US" sz="196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109" name="Rectangle 17"/>
          <p:cNvSpPr/>
          <p:nvPr/>
        </p:nvSpPr>
        <p:spPr bwMode="auto">
          <a:xfrm>
            <a:off x="5769233" y="1473393"/>
            <a:ext cx="1976993" cy="69055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391" tIns="89619" rIns="89619" bIns="89619" numCol="1" rtlCol="0" anchor="t" anchorCtr="0" compatLnSpc="1">
            <a:prstTxWarp prst="textNoShape">
              <a:avLst/>
            </a:prstTxWarp>
          </a:bodyPr>
          <a:lstStyle/>
          <a:p>
            <a:pPr algn="ctr" defTabSz="1218346" fontAlgn="base">
              <a:spcBef>
                <a:spcPct val="0"/>
              </a:spcBef>
              <a:spcAft>
                <a:spcPct val="0"/>
              </a:spcAft>
            </a:pPr>
            <a:r>
              <a:rPr lang="en-US" sz="196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10" name="Rectangle 109"/>
          <p:cNvSpPr/>
          <p:nvPr/>
        </p:nvSpPr>
        <p:spPr bwMode="auto">
          <a:xfrm>
            <a:off x="7779168" y="1473393"/>
            <a:ext cx="3461607" cy="69055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391" tIns="89619" rIns="89619" bIns="89619" numCol="1" rtlCol="0" anchor="t" anchorCtr="0" compatLnSpc="1">
            <a:prstTxWarp prst="textNoShape">
              <a:avLst/>
            </a:prstTxWarp>
          </a:bodyPr>
          <a:lstStyle/>
          <a:p>
            <a:pPr defTabSz="1218346" fontAlgn="base">
              <a:spcBef>
                <a:spcPct val="0"/>
              </a:spcBef>
              <a:spcAft>
                <a:spcPct val="0"/>
              </a:spcAft>
            </a:pPr>
            <a:r>
              <a:rPr lang="en-US" sz="196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grpSp>
        <p:nvGrpSpPr>
          <p:cNvPr id="7" name="Group 6"/>
          <p:cNvGrpSpPr/>
          <p:nvPr/>
        </p:nvGrpSpPr>
        <p:grpSpPr>
          <a:xfrm>
            <a:off x="306510" y="4399796"/>
            <a:ext cx="10934262" cy="1204235"/>
            <a:chOff x="312738" y="4254537"/>
            <a:chExt cx="11156422" cy="1228702"/>
          </a:xfrm>
        </p:grpSpPr>
        <p:grpSp>
          <p:nvGrpSpPr>
            <p:cNvPr id="6" name="Group 5"/>
            <p:cNvGrpSpPr/>
            <p:nvPr/>
          </p:nvGrpSpPr>
          <p:grpSpPr>
            <a:xfrm>
              <a:off x="312738" y="4353320"/>
              <a:ext cx="11156422" cy="1100878"/>
              <a:chOff x="312738" y="4315336"/>
              <a:chExt cx="11156422" cy="1100878"/>
            </a:xfrm>
          </p:grpSpPr>
          <p:sp>
            <p:nvSpPr>
              <p:cNvPr id="50" name="Rectangle 49"/>
              <p:cNvSpPr/>
              <p:nvPr/>
            </p:nvSpPr>
            <p:spPr>
              <a:xfrm>
                <a:off x="312738" y="4315336"/>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2352" dirty="0">
                  <a:solidFill>
                    <a:srgbClr val="FFFFFF"/>
                  </a:solidFill>
                  <a:cs typeface="Segoe UI" panose="020B0502040204020203" pitchFamily="34" charset="0"/>
                </a:endParaRPr>
              </a:p>
            </p:txBody>
          </p:sp>
          <p:sp>
            <p:nvSpPr>
              <p:cNvPr id="53" name="Freeform 52"/>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4" name="Freeform 53"/>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lumMod val="75000"/>
                </a:schemeClr>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55" name="Group 54"/>
              <p:cNvGrpSpPr/>
              <p:nvPr/>
            </p:nvGrpSpPr>
            <p:grpSpPr>
              <a:xfrm>
                <a:off x="881372" y="4344939"/>
                <a:ext cx="549467" cy="750287"/>
                <a:chOff x="5293615" y="2178868"/>
                <a:chExt cx="1189325" cy="1488408"/>
              </a:xfrm>
            </p:grpSpPr>
            <p:pic>
              <p:nvPicPr>
                <p:cNvPr id="77" name="Picture 2"/>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78" name="Isosceles Triangle 77"/>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algn="ctr" defTabSz="559861">
                    <a:defRPr/>
                  </a:pPr>
                  <a:endParaRPr lang="en-US" sz="1372"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70" name="Straight Connector 69"/>
              <p:cNvCxnSpPr/>
              <p:nvPr/>
            </p:nvCxnSpPr>
            <p:spPr>
              <a:xfrm flipH="1">
                <a:off x="2204323" y="486888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65437" y="4593996"/>
                <a:ext cx="2534410" cy="566285"/>
              </a:xfrm>
              <a:prstGeom prst="rect">
                <a:avLst/>
              </a:prstGeom>
            </p:spPr>
            <p:txBody>
              <a:bodyPr wrap="square" lIns="119466" tIns="59734" rIns="119466" bIns="59734">
                <a:spAutoFit/>
              </a:bodyPr>
              <a:lstStyle/>
              <a:p>
                <a:pPr algn="ctr" defTabSz="466555" fontAlgn="base">
                  <a:lnSpc>
                    <a:spcPct val="80000"/>
                  </a:lnSpc>
                </a:pP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66555" fontAlgn="base">
                  <a:lnSpc>
                    <a:spcPct val="80000"/>
                  </a:lnSpc>
                </a:pP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72" name="Straight Connector 71"/>
              <p:cNvCxnSpPr/>
              <p:nvPr/>
            </p:nvCxnSpPr>
            <p:spPr>
              <a:xfrm>
                <a:off x="5151437" y="486888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5" name="Rectangle 77"/>
              <p:cNvSpPr/>
              <p:nvPr/>
            </p:nvSpPr>
            <p:spPr>
              <a:xfrm>
                <a:off x="7937222" y="4317275"/>
                <a:ext cx="3208600" cy="689420"/>
              </a:xfrm>
              <a:prstGeom prst="rect">
                <a:avLst/>
              </a:prstGeom>
            </p:spPr>
            <p:txBody>
              <a:bodyPr wrap="square" lIns="179238" tIns="143391" rIns="179238" bIns="143391">
                <a:spAutoFit/>
              </a:bodyPr>
              <a:lstStyle/>
              <a:p>
                <a:pPr marL="168038" indent="-168038" defTabSz="466555" fontAlgn="base">
                  <a:lnSpc>
                    <a:spcPct val="80000"/>
                  </a:lnSpc>
                  <a:buFont typeface="Arial" pitchFamily="34" charset="0"/>
                  <a:buChar char="•"/>
                </a:pPr>
                <a:r>
                  <a:rPr lang="en-US" sz="1568"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59" name="Freeform 539"/>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913946"/>
                <a:endParaRPr lang="en-US" sz="2352">
                  <a:solidFill>
                    <a:srgbClr val="505050"/>
                  </a:solidFill>
                  <a:cs typeface="Segoe UI" panose="020B0502040204020203" pitchFamily="34" charset="0"/>
                </a:endParaRPr>
              </a:p>
            </p:txBody>
          </p:sp>
        </p:grpSp>
        <p:pic>
          <p:nvPicPr>
            <p:cNvPr id="67" name="Picture 2"/>
            <p:cNvPicPr>
              <a:picLocks noChangeAspect="1" noChangeArrowheads="1"/>
            </p:cNvPicPr>
            <p:nvPr/>
          </p:nvPicPr>
          <p:blipFill>
            <a:blip r:embed="rId4"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5" name="Group 4"/>
          <p:cNvGrpSpPr/>
          <p:nvPr/>
        </p:nvGrpSpPr>
        <p:grpSpPr>
          <a:xfrm>
            <a:off x="306510" y="3367622"/>
            <a:ext cx="10934262" cy="1105433"/>
            <a:chOff x="312738" y="3159809"/>
            <a:chExt cx="11156422" cy="1127893"/>
          </a:xfrm>
        </p:grpSpPr>
        <p:sp>
          <p:nvSpPr>
            <p:cNvPr id="51" name="Rectangle 50"/>
            <p:cNvSpPr/>
            <p:nvPr/>
          </p:nvSpPr>
          <p:spPr>
            <a:xfrm>
              <a:off x="312738" y="3159817"/>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2352" dirty="0">
                <a:solidFill>
                  <a:srgbClr val="FFFFFF"/>
                </a:solidFill>
                <a:cs typeface="Segoe UI" panose="020B0502040204020203" pitchFamily="34" charset="0"/>
              </a:endParaRPr>
            </a:p>
          </p:txBody>
        </p:sp>
        <p:grpSp>
          <p:nvGrpSpPr>
            <p:cNvPr id="95" name="Group 94"/>
            <p:cNvGrpSpPr/>
            <p:nvPr/>
          </p:nvGrpSpPr>
          <p:grpSpPr>
            <a:xfrm>
              <a:off x="312739" y="3159809"/>
              <a:ext cx="7604838" cy="1127893"/>
              <a:chOff x="2916922" y="5310943"/>
              <a:chExt cx="8816693" cy="980720"/>
            </a:xfrm>
          </p:grpSpPr>
          <p:sp>
            <p:nvSpPr>
              <p:cNvPr id="98" name="Freeform 97"/>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01" name="Freeform 100"/>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lumMod val="75000"/>
                </a:schemeClr>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10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104" name="Rectangle 103"/>
              <p:cNvSpPr/>
              <p:nvPr/>
            </p:nvSpPr>
            <p:spPr>
              <a:xfrm>
                <a:off x="5853434" y="5535541"/>
                <a:ext cx="2938276" cy="492393"/>
              </a:xfrm>
              <a:prstGeom prst="rect">
                <a:avLst/>
              </a:prstGeom>
            </p:spPr>
            <p:txBody>
              <a:bodyPr wrap="square" lIns="119466" tIns="59734" rIns="119466" bIns="59734">
                <a:spAutoFit/>
              </a:bodyPr>
              <a:lstStyle/>
              <a:p>
                <a:pPr algn="ctr" defTabSz="466555" fontAlgn="base">
                  <a:lnSpc>
                    <a:spcPct val="80000"/>
                  </a:lnSpc>
                </a:pP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176"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105" name="Straight Connector 10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96" name="Picture 2"/>
            <p:cNvPicPr>
              <a:picLocks noChangeAspect="1" noChangeArrowheads="1"/>
            </p:cNvPicPr>
            <p:nvPr/>
          </p:nvPicPr>
          <p:blipFill>
            <a:blip r:embed="rId4"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97" name="Isosceles Triangle 96"/>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algn="ctr" defTabSz="559861">
                <a:defRPr/>
              </a:pPr>
              <a:endParaRPr lang="en-US" sz="1372"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14" name="Rectangle 77"/>
            <p:cNvSpPr/>
            <p:nvPr/>
          </p:nvSpPr>
          <p:spPr>
            <a:xfrm>
              <a:off x="7937222" y="3160484"/>
              <a:ext cx="2908832" cy="1083374"/>
            </a:xfrm>
            <a:prstGeom prst="rect">
              <a:avLst/>
            </a:prstGeom>
            <a:solidFill>
              <a:srgbClr val="0070C0"/>
            </a:solidFill>
          </p:spPr>
          <p:txBody>
            <a:bodyPr wrap="square" lIns="179238" tIns="143391" rIns="179238" bIns="143391">
              <a:spAutoFit/>
            </a:bodyPr>
            <a:lstStyle/>
            <a:p>
              <a:pPr marL="168038" indent="-168038" defTabSz="466555" fontAlgn="base">
                <a:lnSpc>
                  <a:spcPct val="80000"/>
                </a:lnSpc>
                <a:buFont typeface="Arial" pitchFamily="34" charset="0"/>
                <a:buChar char="•"/>
              </a:pPr>
              <a:r>
                <a:rPr lang="en-US" sz="1568"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Small-scale deployments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7" name="Freeform 539"/>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913946"/>
              <a:endParaRPr lang="en-US" sz="2352">
                <a:solidFill>
                  <a:srgbClr val="505050"/>
                </a:solidFill>
                <a:cs typeface="Segoe UI" panose="020B0502040204020203" pitchFamily="34" charset="0"/>
              </a:endParaRPr>
            </a:p>
          </p:txBody>
        </p:sp>
      </p:grpSp>
      <p:grpSp>
        <p:nvGrpSpPr>
          <p:cNvPr id="3" name="Group 2"/>
          <p:cNvGrpSpPr/>
          <p:nvPr/>
        </p:nvGrpSpPr>
        <p:grpSpPr>
          <a:xfrm>
            <a:off x="306510" y="5599124"/>
            <a:ext cx="10934262" cy="1195146"/>
            <a:chOff x="312738" y="4914899"/>
            <a:chExt cx="11156422" cy="1219429"/>
          </a:xfrm>
        </p:grpSpPr>
        <p:sp>
          <p:nvSpPr>
            <p:cNvPr id="45" name="Rectangle 44"/>
            <p:cNvSpPr/>
            <p:nvPr/>
          </p:nvSpPr>
          <p:spPr>
            <a:xfrm>
              <a:off x="312738" y="4977547"/>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2352" dirty="0">
                <a:ln w="76200">
                  <a:solidFill>
                    <a:srgbClr val="505050"/>
                  </a:solidFill>
                </a:ln>
                <a:solidFill>
                  <a:srgbClr val="EFEFEF"/>
                </a:solidFill>
                <a:cs typeface="Segoe UI" panose="020B0502040204020203" pitchFamily="34" charset="0"/>
              </a:endParaRPr>
            </a:p>
          </p:txBody>
        </p:sp>
        <p:sp>
          <p:nvSpPr>
            <p:cNvPr id="46" name="Freeform 45"/>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7" name="Freeform 46"/>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lumMod val="75000"/>
              </a:schemeClr>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8" name="Group 47"/>
            <p:cNvGrpSpPr/>
            <p:nvPr/>
          </p:nvGrpSpPr>
          <p:grpSpPr>
            <a:xfrm>
              <a:off x="881372" y="5053813"/>
              <a:ext cx="549467" cy="750287"/>
              <a:chOff x="5293615" y="2293499"/>
              <a:chExt cx="1189325" cy="1488408"/>
            </a:xfrm>
          </p:grpSpPr>
          <p:pic>
            <p:nvPicPr>
              <p:cNvPr id="52" name="Picture 2"/>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8" name="Isosceles Triangle 57"/>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algn="ctr" defTabSz="559861">
                  <a:defRPr/>
                </a:pPr>
                <a:endParaRPr lang="en-US" sz="1372"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61" name="Picture 2"/>
            <p:cNvPicPr>
              <a:picLocks noChangeAspect="1" noChangeArrowheads="1"/>
            </p:cNvPicPr>
            <p:nvPr/>
          </p:nvPicPr>
          <p:blipFill>
            <a:blip r:embed="rId4"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62" name="Straight Connector 61"/>
            <p:cNvCxnSpPr/>
            <p:nvPr/>
          </p:nvCxnSpPr>
          <p:spPr>
            <a:xfrm flipH="1">
              <a:off x="2204323" y="551997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865437" y="5249862"/>
              <a:ext cx="2543503" cy="566285"/>
            </a:xfrm>
            <a:prstGeom prst="rect">
              <a:avLst/>
            </a:prstGeom>
          </p:spPr>
          <p:txBody>
            <a:bodyPr wrap="square" lIns="119466" tIns="59734" rIns="119466" bIns="59734">
              <a:spAutoFit/>
            </a:bodyPr>
            <a:lstStyle/>
            <a:p>
              <a:pPr algn="ctr" defTabSz="466555" fontAlgn="base">
                <a:lnSpc>
                  <a:spcPct val="80000"/>
                </a:lnSpc>
              </a:pPr>
              <a:r>
                <a:rPr lang="en-US" sz="1764"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64" name="Straight Connector 63"/>
            <p:cNvCxnSpPr/>
            <p:nvPr/>
          </p:nvCxnSpPr>
          <p:spPr>
            <a:xfrm>
              <a:off x="5151437" y="551997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5" name="Rectangle 77"/>
            <p:cNvSpPr/>
            <p:nvPr/>
          </p:nvSpPr>
          <p:spPr>
            <a:xfrm>
              <a:off x="7937222" y="4977545"/>
              <a:ext cx="3260024" cy="1083374"/>
            </a:xfrm>
            <a:prstGeom prst="rect">
              <a:avLst/>
            </a:prstGeom>
          </p:spPr>
          <p:txBody>
            <a:bodyPr wrap="square" lIns="179238" tIns="143391" rIns="179238" bIns="143391">
              <a:spAutoFit/>
            </a:bodyPr>
            <a:lstStyle/>
            <a:p>
              <a:pPr marL="168038" indent="-168038" defTabSz="466555" fontAlgn="base">
                <a:lnSpc>
                  <a:spcPct val="80000"/>
                </a:lnSpc>
                <a:buFont typeface="Arial" pitchFamily="34" charset="0"/>
                <a:buChar char="•"/>
              </a:pPr>
              <a:r>
                <a:rPr lang="en-US" sz="1568"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Mission-critical workloads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Connect to all Azure services</a:t>
              </a:r>
            </a:p>
          </p:txBody>
        </p:sp>
        <p:sp>
          <p:nvSpPr>
            <p:cNvPr id="66" name="Rectangle 65"/>
            <p:cNvSpPr/>
            <p:nvPr/>
          </p:nvSpPr>
          <p:spPr bwMode="auto">
            <a:xfrm>
              <a:off x="312738" y="4977545"/>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2744" spc="-49" dirty="0">
                <a:gradFill>
                  <a:gsLst>
                    <a:gs pos="1250">
                      <a:srgbClr val="EFEFEF"/>
                    </a:gs>
                    <a:gs pos="10417">
                      <a:srgbClr val="EFEFEF"/>
                    </a:gs>
                  </a:gsLst>
                  <a:lin ang="5400000" scaled="0"/>
                </a:gradFill>
                <a:cs typeface="Segoe UI" panose="020B0502040204020203" pitchFamily="34" charset="0"/>
              </a:endParaRPr>
            </a:p>
          </p:txBody>
        </p:sp>
        <p:sp>
          <p:nvSpPr>
            <p:cNvPr id="68" name="Freeform 539"/>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913946"/>
              <a:endParaRPr lang="en-US" sz="2352">
                <a:solidFill>
                  <a:srgbClr val="505050"/>
                </a:solidFill>
                <a:cs typeface="Segoe UI" panose="020B0502040204020203" pitchFamily="34" charset="0"/>
              </a:endParaRPr>
            </a:p>
          </p:txBody>
        </p:sp>
      </p:grpSp>
      <p:grpSp>
        <p:nvGrpSpPr>
          <p:cNvPr id="4" name="Group 3"/>
          <p:cNvGrpSpPr/>
          <p:nvPr/>
        </p:nvGrpSpPr>
        <p:grpSpPr>
          <a:xfrm>
            <a:off x="313250" y="2238632"/>
            <a:ext cx="10934262" cy="1105433"/>
            <a:chOff x="319615" y="1973262"/>
            <a:chExt cx="11156422" cy="1127893"/>
          </a:xfrm>
        </p:grpSpPr>
        <p:sp>
          <p:nvSpPr>
            <p:cNvPr id="49" name="Rectangle 48"/>
            <p:cNvSpPr/>
            <p:nvPr/>
          </p:nvSpPr>
          <p:spPr>
            <a:xfrm>
              <a:off x="319615" y="1973270"/>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2352" dirty="0">
                <a:solidFill>
                  <a:srgbClr val="FFFFFF"/>
                </a:solidFill>
                <a:cs typeface="Segoe UI" panose="020B0502040204020203" pitchFamily="34" charset="0"/>
              </a:endParaRPr>
            </a:p>
          </p:txBody>
        </p:sp>
        <p:grpSp>
          <p:nvGrpSpPr>
            <p:cNvPr id="56" name="Group 55"/>
            <p:cNvGrpSpPr/>
            <p:nvPr/>
          </p:nvGrpSpPr>
          <p:grpSpPr>
            <a:xfrm>
              <a:off x="319616" y="1973262"/>
              <a:ext cx="7604838" cy="1127893"/>
              <a:chOff x="2916922" y="5310943"/>
              <a:chExt cx="8816693" cy="980720"/>
            </a:xfrm>
          </p:grpSpPr>
          <p:sp>
            <p:nvSpPr>
              <p:cNvPr id="60" name="Freeform 59"/>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9" name="Freeform 68"/>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lumMod val="75000"/>
                </a:schemeClr>
              </a:solidFill>
              <a:ln w="12700" cap="flat" cmpd="thickThin" algn="ctr">
                <a:noFill/>
                <a:prstDash val="solid"/>
              </a:ln>
              <a:effectLst/>
            </p:spPr>
            <p:txBody>
              <a:bodyPr lIns="2985945" tIns="37324" rIns="74645" bIns="37324" rtlCol="0" anchor="ctr"/>
              <a:lstStyle/>
              <a:p>
                <a:pPr marL="234866" indent="-234866" defTabSz="466477">
                  <a:lnSpc>
                    <a:spcPct val="90000"/>
                  </a:lnSpc>
                  <a:spcBef>
                    <a:spcPct val="20000"/>
                  </a:spcBef>
                  <a:buSzPct val="90000"/>
                  <a:buBlip>
                    <a:blip r:embed="rId3"/>
                  </a:buBlip>
                </a:pPr>
                <a:endParaRPr lang="en-US" sz="2352"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7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74" name="Rectangle 73"/>
              <p:cNvSpPr/>
              <p:nvPr/>
            </p:nvSpPr>
            <p:spPr>
              <a:xfrm>
                <a:off x="5853434" y="5708485"/>
                <a:ext cx="2938276" cy="299710"/>
              </a:xfrm>
              <a:prstGeom prst="rect">
                <a:avLst/>
              </a:prstGeom>
            </p:spPr>
            <p:txBody>
              <a:bodyPr wrap="square" lIns="119466" tIns="59734" rIns="119466" bIns="59734">
                <a:spAutoFit/>
              </a:bodyPr>
              <a:lstStyle/>
              <a:p>
                <a:pPr algn="ctr" defTabSz="466555" fontAlgn="base">
                  <a:lnSpc>
                    <a:spcPct val="80000"/>
                  </a:lnSpc>
                </a:pPr>
                <a:r>
                  <a:rPr lang="en-US" sz="1764"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176"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75" name="Straight Connector 7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79" name="Picture 2"/>
            <p:cNvPicPr>
              <a:picLocks noChangeAspect="1" noChangeArrowheads="1"/>
            </p:cNvPicPr>
            <p:nvPr/>
          </p:nvPicPr>
          <p:blipFill>
            <a:blip r:embed="rId4"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80" name="Isosceles Triangle 79"/>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15" tIns="44808" rIns="89615" bIns="44808" numCol="1" rtlCol="0" anchor="ctr" anchorCtr="0" compatLnSpc="1">
              <a:prstTxWarp prst="textNoShape">
                <a:avLst/>
              </a:prstTxWarp>
            </a:bodyPr>
            <a:lstStyle/>
            <a:p>
              <a:pPr algn="ctr" defTabSz="559861">
                <a:defRPr/>
              </a:pPr>
              <a:endParaRPr lang="en-US" sz="1372"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81" name="Rectangle 77"/>
            <p:cNvSpPr/>
            <p:nvPr/>
          </p:nvSpPr>
          <p:spPr>
            <a:xfrm>
              <a:off x="7944098" y="1973937"/>
              <a:ext cx="3473635" cy="1083374"/>
            </a:xfrm>
            <a:prstGeom prst="rect">
              <a:avLst/>
            </a:prstGeom>
            <a:solidFill>
              <a:srgbClr val="0070C0"/>
            </a:solidFill>
          </p:spPr>
          <p:txBody>
            <a:bodyPr wrap="square" lIns="179238" tIns="143391" rIns="179238" bIns="143391">
              <a:spAutoFit/>
            </a:bodyPr>
            <a:lstStyle/>
            <a:p>
              <a:pPr marL="168038" indent="-168038" defTabSz="466555" fontAlgn="base">
                <a:lnSpc>
                  <a:spcPct val="80000"/>
                </a:lnSpc>
                <a:buFont typeface="Arial" pitchFamily="34" charset="0"/>
                <a:buChar char="•"/>
              </a:pPr>
              <a:r>
                <a:rPr lang="en-US" sz="1568"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68038" indent="-168038" defTabSz="466555" fontAlgn="base">
                <a:lnSpc>
                  <a:spcPct val="80000"/>
                </a:lnSpc>
                <a:buFont typeface="Arial" pitchFamily="34" charset="0"/>
                <a:buChar char="•"/>
              </a:pPr>
              <a:r>
                <a:rPr lang="en-US" sz="1568"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82" name="Freeform 539"/>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913946"/>
              <a:endParaRPr lang="en-US" sz="2352">
                <a:solidFill>
                  <a:srgbClr val="505050"/>
                </a:solidFill>
                <a:cs typeface="Segoe UI" panose="020B0502040204020203" pitchFamily="34" charset="0"/>
              </a:endParaRPr>
            </a:p>
          </p:txBody>
        </p:sp>
      </p:grpSp>
    </p:spTree>
    <p:extLst>
      <p:ext uri="{BB962C8B-B14F-4D97-AF65-F5344CB8AC3E}">
        <p14:creationId xmlns:p14="http://schemas.microsoft.com/office/powerpoint/2010/main" val="137278575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162368" y="208027"/>
            <a:ext cx="5956608" cy="1047902"/>
          </a:xfrm>
        </p:spPr>
        <p:txBody>
          <a:bodyPr>
            <a:normAutofit/>
          </a:bodyPr>
          <a:lstStyle/>
          <a:p>
            <a:r>
              <a:rPr lang="en-US" dirty="0"/>
              <a:t>Evaluate workload patterns</a:t>
            </a:r>
          </a:p>
        </p:txBody>
      </p:sp>
      <p:sp>
        <p:nvSpPr>
          <p:cNvPr id="52" name="Rectangle 51"/>
          <p:cNvSpPr/>
          <p:nvPr/>
        </p:nvSpPr>
        <p:spPr bwMode="auto">
          <a:xfrm>
            <a:off x="1033562" y="2188432"/>
            <a:ext cx="4139551" cy="1709982"/>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rgbClr val="FFFFFF"/>
            </a:solidFill>
            <a:prstDash val="solid"/>
            <a:round/>
            <a:headEnd type="none" w="med" len="med"/>
            <a:tailEnd type="none" w="med" len="med"/>
          </a:ln>
          <a:effectLst/>
          <a:scene3d>
            <a:camera prst="orthographicFront"/>
            <a:lightRig rig="threePt" dir="t"/>
          </a:scene3d>
          <a:sp3d>
            <a:bevelT w="165100" prst="coolSlant"/>
          </a:sp3d>
        </p:spPr>
        <p:txBody>
          <a:bodyPr vert="horz" wrap="square" lIns="91440" tIns="45720" rIns="91440" bIns="45720" numCol="1" rtlCol="0" anchor="ctr" anchorCtr="0" compatLnSpc="1">
            <a:prstTxWarp prst="textNoShape">
              <a:avLst/>
            </a:prstTxWarp>
          </a:bodyPr>
          <a:lstStyle/>
          <a:p>
            <a:pPr algn="r" defTabSz="914400" eaLnBrk="0" hangingPunct="0">
              <a:defRPr/>
            </a:pPr>
            <a:endParaRPr lang="en-US" sz="1050" kern="0" dirty="0">
              <a:solidFill>
                <a:sysClr val="windowText" lastClr="000000"/>
              </a:solidFill>
              <a:latin typeface="Segoe" pitchFamily="34" charset="0"/>
            </a:endParaRPr>
          </a:p>
        </p:txBody>
      </p:sp>
      <p:cxnSp>
        <p:nvCxnSpPr>
          <p:cNvPr id="53" name="Straight Arrow Connector 52"/>
          <p:cNvCxnSpPr/>
          <p:nvPr/>
        </p:nvCxnSpPr>
        <p:spPr bwMode="auto">
          <a:xfrm rot="16200000" flipV="1">
            <a:off x="1179697" y="3132837"/>
            <a:ext cx="895273" cy="4"/>
          </a:xfrm>
          <a:prstGeom prst="straightConnector1">
            <a:avLst/>
          </a:prstGeom>
          <a:noFill/>
          <a:ln w="25400" cap="flat" cmpd="sng" algn="ctr">
            <a:solidFill>
              <a:srgbClr val="FFFFFF"/>
            </a:solidFill>
            <a:prstDash val="solid"/>
            <a:headEnd type="none" w="med" len="med"/>
            <a:tailEnd type="arrow"/>
          </a:ln>
          <a:effectLst>
            <a:outerShdw blurRad="50800" dist="38100" dir="5400000" rotWithShape="0">
              <a:srgbClr val="000000">
                <a:alpha val="43137"/>
              </a:srgbClr>
            </a:outerShdw>
          </a:effectLst>
        </p:spPr>
      </p:cxnSp>
      <p:cxnSp>
        <p:nvCxnSpPr>
          <p:cNvPr id="54" name="Straight Arrow Connector 53"/>
          <p:cNvCxnSpPr/>
          <p:nvPr/>
        </p:nvCxnSpPr>
        <p:spPr bwMode="auto">
          <a:xfrm>
            <a:off x="1627333" y="3581714"/>
            <a:ext cx="3152991" cy="935"/>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p:spPr>
      </p:cxnSp>
      <p:sp>
        <p:nvSpPr>
          <p:cNvPr id="56" name="Text Placeholder 6"/>
          <p:cNvSpPr txBox="1">
            <a:spLocks/>
          </p:cNvSpPr>
          <p:nvPr/>
        </p:nvSpPr>
        <p:spPr bwMode="auto">
          <a:xfrm>
            <a:off x="3560040" y="3382507"/>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20000"/>
              </a:spcBef>
              <a:spcAft>
                <a:spcPct val="0"/>
              </a:spcAft>
              <a:buClr>
                <a:srgbClr val="000000"/>
              </a:buClr>
              <a:defRPr/>
            </a:pPr>
            <a:r>
              <a:rPr lang="en-US" sz="800" b="1" i="1" kern="0" dirty="0">
                <a:solidFill>
                  <a:srgbClr val="FFFFFF"/>
                </a:solidFill>
              </a:rPr>
              <a:t>Usage</a:t>
            </a:r>
          </a:p>
        </p:txBody>
      </p:sp>
      <p:sp>
        <p:nvSpPr>
          <p:cNvPr id="57" name="Rectangle 56"/>
          <p:cNvSpPr/>
          <p:nvPr/>
        </p:nvSpPr>
        <p:spPr>
          <a:xfrm rot="16200000">
            <a:off x="1058693" y="3055216"/>
            <a:ext cx="697480" cy="194925"/>
          </a:xfrm>
          <a:prstGeom prst="rect">
            <a:avLst/>
          </a:prstGeom>
        </p:spPr>
        <p:txBody>
          <a:bodyPr wrap="square">
            <a:spAutoFit/>
          </a:bodyPr>
          <a:lstStyle/>
          <a:p>
            <a:pPr marL="228600" indent="-228600" algn="ctr" defTabSz="914400" eaLnBrk="0" fontAlgn="base" hangingPunct="0">
              <a:lnSpc>
                <a:spcPts val="800"/>
              </a:lnSpc>
              <a:spcBef>
                <a:spcPct val="20000"/>
              </a:spcBef>
              <a:spcAft>
                <a:spcPct val="0"/>
              </a:spcAft>
              <a:buClr>
                <a:srgbClr val="000000"/>
              </a:buClr>
              <a:defRPr/>
            </a:pPr>
            <a:r>
              <a:rPr lang="en-US" sz="900" b="1" kern="0" dirty="0">
                <a:solidFill>
                  <a:srgbClr val="FFFFFF"/>
                </a:solidFill>
              </a:rPr>
              <a:t>Compute </a:t>
            </a:r>
          </a:p>
        </p:txBody>
      </p:sp>
      <p:sp>
        <p:nvSpPr>
          <p:cNvPr id="58" name="Rectangle 57"/>
          <p:cNvSpPr/>
          <p:nvPr/>
        </p:nvSpPr>
        <p:spPr>
          <a:xfrm>
            <a:off x="2724809" y="3683305"/>
            <a:ext cx="883033" cy="194925"/>
          </a:xfrm>
          <a:prstGeom prst="rect">
            <a:avLst/>
          </a:prstGeom>
        </p:spPr>
        <p:txBody>
          <a:bodyPr wrap="square">
            <a:spAutoFit/>
          </a:bodyPr>
          <a:lstStyle/>
          <a:p>
            <a:pPr marL="228600" indent="-228600" algn="ctr" defTabSz="914400" eaLnBrk="0" fontAlgn="base" hangingPunct="0">
              <a:lnSpc>
                <a:spcPts val="800"/>
              </a:lnSpc>
              <a:spcBef>
                <a:spcPct val="20000"/>
              </a:spcBef>
              <a:spcAft>
                <a:spcPct val="0"/>
              </a:spcAft>
              <a:buClr>
                <a:srgbClr val="000000"/>
              </a:buClr>
              <a:defRPr/>
            </a:pPr>
            <a:r>
              <a:rPr lang="en-US" sz="900" b="1" kern="0" dirty="0">
                <a:solidFill>
                  <a:srgbClr val="FFFFFF"/>
                </a:solidFill>
              </a:rPr>
              <a:t>Time </a:t>
            </a:r>
          </a:p>
        </p:txBody>
      </p:sp>
      <p:cxnSp>
        <p:nvCxnSpPr>
          <p:cNvPr id="59" name="Straight Arrow Connector 58"/>
          <p:cNvCxnSpPr/>
          <p:nvPr/>
        </p:nvCxnSpPr>
        <p:spPr bwMode="auto">
          <a:xfrm flipV="1">
            <a:off x="1627334" y="3248048"/>
            <a:ext cx="1018711" cy="65367"/>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p:spPr>
      </p:cxnSp>
      <p:cxnSp>
        <p:nvCxnSpPr>
          <p:cNvPr id="60" name="Straight Arrow Connector 59"/>
          <p:cNvCxnSpPr/>
          <p:nvPr/>
        </p:nvCxnSpPr>
        <p:spPr bwMode="auto">
          <a:xfrm flipV="1">
            <a:off x="3652000" y="3227068"/>
            <a:ext cx="1067313" cy="86346"/>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p:spPr>
      </p:cxnSp>
      <p:sp>
        <p:nvSpPr>
          <p:cNvPr id="61" name="Text Placeholder 6"/>
          <p:cNvSpPr txBox="1">
            <a:spLocks/>
          </p:cNvSpPr>
          <p:nvPr/>
        </p:nvSpPr>
        <p:spPr bwMode="auto">
          <a:xfrm>
            <a:off x="1602221" y="3383482"/>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20000"/>
              </a:spcBef>
              <a:spcAft>
                <a:spcPct val="0"/>
              </a:spcAft>
              <a:buClr>
                <a:srgbClr val="000000"/>
              </a:buClr>
              <a:defRPr/>
            </a:pPr>
            <a:r>
              <a:rPr lang="en-US" sz="800" b="1" i="1" kern="0" dirty="0">
                <a:solidFill>
                  <a:srgbClr val="FFFFFF"/>
                </a:solidFill>
              </a:rPr>
              <a:t>Average</a:t>
            </a:r>
          </a:p>
        </p:txBody>
      </p:sp>
      <p:cxnSp>
        <p:nvCxnSpPr>
          <p:cNvPr id="62" name="Straight Connector 61"/>
          <p:cNvCxnSpPr/>
          <p:nvPr/>
        </p:nvCxnSpPr>
        <p:spPr bwMode="auto">
          <a:xfrm rot="5400000" flipH="1" flipV="1">
            <a:off x="3226953" y="3155814"/>
            <a:ext cx="853043" cy="1565"/>
          </a:xfrm>
          <a:prstGeom prst="line">
            <a:avLst/>
          </a:prstGeom>
          <a:noFill/>
          <a:ln w="19050" cap="flat" cmpd="sng" algn="ctr">
            <a:solidFill>
              <a:srgbClr val="FFFFFF"/>
            </a:solidFill>
            <a:prstDash val="sysDot"/>
            <a:headEnd type="none" w="med" len="med"/>
            <a:tailEnd type="none" w="med" len="med"/>
          </a:ln>
          <a:effectLst>
            <a:outerShdw blurRad="50800" dist="38100" dir="5400000" rotWithShape="0">
              <a:srgbClr val="000000">
                <a:alpha val="43137"/>
              </a:srgbClr>
            </a:outerShdw>
          </a:effectLst>
        </p:spPr>
      </p:cxnSp>
      <p:sp>
        <p:nvSpPr>
          <p:cNvPr id="63" name="Rectangle 62"/>
          <p:cNvSpPr/>
          <p:nvPr/>
        </p:nvSpPr>
        <p:spPr>
          <a:xfrm>
            <a:off x="2605368" y="2886468"/>
            <a:ext cx="1117021" cy="477054"/>
          </a:xfrm>
          <a:prstGeom prst="rect">
            <a:avLst/>
          </a:prstGeom>
        </p:spPr>
        <p:txBody>
          <a:bodyPr wrap="square">
            <a:spAutoFit/>
          </a:bodyPr>
          <a:lstStyle/>
          <a:p>
            <a:pPr marL="228600" indent="-228600" algn="ctr" defTabSz="914400" eaLnBrk="0" fontAlgn="base" hangingPunct="0">
              <a:lnSpc>
                <a:spcPts val="800"/>
              </a:lnSpc>
              <a:spcBef>
                <a:spcPct val="20000"/>
              </a:spcBef>
              <a:spcAft>
                <a:spcPct val="0"/>
              </a:spcAft>
              <a:buClr>
                <a:srgbClr val="000000"/>
              </a:buClr>
              <a:defRPr/>
            </a:pPr>
            <a:endParaRPr lang="en-US" sz="800" b="1" kern="0" dirty="0">
              <a:solidFill>
                <a:srgbClr val="FFFFFF"/>
              </a:solidFill>
            </a:endParaRPr>
          </a:p>
          <a:p>
            <a:pPr marL="228600" indent="-228600" algn="ctr" defTabSz="914400" eaLnBrk="0" fontAlgn="base" hangingPunct="0">
              <a:lnSpc>
                <a:spcPts val="800"/>
              </a:lnSpc>
              <a:spcAft>
                <a:spcPts val="600"/>
              </a:spcAft>
              <a:buClr>
                <a:srgbClr val="000000"/>
              </a:buClr>
              <a:defRPr/>
            </a:pPr>
            <a:r>
              <a:rPr lang="en-US" sz="800" b="1" kern="0" dirty="0">
                <a:solidFill>
                  <a:srgbClr val="FFFFFF"/>
                </a:solidFill>
              </a:rPr>
              <a:t>Inactivity</a:t>
            </a:r>
          </a:p>
          <a:p>
            <a:pPr marL="228600" indent="-228600" algn="ctr" defTabSz="914400" eaLnBrk="0" fontAlgn="base" hangingPunct="0">
              <a:lnSpc>
                <a:spcPts val="800"/>
              </a:lnSpc>
              <a:spcAft>
                <a:spcPts val="600"/>
              </a:spcAft>
              <a:buClr>
                <a:srgbClr val="000000"/>
              </a:buClr>
              <a:defRPr/>
            </a:pPr>
            <a:r>
              <a:rPr lang="en-US" sz="800" b="1" kern="0" dirty="0">
                <a:solidFill>
                  <a:srgbClr val="FFFFFF"/>
                </a:solidFill>
              </a:rPr>
              <a:t>Period </a:t>
            </a:r>
          </a:p>
        </p:txBody>
      </p:sp>
      <p:cxnSp>
        <p:nvCxnSpPr>
          <p:cNvPr id="64" name="Straight Connector 63"/>
          <p:cNvCxnSpPr/>
          <p:nvPr/>
        </p:nvCxnSpPr>
        <p:spPr bwMode="auto">
          <a:xfrm rot="5400000" flipH="1" flipV="1">
            <a:off x="2240892" y="3155814"/>
            <a:ext cx="853043" cy="1565"/>
          </a:xfrm>
          <a:prstGeom prst="line">
            <a:avLst/>
          </a:prstGeom>
          <a:noFill/>
          <a:ln w="19050" cap="flat" cmpd="sng" algn="ctr">
            <a:solidFill>
              <a:srgbClr val="FFFFFF"/>
            </a:solidFill>
            <a:prstDash val="sysDot"/>
            <a:headEnd type="none" w="med" len="med"/>
            <a:tailEnd type="none" w="med" len="med"/>
          </a:ln>
          <a:effectLst>
            <a:outerShdw blurRad="50800" dist="38100" dir="5400000" rotWithShape="0">
              <a:srgbClr val="000000">
                <a:alpha val="43137"/>
              </a:srgbClr>
            </a:outerShdw>
          </a:effectLst>
        </p:spPr>
      </p:cxnSp>
      <p:sp>
        <p:nvSpPr>
          <p:cNvPr id="65" name="TextBox 64"/>
          <p:cNvSpPr txBox="1"/>
          <p:nvPr/>
        </p:nvSpPr>
        <p:spPr>
          <a:xfrm>
            <a:off x="1937791" y="2237652"/>
            <a:ext cx="2352974" cy="369332"/>
          </a:xfrm>
          <a:prstGeom prst="rect">
            <a:avLst/>
          </a:prstGeom>
          <a:noFill/>
        </p:spPr>
        <p:txBody>
          <a:bodyPr wrap="square" lIns="0" rIns="0" rtlCol="0">
            <a:spAutoFit/>
          </a:bodyPr>
          <a:lstStyle/>
          <a:p>
            <a:pPr algn="ctr" defTabSz="914363">
              <a:lnSpc>
                <a:spcPct val="90000"/>
              </a:lnSpc>
              <a:spcBef>
                <a:spcPct val="20000"/>
              </a:spcBef>
              <a:defRPr/>
            </a:pPr>
            <a:r>
              <a:rPr lang="en-US" sz="2000" kern="0" spc="-80" dirty="0">
                <a:ln w="3175">
                  <a:noFill/>
                </a:ln>
                <a:solidFill>
                  <a:schemeClr val="bg1"/>
                </a:solidFill>
                <a:effectLst>
                  <a:glow rad="63500">
                    <a:srgbClr val="2E95EA">
                      <a:alpha val="40000"/>
                    </a:srgbClr>
                  </a:glow>
                </a:effectLst>
              </a:rPr>
              <a:t>“On and Off “  </a:t>
            </a:r>
          </a:p>
        </p:txBody>
      </p:sp>
      <p:grpSp>
        <p:nvGrpSpPr>
          <p:cNvPr id="104" name="Group 103"/>
          <p:cNvGrpSpPr/>
          <p:nvPr/>
        </p:nvGrpSpPr>
        <p:grpSpPr>
          <a:xfrm>
            <a:off x="6647852" y="2188432"/>
            <a:ext cx="4150242" cy="1709982"/>
            <a:chOff x="5220643" y="1062954"/>
            <a:chExt cx="3113492" cy="1709982"/>
          </a:xfrm>
        </p:grpSpPr>
        <p:sp>
          <p:nvSpPr>
            <p:cNvPr id="106" name="Rectangle 105"/>
            <p:cNvSpPr/>
            <p:nvPr/>
          </p:nvSpPr>
          <p:spPr bwMode="auto">
            <a:xfrm>
              <a:off x="5220643" y="1062954"/>
              <a:ext cx="3113492" cy="1709982"/>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rgbClr val="FFFFFF"/>
              </a:solidFill>
              <a:prstDash val="solid"/>
              <a:round/>
              <a:headEnd type="none" w="med" len="med"/>
              <a:tailEnd type="none" w="med" len="med"/>
            </a:ln>
            <a:effectLst/>
            <a:scene3d>
              <a:camera prst="orthographicFront"/>
              <a:lightRig rig="threePt" dir="t"/>
            </a:scene3d>
            <a:sp3d extrusionH="76200">
              <a:bevelT/>
              <a:extrusionClr>
                <a:schemeClr val="tx1"/>
              </a:extrusionClr>
            </a:sp3d>
          </p:spPr>
          <p:txBody>
            <a:bodyPr vert="horz" wrap="square" lIns="91440" tIns="45720" rIns="91440" bIns="45720" numCol="1" rtlCol="0" anchor="ctr" anchorCtr="0" compatLnSpc="1">
              <a:prstTxWarp prst="textNoShape">
                <a:avLst/>
              </a:prstTxWarp>
            </a:bodyPr>
            <a:lstStyle/>
            <a:p>
              <a:pPr algn="r" defTabSz="914400" eaLnBrk="0" hangingPunct="0">
                <a:defRPr/>
              </a:pPr>
              <a:endParaRPr lang="en-US" sz="1050" kern="0" dirty="0">
                <a:solidFill>
                  <a:sysClr val="windowText" lastClr="000000"/>
                </a:solidFill>
                <a:latin typeface="Segoe" pitchFamily="34" charset="0"/>
              </a:endParaRPr>
            </a:p>
          </p:txBody>
        </p:sp>
        <p:cxnSp>
          <p:nvCxnSpPr>
            <p:cNvPr id="107" name="Straight Arrow Connector 106"/>
            <p:cNvCxnSpPr/>
            <p:nvPr/>
          </p:nvCxnSpPr>
          <p:spPr bwMode="auto">
            <a:xfrm rot="16200000" flipV="1">
              <a:off x="5188370" y="2007359"/>
              <a:ext cx="895273" cy="3"/>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a:scene3d>
              <a:camera prst="orthographicFront"/>
              <a:lightRig rig="threePt" dir="t"/>
            </a:scene3d>
            <a:sp3d extrusionH="76200">
              <a:bevelT/>
              <a:extrusionClr>
                <a:schemeClr val="tx1"/>
              </a:extrusionClr>
            </a:sp3d>
          </p:spPr>
        </p:cxnSp>
        <p:cxnSp>
          <p:nvCxnSpPr>
            <p:cNvPr id="108" name="Straight Arrow Connector 107"/>
            <p:cNvCxnSpPr/>
            <p:nvPr/>
          </p:nvCxnSpPr>
          <p:spPr bwMode="auto">
            <a:xfrm>
              <a:off x="5636006" y="2456235"/>
              <a:ext cx="2365359" cy="935"/>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a:scene3d>
              <a:camera prst="orthographicFront"/>
              <a:lightRig rig="threePt" dir="t"/>
            </a:scene3d>
            <a:sp3d extrusionH="76200">
              <a:bevelT/>
              <a:extrusionClr>
                <a:schemeClr val="tx1"/>
              </a:extrusionClr>
            </a:sp3d>
          </p:spPr>
        </p:cxnSp>
        <p:sp>
          <p:nvSpPr>
            <p:cNvPr id="109" name="Text Placeholder 6"/>
            <p:cNvSpPr txBox="1">
              <a:spLocks/>
            </p:cNvSpPr>
            <p:nvPr/>
          </p:nvSpPr>
          <p:spPr bwMode="auto">
            <a:xfrm>
              <a:off x="7098892" y="2184681"/>
              <a:ext cx="857096" cy="134617"/>
            </a:xfrm>
            <a:prstGeom prst="rect">
              <a:avLst/>
            </a:prstGeom>
            <a:noFill/>
            <a:ln w="9525">
              <a:noFill/>
              <a:miter lim="800000"/>
              <a:headEnd/>
              <a:tailEnd/>
            </a:ln>
            <a:scene3d>
              <a:camera prst="orthographicFront"/>
              <a:lightRig rig="threePt" dir="t"/>
            </a:scene3d>
            <a:sp3d extrusionH="76200">
              <a:bevelT/>
              <a:extrusionClr>
                <a:schemeClr val="tx1"/>
              </a:extrusionClr>
            </a:sp3d>
          </p:spPr>
          <p:txBody>
            <a:bodyPr vert="horz" wrap="square" lIns="0" tIns="0" rIns="0" bIns="0" numCol="1" anchor="t" anchorCtr="0" compatLnSpc="1">
              <a:prstTxWarp prst="textNoShape">
                <a:avLst/>
              </a:prstTxWarp>
            </a:bodyPr>
            <a:lstStyle/>
            <a:p>
              <a:pPr algn="ctr" defTabSz="914400" eaLnBrk="0" fontAlgn="base" hangingPunct="0">
                <a:spcBef>
                  <a:spcPct val="20000"/>
                </a:spcBef>
                <a:spcAft>
                  <a:spcPct val="0"/>
                </a:spcAft>
                <a:buClr>
                  <a:srgbClr val="000000"/>
                </a:buClr>
                <a:defRPr/>
              </a:pPr>
              <a:r>
                <a:rPr lang="en-US" sz="800" b="1" i="1" kern="0" dirty="0">
                  <a:solidFill>
                    <a:srgbClr val="FFFFFF"/>
                  </a:solidFill>
                </a:rPr>
                <a:t>Average Usage</a:t>
              </a:r>
            </a:p>
          </p:txBody>
        </p:sp>
        <p:sp>
          <p:nvSpPr>
            <p:cNvPr id="110" name="Rectangle 109"/>
            <p:cNvSpPr/>
            <p:nvPr/>
          </p:nvSpPr>
          <p:spPr>
            <a:xfrm rot="16200000">
              <a:off x="5122299" y="1954084"/>
              <a:ext cx="697480" cy="146232"/>
            </a:xfrm>
            <a:prstGeom prst="rect">
              <a:avLst/>
            </a:prstGeom>
            <a:scene3d>
              <a:camera prst="orthographicFront"/>
              <a:lightRig rig="threePt" dir="t"/>
            </a:scene3d>
            <a:sp3d extrusionH="76200">
              <a:bevelT/>
              <a:extrusionClr>
                <a:schemeClr val="tx1"/>
              </a:extrusionClr>
            </a:sp3d>
          </p:spPr>
          <p:txBody>
            <a:bodyPr wrap="square">
              <a:spAutoFit/>
            </a:bodyPr>
            <a:lstStyle/>
            <a:p>
              <a:pPr marL="228600" indent="-228600" algn="ctr" defTabSz="914400" eaLnBrk="0" fontAlgn="base" hangingPunct="0">
                <a:lnSpc>
                  <a:spcPts val="800"/>
                </a:lnSpc>
                <a:spcBef>
                  <a:spcPct val="20000"/>
                </a:spcBef>
                <a:spcAft>
                  <a:spcPct val="0"/>
                </a:spcAft>
                <a:buClr>
                  <a:srgbClr val="000000"/>
                </a:buClr>
                <a:defRPr/>
              </a:pPr>
              <a:r>
                <a:rPr lang="en-US" sz="900" b="1" kern="0" dirty="0">
                  <a:solidFill>
                    <a:srgbClr val="FFFFFF"/>
                  </a:solidFill>
                </a:rPr>
                <a:t>Compute </a:t>
              </a:r>
            </a:p>
          </p:txBody>
        </p:sp>
        <p:sp>
          <p:nvSpPr>
            <p:cNvPr id="111" name="Rectangle 110"/>
            <p:cNvSpPr/>
            <p:nvPr/>
          </p:nvSpPr>
          <p:spPr>
            <a:xfrm>
              <a:off x="6459327" y="2557826"/>
              <a:ext cx="662447" cy="199735"/>
            </a:xfrm>
            <a:prstGeom prst="rect">
              <a:avLst/>
            </a:prstGeom>
            <a:scene3d>
              <a:camera prst="orthographicFront"/>
              <a:lightRig rig="threePt" dir="t"/>
            </a:scene3d>
            <a:sp3d extrusionH="76200">
              <a:bevelT/>
              <a:extrusionClr>
                <a:schemeClr val="tx1"/>
              </a:extrusionClr>
            </a:sp3d>
          </p:spPr>
          <p:txBody>
            <a:bodyPr wrap="square">
              <a:spAutoFit/>
            </a:bodyPr>
            <a:lstStyle/>
            <a:p>
              <a:pPr marL="228600" indent="-228600" algn="ctr" defTabSz="914400" eaLnBrk="0" fontAlgn="base" hangingPunct="0">
                <a:lnSpc>
                  <a:spcPts val="800"/>
                </a:lnSpc>
                <a:spcBef>
                  <a:spcPct val="20000"/>
                </a:spcBef>
                <a:spcAft>
                  <a:spcPct val="0"/>
                </a:spcAft>
                <a:buClr>
                  <a:srgbClr val="000000"/>
                </a:buClr>
                <a:defRPr/>
              </a:pPr>
              <a:r>
                <a:rPr lang="en-US" sz="900" b="1" kern="0" dirty="0">
                  <a:solidFill>
                    <a:srgbClr val="FFFFFF"/>
                  </a:solidFill>
                </a:rPr>
                <a:t>Time </a:t>
              </a:r>
            </a:p>
          </p:txBody>
        </p:sp>
        <p:sp>
          <p:nvSpPr>
            <p:cNvPr id="112" name="TextBox 111"/>
            <p:cNvSpPr txBox="1"/>
            <p:nvPr/>
          </p:nvSpPr>
          <p:spPr>
            <a:xfrm>
              <a:off x="5295817" y="1105181"/>
              <a:ext cx="2852473" cy="369332"/>
            </a:xfrm>
            <a:prstGeom prst="rect">
              <a:avLst/>
            </a:prstGeom>
            <a:noFill/>
            <a:scene3d>
              <a:camera prst="orthographicFront"/>
              <a:lightRig rig="threePt" dir="t"/>
            </a:scene3d>
            <a:sp3d extrusionH="76200">
              <a:bevelT/>
              <a:extrusionClr>
                <a:schemeClr val="tx1"/>
              </a:extrusionClr>
            </a:sp3d>
          </p:spPr>
          <p:txBody>
            <a:bodyPr wrap="square" lIns="0" rIns="0" rtlCol="0">
              <a:spAutoFit/>
            </a:bodyPr>
            <a:lstStyle/>
            <a:p>
              <a:pPr algn="ctr" defTabSz="914363">
                <a:lnSpc>
                  <a:spcPct val="90000"/>
                </a:lnSpc>
                <a:spcBef>
                  <a:spcPct val="20000"/>
                </a:spcBef>
                <a:defRPr/>
              </a:pPr>
              <a:r>
                <a:rPr lang="en-US" sz="2000" kern="0" spc="-80" dirty="0">
                  <a:ln w="3175">
                    <a:noFill/>
                  </a:ln>
                  <a:solidFill>
                    <a:schemeClr val="bg1"/>
                  </a:solidFill>
                  <a:effectLst>
                    <a:glow rad="63500">
                      <a:srgbClr val="2E95EA">
                        <a:alpha val="40000"/>
                      </a:srgbClr>
                    </a:glow>
                    <a:outerShdw blurRad="304800" algn="ctr" rotWithShape="0">
                      <a:srgbClr val="2E1400"/>
                    </a:outerShdw>
                  </a:effectLst>
                </a:rPr>
                <a:t>“Growing Fast“  </a:t>
              </a:r>
            </a:p>
          </p:txBody>
        </p:sp>
      </p:grpSp>
      <p:sp>
        <p:nvSpPr>
          <p:cNvPr id="105" name="Freeform 104"/>
          <p:cNvSpPr/>
          <p:nvPr/>
        </p:nvSpPr>
        <p:spPr>
          <a:xfrm>
            <a:off x="7060273" y="2691228"/>
            <a:ext cx="323051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19050" cap="flat" cmpd="sng" algn="ctr">
            <a:solidFill>
              <a:srgbClr val="FFFFFF"/>
            </a:solidFill>
            <a:prstDash val="solid"/>
            <a:round/>
            <a:headEnd type="none" w="med" len="med"/>
            <a:tailEnd type="arrow"/>
          </a:ln>
          <a:effectLst/>
          <a:scene3d>
            <a:camera prst="perspectiveLeft"/>
            <a:lightRig rig="threePt" dir="t"/>
          </a:scene3d>
          <a:sp3d extrusionH="76200">
            <a:bevelT/>
            <a:extrusionClr>
              <a:schemeClr val="tx1"/>
            </a:extrusionClr>
          </a:sp3d>
        </p:spPr>
        <p:txBody>
          <a:bodyPr rtlCol="0" anchor="ctr"/>
          <a:lstStyle/>
          <a:p>
            <a:pPr algn="ctr" defTabSz="914363">
              <a:defRPr/>
            </a:pPr>
            <a:endParaRPr lang="en-US" sz="1800" kern="0">
              <a:solidFill>
                <a:srgbClr val="FFFFFF"/>
              </a:solidFill>
            </a:endParaRPr>
          </a:p>
        </p:txBody>
      </p:sp>
      <p:sp>
        <p:nvSpPr>
          <p:cNvPr id="114" name="Rectangle 113"/>
          <p:cNvSpPr/>
          <p:nvPr/>
        </p:nvSpPr>
        <p:spPr bwMode="auto">
          <a:xfrm>
            <a:off x="1033563" y="4475478"/>
            <a:ext cx="4150242" cy="1709982"/>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rgbClr val="FFFFFF"/>
            </a:solidFill>
            <a:prstDash val="solid"/>
            <a:round/>
            <a:headEnd type="none" w="med" len="med"/>
            <a:tailEnd type="none" w="med" len="med"/>
          </a:ln>
          <a:effectLst/>
          <a:scene3d>
            <a:camera prst="orthographicFront"/>
            <a:lightRig rig="threePt" dir="t"/>
          </a:scene3d>
          <a:sp3d>
            <a:bevelT w="165100" prst="coolSlant"/>
          </a:sp3d>
        </p:spPr>
        <p:txBody>
          <a:bodyPr vert="horz" wrap="square" lIns="91440" tIns="45720" rIns="91440" bIns="45720" numCol="1" rtlCol="0" anchor="ctr" anchorCtr="0" compatLnSpc="1">
            <a:prstTxWarp prst="textNoShape">
              <a:avLst/>
            </a:prstTxWarp>
          </a:bodyPr>
          <a:lstStyle/>
          <a:p>
            <a:pPr algn="r" defTabSz="914400" eaLnBrk="0" hangingPunct="0">
              <a:defRPr/>
            </a:pPr>
            <a:endParaRPr lang="en-US" sz="1050" kern="0" dirty="0">
              <a:solidFill>
                <a:sysClr val="windowText" lastClr="000000"/>
              </a:solidFill>
              <a:latin typeface="Segoe" pitchFamily="34" charset="0"/>
            </a:endParaRPr>
          </a:p>
        </p:txBody>
      </p:sp>
      <p:cxnSp>
        <p:nvCxnSpPr>
          <p:cNvPr id="115" name="Straight Arrow Connector 114"/>
          <p:cNvCxnSpPr/>
          <p:nvPr/>
        </p:nvCxnSpPr>
        <p:spPr bwMode="auto">
          <a:xfrm rot="16200000" flipV="1">
            <a:off x="1131893" y="5412891"/>
            <a:ext cx="895273" cy="4"/>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p:spPr>
      </p:cxnSp>
      <p:cxnSp>
        <p:nvCxnSpPr>
          <p:cNvPr id="116" name="Straight Arrow Connector 115"/>
          <p:cNvCxnSpPr/>
          <p:nvPr/>
        </p:nvCxnSpPr>
        <p:spPr bwMode="auto">
          <a:xfrm>
            <a:off x="1579527" y="5861767"/>
            <a:ext cx="3152991" cy="935"/>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p:spPr>
      </p:cxnSp>
      <p:sp>
        <p:nvSpPr>
          <p:cNvPr id="117" name="Rectangle 116"/>
          <p:cNvSpPr/>
          <p:nvPr/>
        </p:nvSpPr>
        <p:spPr>
          <a:xfrm rot="16200000">
            <a:off x="1010889" y="5335269"/>
            <a:ext cx="697480" cy="194925"/>
          </a:xfrm>
          <a:prstGeom prst="rect">
            <a:avLst/>
          </a:prstGeom>
        </p:spPr>
        <p:txBody>
          <a:bodyPr wrap="square">
            <a:spAutoFit/>
          </a:bodyPr>
          <a:lstStyle/>
          <a:p>
            <a:pPr marL="228600" indent="-228600" algn="ctr" defTabSz="914400" eaLnBrk="0" fontAlgn="base" hangingPunct="0">
              <a:lnSpc>
                <a:spcPts val="800"/>
              </a:lnSpc>
              <a:spcBef>
                <a:spcPct val="20000"/>
              </a:spcBef>
              <a:spcAft>
                <a:spcPct val="0"/>
              </a:spcAft>
              <a:buClr>
                <a:srgbClr val="000000"/>
              </a:buClr>
              <a:defRPr/>
            </a:pPr>
            <a:r>
              <a:rPr lang="en-US" sz="900" b="1" kern="0" dirty="0">
                <a:solidFill>
                  <a:srgbClr val="FFFFFF"/>
                </a:solidFill>
              </a:rPr>
              <a:t>Compute </a:t>
            </a:r>
          </a:p>
        </p:txBody>
      </p:sp>
      <p:sp>
        <p:nvSpPr>
          <p:cNvPr id="118" name="Rectangle 117"/>
          <p:cNvSpPr/>
          <p:nvPr/>
        </p:nvSpPr>
        <p:spPr>
          <a:xfrm>
            <a:off x="2645578" y="5957096"/>
            <a:ext cx="883033" cy="199735"/>
          </a:xfrm>
          <a:prstGeom prst="rect">
            <a:avLst/>
          </a:prstGeom>
        </p:spPr>
        <p:txBody>
          <a:bodyPr wrap="square">
            <a:spAutoFit/>
          </a:bodyPr>
          <a:lstStyle/>
          <a:p>
            <a:pPr marL="228600" indent="-228600" algn="ctr" defTabSz="914400" eaLnBrk="0" fontAlgn="base" hangingPunct="0">
              <a:lnSpc>
                <a:spcPts val="800"/>
              </a:lnSpc>
              <a:spcBef>
                <a:spcPct val="20000"/>
              </a:spcBef>
              <a:spcAft>
                <a:spcPct val="0"/>
              </a:spcAft>
              <a:buClr>
                <a:srgbClr val="000000"/>
              </a:buClr>
              <a:defRPr/>
            </a:pPr>
            <a:r>
              <a:rPr lang="en-US" sz="900" b="1" kern="0" dirty="0">
                <a:solidFill>
                  <a:srgbClr val="FFFFFF"/>
                </a:solidFill>
              </a:rPr>
              <a:t>Time </a:t>
            </a:r>
          </a:p>
        </p:txBody>
      </p:sp>
      <p:sp>
        <p:nvSpPr>
          <p:cNvPr id="119" name="TextBox 118"/>
          <p:cNvSpPr txBox="1"/>
          <p:nvPr/>
        </p:nvSpPr>
        <p:spPr>
          <a:xfrm>
            <a:off x="1348350" y="4510712"/>
            <a:ext cx="3556621" cy="369332"/>
          </a:xfrm>
          <a:prstGeom prst="rect">
            <a:avLst/>
          </a:prstGeom>
          <a:noFill/>
        </p:spPr>
        <p:txBody>
          <a:bodyPr wrap="square" lIns="0" rIns="0" rtlCol="0">
            <a:spAutoFit/>
          </a:bodyPr>
          <a:lstStyle/>
          <a:p>
            <a:pPr algn="ctr" defTabSz="914363">
              <a:lnSpc>
                <a:spcPct val="90000"/>
              </a:lnSpc>
              <a:spcBef>
                <a:spcPct val="20000"/>
              </a:spcBef>
              <a:defRPr/>
            </a:pPr>
            <a:r>
              <a:rPr lang="en-US" sz="2000" kern="0" spc="-80" dirty="0">
                <a:ln w="3175">
                  <a:noFill/>
                </a:ln>
                <a:solidFill>
                  <a:schemeClr val="bg1"/>
                </a:solidFill>
                <a:effectLst>
                  <a:glow rad="63500">
                    <a:srgbClr val="2E95EA">
                      <a:alpha val="40000"/>
                    </a:srgbClr>
                  </a:glow>
                  <a:outerShdw blurRad="304800" algn="ctr" rotWithShape="0">
                    <a:srgbClr val="2E1400"/>
                  </a:outerShdw>
                </a:effectLst>
              </a:rPr>
              <a:t>“</a:t>
            </a:r>
            <a:r>
              <a:rPr lang="en-US" sz="2000" kern="0" spc="-80" dirty="0">
                <a:ln w="3175">
                  <a:noFill/>
                </a:ln>
                <a:solidFill>
                  <a:schemeClr val="bg1"/>
                </a:solidFill>
                <a:effectLst>
                  <a:glow rad="63500">
                    <a:srgbClr val="2E95EA">
                      <a:alpha val="40000"/>
                    </a:srgbClr>
                  </a:glow>
                </a:effectLst>
              </a:rPr>
              <a:t>Unpredictable</a:t>
            </a:r>
            <a:r>
              <a:rPr lang="en-US" sz="2000" kern="0" spc="-80" dirty="0">
                <a:ln w="3175">
                  <a:noFill/>
                </a:ln>
                <a:solidFill>
                  <a:schemeClr val="bg1"/>
                </a:solidFill>
                <a:effectLst>
                  <a:glow rad="63500">
                    <a:srgbClr val="2E95EA">
                      <a:alpha val="40000"/>
                    </a:srgbClr>
                  </a:glow>
                  <a:outerShdw blurRad="304800" algn="ctr" rotWithShape="0">
                    <a:srgbClr val="2E1400"/>
                  </a:outerShdw>
                </a:effectLst>
              </a:rPr>
              <a:t> Bursting“  </a:t>
            </a:r>
          </a:p>
        </p:txBody>
      </p:sp>
      <p:sp>
        <p:nvSpPr>
          <p:cNvPr id="120" name="Text Placeholder 6"/>
          <p:cNvSpPr txBox="1">
            <a:spLocks/>
          </p:cNvSpPr>
          <p:nvPr/>
        </p:nvSpPr>
        <p:spPr bwMode="auto">
          <a:xfrm>
            <a:off x="2554843" y="5665188"/>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20000"/>
              </a:spcBef>
              <a:spcAft>
                <a:spcPct val="0"/>
              </a:spcAft>
              <a:buClr>
                <a:srgbClr val="000000"/>
              </a:buClr>
              <a:defRPr/>
            </a:pPr>
            <a:r>
              <a:rPr lang="en-US" sz="800" b="1" i="1" kern="0" dirty="0">
                <a:solidFill>
                  <a:srgbClr val="FFFFFF"/>
                </a:solidFill>
              </a:rPr>
              <a:t>Average Usage </a:t>
            </a:r>
          </a:p>
        </p:txBody>
      </p:sp>
      <p:grpSp>
        <p:nvGrpSpPr>
          <p:cNvPr id="121" name="Group 120"/>
          <p:cNvGrpSpPr/>
          <p:nvPr/>
        </p:nvGrpSpPr>
        <p:grpSpPr>
          <a:xfrm>
            <a:off x="1624600" y="5079035"/>
            <a:ext cx="3101226" cy="492377"/>
            <a:chOff x="5574420" y="5257417"/>
            <a:chExt cx="3253688" cy="721360"/>
          </a:xfrm>
        </p:grpSpPr>
        <p:cxnSp>
          <p:nvCxnSpPr>
            <p:cNvPr id="122" name="Straight Arrow Connector 121"/>
            <p:cNvCxnSpPr/>
            <p:nvPr/>
          </p:nvCxnSpPr>
          <p:spPr bwMode="auto">
            <a:xfrm>
              <a:off x="7600265" y="5975286"/>
              <a:ext cx="1227843" cy="2508"/>
            </a:xfrm>
            <a:prstGeom prst="straightConnector1">
              <a:avLst/>
            </a:prstGeom>
            <a:noFill/>
            <a:ln w="19050" cap="flat" cmpd="sng" algn="ctr">
              <a:solidFill>
                <a:srgbClr val="FFFFFF"/>
              </a:solidFill>
              <a:prstDash val="solid"/>
              <a:round/>
              <a:headEnd type="none" w="med" len="med"/>
              <a:tailEnd type="arrow"/>
            </a:ln>
            <a:effectLst>
              <a:outerShdw blurRad="50800" dist="38100" dir="2700000" algn="tl" rotWithShape="0">
                <a:prstClr val="black">
                  <a:alpha val="40000"/>
                </a:prstClr>
              </a:outerShdw>
            </a:effectLst>
          </p:spPr>
        </p:cxnSp>
        <p:cxnSp>
          <p:nvCxnSpPr>
            <p:cNvPr id="123" name="Straight Connector 122"/>
            <p:cNvCxnSpPr>
              <a:endCxn id="124" idx="0"/>
            </p:cNvCxnSpPr>
            <p:nvPr/>
          </p:nvCxnSpPr>
          <p:spPr bwMode="auto">
            <a:xfrm flipV="1">
              <a:off x="5574420" y="5967876"/>
              <a:ext cx="1219909" cy="740"/>
            </a:xfrm>
            <a:prstGeom prst="line">
              <a:avLst/>
            </a:prstGeom>
            <a:noFill/>
            <a:ln w="19050" cap="flat" cmpd="sng" algn="ctr">
              <a:solidFill>
                <a:srgbClr val="FFFFFF"/>
              </a:solidFill>
              <a:prstDash val="solid"/>
              <a:round/>
              <a:headEnd type="none" w="med" len="med"/>
              <a:tailEnd type="none"/>
            </a:ln>
            <a:effectLst>
              <a:outerShdw blurRad="50800" dist="38100" dir="2700000" algn="tl" rotWithShape="0">
                <a:prstClr val="black">
                  <a:alpha val="40000"/>
                </a:prstClr>
              </a:outerShdw>
            </a:effectLst>
          </p:spPr>
        </p:cxnSp>
        <p:sp>
          <p:nvSpPr>
            <p:cNvPr id="124" name="Freeform 123"/>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19050" cap="flat" cmpd="sng" algn="ctr">
              <a:solidFill>
                <a:srgbClr val="FFFFFF"/>
              </a:solidFill>
              <a:prstDash val="solid"/>
              <a:round/>
              <a:headEnd type="none" w="med" len="med"/>
              <a:tailEnd type="none"/>
            </a:ln>
            <a:effectLst>
              <a:outerShdw blurRad="50800" dist="38100" dir="2700000" algn="tl" rotWithShape="0">
                <a:prstClr val="black">
                  <a:alpha val="40000"/>
                </a:prstClr>
              </a:outerShdw>
            </a:effectLst>
          </p:spPr>
          <p:txBody>
            <a:bodyPr rtlCol="0" anchor="ctr"/>
            <a:lstStyle/>
            <a:p>
              <a:pPr algn="ctr" defTabSz="914363">
                <a:defRPr/>
              </a:pPr>
              <a:endParaRPr lang="en-US" sz="1800" kern="0">
                <a:solidFill>
                  <a:srgbClr val="FFFFFF"/>
                </a:solidFill>
              </a:endParaRPr>
            </a:p>
          </p:txBody>
        </p:sp>
      </p:grpSp>
      <p:sp>
        <p:nvSpPr>
          <p:cNvPr id="126" name="Rectangle 125"/>
          <p:cNvSpPr/>
          <p:nvPr/>
        </p:nvSpPr>
        <p:spPr bwMode="auto">
          <a:xfrm>
            <a:off x="6628008" y="4454856"/>
            <a:ext cx="4150242" cy="1709982"/>
          </a:xfrm>
          <a:prstGeom prst="rect">
            <a:avLst/>
          </a:prstGeom>
          <a:gradFill flip="none" rotWithShape="1">
            <a:gsLst>
              <a:gs pos="0">
                <a:srgbClr val="000000"/>
              </a:gs>
              <a:gs pos="50000">
                <a:srgbClr val="000000">
                  <a:alpha val="70000"/>
                </a:srgbClr>
              </a:gs>
              <a:gs pos="100000">
                <a:srgbClr val="000000"/>
              </a:gs>
            </a:gsLst>
            <a:lin ang="2700000" scaled="1"/>
            <a:tileRect/>
          </a:gradFill>
          <a:ln w="15875" cap="flat" cmpd="sng" algn="ctr">
            <a:solidFill>
              <a:srgbClr val="FFFFFF"/>
            </a:solidFill>
            <a:prstDash val="solid"/>
            <a:round/>
            <a:headEnd type="none" w="med" len="med"/>
            <a:tailEnd type="none" w="med" len="med"/>
          </a:ln>
          <a:effectLst/>
          <a:scene3d>
            <a:camera prst="orthographicFront"/>
            <a:lightRig rig="threePt" dir="t"/>
          </a:scene3d>
          <a:sp3d>
            <a:bevelT w="165100" prst="coolSlant"/>
          </a:sp3d>
        </p:spPr>
        <p:txBody>
          <a:bodyPr vert="horz" wrap="square" lIns="91440" tIns="45720" rIns="91440" bIns="45720" numCol="1" rtlCol="0" anchor="ctr" anchorCtr="0" compatLnSpc="1">
            <a:prstTxWarp prst="textNoShape">
              <a:avLst/>
            </a:prstTxWarp>
          </a:bodyPr>
          <a:lstStyle/>
          <a:p>
            <a:pPr algn="r" defTabSz="914400" eaLnBrk="0" hangingPunct="0">
              <a:defRPr/>
            </a:pPr>
            <a:endParaRPr lang="en-US" sz="1050" kern="0" dirty="0">
              <a:solidFill>
                <a:sysClr val="windowText" lastClr="000000"/>
              </a:solidFill>
              <a:latin typeface="Segoe" pitchFamily="34" charset="0"/>
            </a:endParaRPr>
          </a:p>
        </p:txBody>
      </p:sp>
      <p:cxnSp>
        <p:nvCxnSpPr>
          <p:cNvPr id="127" name="Straight Arrow Connector 126"/>
          <p:cNvCxnSpPr/>
          <p:nvPr/>
        </p:nvCxnSpPr>
        <p:spPr bwMode="auto">
          <a:xfrm rot="16200000" flipV="1">
            <a:off x="6784833" y="5399261"/>
            <a:ext cx="895273" cy="4"/>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p:spPr>
      </p:cxnSp>
      <p:cxnSp>
        <p:nvCxnSpPr>
          <p:cNvPr id="128" name="Straight Arrow Connector 127"/>
          <p:cNvCxnSpPr/>
          <p:nvPr/>
        </p:nvCxnSpPr>
        <p:spPr bwMode="auto">
          <a:xfrm>
            <a:off x="7232469" y="5848138"/>
            <a:ext cx="3152991" cy="935"/>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p:spPr>
      </p:cxnSp>
      <p:sp>
        <p:nvSpPr>
          <p:cNvPr id="129" name="Rectangle 128"/>
          <p:cNvSpPr/>
          <p:nvPr/>
        </p:nvSpPr>
        <p:spPr>
          <a:xfrm rot="16200000">
            <a:off x="6663829" y="5321640"/>
            <a:ext cx="697480" cy="194925"/>
          </a:xfrm>
          <a:prstGeom prst="rect">
            <a:avLst/>
          </a:prstGeom>
        </p:spPr>
        <p:txBody>
          <a:bodyPr wrap="square">
            <a:spAutoFit/>
          </a:bodyPr>
          <a:lstStyle/>
          <a:p>
            <a:pPr marL="228600" indent="-228600" algn="ctr" defTabSz="914400" eaLnBrk="0" fontAlgn="base" hangingPunct="0">
              <a:lnSpc>
                <a:spcPts val="800"/>
              </a:lnSpc>
              <a:spcBef>
                <a:spcPct val="20000"/>
              </a:spcBef>
              <a:spcAft>
                <a:spcPct val="0"/>
              </a:spcAft>
              <a:buClr>
                <a:srgbClr val="000000"/>
              </a:buClr>
              <a:defRPr/>
            </a:pPr>
            <a:r>
              <a:rPr lang="en-US" sz="900" b="1" kern="0" dirty="0">
                <a:solidFill>
                  <a:srgbClr val="FFFFFF"/>
                </a:solidFill>
              </a:rPr>
              <a:t>Compute </a:t>
            </a:r>
          </a:p>
        </p:txBody>
      </p:sp>
      <p:sp>
        <p:nvSpPr>
          <p:cNvPr id="130" name="Rectangle 129"/>
          <p:cNvSpPr/>
          <p:nvPr/>
        </p:nvSpPr>
        <p:spPr>
          <a:xfrm>
            <a:off x="8315532" y="5949729"/>
            <a:ext cx="883033" cy="199735"/>
          </a:xfrm>
          <a:prstGeom prst="rect">
            <a:avLst/>
          </a:prstGeom>
        </p:spPr>
        <p:txBody>
          <a:bodyPr wrap="square">
            <a:spAutoFit/>
          </a:bodyPr>
          <a:lstStyle/>
          <a:p>
            <a:pPr marL="228600" indent="-228600" algn="ctr" defTabSz="914400" eaLnBrk="0" fontAlgn="base" hangingPunct="0">
              <a:lnSpc>
                <a:spcPts val="800"/>
              </a:lnSpc>
              <a:spcBef>
                <a:spcPct val="20000"/>
              </a:spcBef>
              <a:spcAft>
                <a:spcPct val="0"/>
              </a:spcAft>
              <a:buClr>
                <a:srgbClr val="000000"/>
              </a:buClr>
              <a:defRPr/>
            </a:pPr>
            <a:r>
              <a:rPr lang="en-US" sz="900" b="1" kern="0" dirty="0">
                <a:solidFill>
                  <a:srgbClr val="FFFFFF"/>
                </a:solidFill>
              </a:rPr>
              <a:t>Time </a:t>
            </a:r>
          </a:p>
        </p:txBody>
      </p:sp>
      <p:sp>
        <p:nvSpPr>
          <p:cNvPr id="131" name="Text Placeholder 6"/>
          <p:cNvSpPr txBox="1">
            <a:spLocks/>
          </p:cNvSpPr>
          <p:nvPr/>
        </p:nvSpPr>
        <p:spPr bwMode="auto">
          <a:xfrm>
            <a:off x="8192012" y="5649906"/>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914400" eaLnBrk="0" fontAlgn="base" hangingPunct="0">
              <a:spcBef>
                <a:spcPct val="20000"/>
              </a:spcBef>
              <a:spcAft>
                <a:spcPct val="0"/>
              </a:spcAft>
              <a:buClr>
                <a:srgbClr val="000000"/>
              </a:buClr>
              <a:defRPr/>
            </a:pPr>
            <a:r>
              <a:rPr lang="en-US" sz="800" b="1" i="1" kern="0" dirty="0">
                <a:solidFill>
                  <a:srgbClr val="FFFFFF"/>
                </a:solidFill>
              </a:rPr>
              <a:t>Average Usage </a:t>
            </a:r>
          </a:p>
        </p:txBody>
      </p:sp>
      <p:sp>
        <p:nvSpPr>
          <p:cNvPr id="132" name="TextBox 131"/>
          <p:cNvSpPr txBox="1"/>
          <p:nvPr/>
        </p:nvSpPr>
        <p:spPr>
          <a:xfrm>
            <a:off x="6779002" y="4497083"/>
            <a:ext cx="3802307" cy="369332"/>
          </a:xfrm>
          <a:prstGeom prst="rect">
            <a:avLst/>
          </a:prstGeom>
          <a:noFill/>
        </p:spPr>
        <p:txBody>
          <a:bodyPr wrap="square" lIns="0" rIns="0" rtlCol="0">
            <a:spAutoFit/>
          </a:bodyPr>
          <a:lstStyle/>
          <a:p>
            <a:pPr algn="ctr" defTabSz="914363">
              <a:lnSpc>
                <a:spcPct val="90000"/>
              </a:lnSpc>
              <a:spcBef>
                <a:spcPct val="20000"/>
              </a:spcBef>
              <a:defRPr/>
            </a:pPr>
            <a:r>
              <a:rPr lang="en-US" sz="2000" kern="0" spc="-80" dirty="0">
                <a:ln w="3175">
                  <a:noFill/>
                </a:ln>
                <a:solidFill>
                  <a:schemeClr val="bg1"/>
                </a:solidFill>
                <a:effectLst>
                  <a:glow rad="63500">
                    <a:srgbClr val="2E95EA">
                      <a:alpha val="40000"/>
                    </a:srgbClr>
                  </a:glow>
                  <a:outerShdw blurRad="304800" algn="ctr" rotWithShape="0">
                    <a:srgbClr val="2E1400"/>
                  </a:outerShdw>
                </a:effectLst>
              </a:rPr>
              <a:t>“Predictable Bursting“  </a:t>
            </a:r>
          </a:p>
        </p:txBody>
      </p:sp>
      <p:grpSp>
        <p:nvGrpSpPr>
          <p:cNvPr id="133" name="Group 132"/>
          <p:cNvGrpSpPr/>
          <p:nvPr/>
        </p:nvGrpSpPr>
        <p:grpSpPr>
          <a:xfrm>
            <a:off x="7256511" y="5019588"/>
            <a:ext cx="3030454" cy="583019"/>
            <a:chOff x="3460618" y="6566490"/>
            <a:chExt cx="2273432" cy="583019"/>
          </a:xfrm>
        </p:grpSpPr>
        <p:cxnSp>
          <p:nvCxnSpPr>
            <p:cNvPr id="134" name="Straight Arrow Connector 133"/>
            <p:cNvCxnSpPr/>
            <p:nvPr/>
          </p:nvCxnSpPr>
          <p:spPr bwMode="auto">
            <a:xfrm rot="5400000" flipH="1" flipV="1">
              <a:off x="5621611" y="6745562"/>
              <a:ext cx="123825" cy="101053"/>
            </a:xfrm>
            <a:prstGeom prst="straightConnector1">
              <a:avLst/>
            </a:prstGeom>
            <a:noFill/>
            <a:ln w="19050" cap="flat" cmpd="sng" algn="ctr">
              <a:solidFill>
                <a:srgbClr val="FFFFFF"/>
              </a:solidFill>
              <a:prstDash val="solid"/>
              <a:headEnd type="none" w="med" len="med"/>
              <a:tailEnd type="arrow"/>
            </a:ln>
            <a:effectLst>
              <a:outerShdw blurRad="50800" dist="38100" dir="5400000" rotWithShape="0">
                <a:srgbClr val="000000">
                  <a:alpha val="43137"/>
                </a:srgbClr>
              </a:outerShdw>
            </a:effectLst>
          </p:spPr>
        </p:cxnSp>
        <p:sp>
          <p:nvSpPr>
            <p:cNvPr id="135" name="Freeform 134"/>
            <p:cNvSpPr/>
            <p:nvPr/>
          </p:nvSpPr>
          <p:spPr>
            <a:xfrm>
              <a:off x="3460618" y="6566490"/>
              <a:ext cx="2190307"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19050" cap="flat" cmpd="sng" algn="ctr">
              <a:solidFill>
                <a:srgbClr val="FFFFFF"/>
              </a:solidFill>
              <a:prstDash val="solid"/>
            </a:ln>
            <a:effectLst/>
          </p:spPr>
          <p:txBody>
            <a:bodyPr rtlCol="0" anchor="ctr"/>
            <a:lstStyle/>
            <a:p>
              <a:pPr algn="ctr" defTabSz="914363">
                <a:defRPr/>
              </a:pPr>
              <a:endParaRPr lang="en-US" sz="1800" kern="0">
                <a:solidFill>
                  <a:srgbClr val="FFFFFF"/>
                </a:solidFill>
                <a:latin typeface="Segoe UI"/>
              </a:endParaRPr>
            </a:p>
          </p:txBody>
        </p:sp>
      </p:grpSp>
    </p:spTree>
    <p:extLst>
      <p:ext uri="{BB962C8B-B14F-4D97-AF65-F5344CB8AC3E}">
        <p14:creationId xmlns:p14="http://schemas.microsoft.com/office/powerpoint/2010/main" val="32035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164657" y="374835"/>
            <a:ext cx="8770496" cy="689111"/>
          </a:xfrm>
        </p:spPr>
        <p:txBody>
          <a:bodyPr>
            <a:normAutofit fontScale="90000"/>
          </a:bodyPr>
          <a:lstStyle/>
          <a:p>
            <a:r>
              <a:rPr lang="en-US" dirty="0"/>
              <a:t>Picking the right connectivity model</a:t>
            </a:r>
          </a:p>
        </p:txBody>
      </p:sp>
      <p:grpSp>
        <p:nvGrpSpPr>
          <p:cNvPr id="17" name="Group 16"/>
          <p:cNvGrpSpPr/>
          <p:nvPr/>
        </p:nvGrpSpPr>
        <p:grpSpPr>
          <a:xfrm>
            <a:off x="4180673" y="6190142"/>
            <a:ext cx="7814559" cy="529448"/>
            <a:chOff x="4265614" y="6081259"/>
            <a:chExt cx="7973334" cy="540205"/>
          </a:xfrm>
        </p:grpSpPr>
        <p:sp>
          <p:nvSpPr>
            <p:cNvPr id="94" name="Isosceles Triangle 93"/>
            <p:cNvSpPr/>
            <p:nvPr/>
          </p:nvSpPr>
          <p:spPr bwMode="auto">
            <a:xfrm rot="5400000">
              <a:off x="11827757" y="6210272"/>
              <a:ext cx="536632" cy="285750"/>
            </a:xfrm>
            <a:prstGeom prst="triangl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solidFill>
                  <a:srgbClr val="FFFFFF"/>
                </a:solidFill>
              </a:endParaRPr>
            </a:p>
          </p:txBody>
        </p:sp>
        <p:sp>
          <p:nvSpPr>
            <p:cNvPr id="95" name="Rectangle 94"/>
            <p:cNvSpPr/>
            <p:nvPr/>
          </p:nvSpPr>
          <p:spPr bwMode="auto">
            <a:xfrm>
              <a:off x="4551364" y="6081259"/>
              <a:ext cx="7401834" cy="540205"/>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pPr>
              <a:r>
                <a:rPr lang="en-US" sz="1568" b="1" spc="-49" dirty="0">
                  <a:solidFill>
                    <a:srgbClr val="FFFFFF"/>
                  </a:solidFill>
                </a:rPr>
                <a:t>ExpressRoute – Provides customer choice and includes access to </a:t>
              </a:r>
              <a:br>
                <a:rPr lang="en-US" sz="1568" b="1" spc="-49" dirty="0">
                  <a:solidFill>
                    <a:srgbClr val="FFFFFF"/>
                  </a:solidFill>
                </a:rPr>
              </a:br>
              <a:r>
                <a:rPr lang="en-US" sz="1568" b="1" spc="-49" dirty="0">
                  <a:solidFill>
                    <a:srgbClr val="FFFFFF"/>
                  </a:solidFill>
                </a:rPr>
                <a:t>all Microsoft cloud services</a:t>
              </a:r>
            </a:p>
          </p:txBody>
        </p:sp>
        <p:sp>
          <p:nvSpPr>
            <p:cNvPr id="97" name="Isosceles Triangle 96"/>
            <p:cNvSpPr/>
            <p:nvPr/>
          </p:nvSpPr>
          <p:spPr bwMode="auto">
            <a:xfrm rot="16200000">
              <a:off x="4138386" y="6208487"/>
              <a:ext cx="540205" cy="285750"/>
            </a:xfrm>
            <a:prstGeom prst="triangl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solidFill>
                  <a:srgbClr val="FFFFFF"/>
                </a:solidFill>
              </a:endParaRPr>
            </a:p>
          </p:txBody>
        </p:sp>
      </p:grpSp>
      <p:grpSp>
        <p:nvGrpSpPr>
          <p:cNvPr id="3" name="Group 2"/>
          <p:cNvGrpSpPr/>
          <p:nvPr/>
        </p:nvGrpSpPr>
        <p:grpSpPr>
          <a:xfrm>
            <a:off x="269169" y="1419445"/>
            <a:ext cx="3864826" cy="5300144"/>
            <a:chOff x="274637" y="1213632"/>
            <a:chExt cx="3943351" cy="5407831"/>
          </a:xfrm>
        </p:grpSpPr>
        <p:grpSp>
          <p:nvGrpSpPr>
            <p:cNvPr id="27" name="Group 26"/>
            <p:cNvGrpSpPr/>
            <p:nvPr/>
          </p:nvGrpSpPr>
          <p:grpSpPr>
            <a:xfrm>
              <a:off x="1303005" y="3116263"/>
              <a:ext cx="374983" cy="1130758"/>
              <a:chOff x="1303005" y="2997248"/>
              <a:chExt cx="374983" cy="1130758"/>
            </a:xfrm>
          </p:grpSpPr>
          <p:cxnSp>
            <p:nvCxnSpPr>
              <p:cNvPr id="23" name="Straight Connector 22"/>
              <p:cNvCxnSpPr/>
              <p:nvPr/>
            </p:nvCxnSpPr>
            <p:spPr>
              <a:xfrm>
                <a:off x="1660017" y="2997248"/>
                <a:ext cx="0" cy="1130758"/>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1303005" y="4108958"/>
                <a:ext cx="374983" cy="0"/>
              </a:xfrm>
              <a:prstGeom prst="straightConnector1">
                <a:avLst/>
              </a:prstGeom>
              <a:ln w="381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flipH="1">
              <a:off x="2433106" y="3153877"/>
              <a:ext cx="374983" cy="1093144"/>
              <a:chOff x="1303005" y="3034862"/>
              <a:chExt cx="374983" cy="1093144"/>
            </a:xfrm>
          </p:grpSpPr>
          <p:cxnSp>
            <p:nvCxnSpPr>
              <p:cNvPr id="87" name="Straight Connector 86"/>
              <p:cNvCxnSpPr/>
              <p:nvPr/>
            </p:nvCxnSpPr>
            <p:spPr>
              <a:xfrm flipH="1">
                <a:off x="1660017" y="3034862"/>
                <a:ext cx="0" cy="1093144"/>
              </a:xfrm>
              <a:prstGeom prst="line">
                <a:avLst/>
              </a:prstGeom>
              <a:ln w="381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1303005" y="4108958"/>
                <a:ext cx="374983" cy="0"/>
              </a:xfrm>
              <a:prstGeom prst="straightConnector1">
                <a:avLst/>
              </a:prstGeom>
              <a:ln w="3810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74637" y="1213632"/>
              <a:ext cx="3933548" cy="4822886"/>
              <a:chOff x="274637" y="1213632"/>
              <a:chExt cx="3933548" cy="4822886"/>
            </a:xfrm>
          </p:grpSpPr>
          <p:grpSp>
            <p:nvGrpSpPr>
              <p:cNvPr id="5" name="Group 4"/>
              <p:cNvGrpSpPr/>
              <p:nvPr/>
            </p:nvGrpSpPr>
            <p:grpSpPr>
              <a:xfrm>
                <a:off x="274638" y="2062340"/>
                <a:ext cx="3933547" cy="3974178"/>
                <a:chOff x="274638" y="2062340"/>
                <a:chExt cx="3933547" cy="3974178"/>
              </a:xfrm>
            </p:grpSpPr>
            <p:sp>
              <p:nvSpPr>
                <p:cNvPr id="6" name="Rectangle 5"/>
                <p:cNvSpPr/>
                <p:nvPr/>
              </p:nvSpPr>
              <p:spPr bwMode="auto">
                <a:xfrm>
                  <a:off x="274638" y="2062340"/>
                  <a:ext cx="3933547" cy="3974178"/>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744" b="1" spc="-49" dirty="0">
                    <a:gradFill>
                      <a:gsLst>
                        <a:gs pos="86726">
                          <a:srgbClr val="EFEFEF"/>
                        </a:gs>
                        <a:gs pos="36283">
                          <a:srgbClr val="EFEFEF"/>
                        </a:gs>
                      </a:gsLst>
                      <a:lin ang="5400000" scaled="0"/>
                    </a:gradFill>
                    <a:latin typeface="Segoe UI Light"/>
                  </a:endParaRPr>
                </a:p>
              </p:txBody>
            </p:sp>
            <p:sp>
              <p:nvSpPr>
                <p:cNvPr id="9" name="TextBox 8"/>
                <p:cNvSpPr txBox="1"/>
                <p:nvPr/>
              </p:nvSpPr>
              <p:spPr>
                <a:xfrm>
                  <a:off x="274638" y="5013205"/>
                  <a:ext cx="3884106" cy="710901"/>
                </a:xfrm>
                <a:prstGeom prst="rect">
                  <a:avLst/>
                </a:prstGeom>
                <a:noFill/>
              </p:spPr>
              <p:txBody>
                <a:bodyPr wrap="square" lIns="179238" tIns="143391" rIns="179238" bIns="143391" rtlCol="0">
                  <a:spAutoFit/>
                </a:bodyPr>
                <a:lstStyle/>
                <a:p>
                  <a:pPr defTabSz="913946">
                    <a:lnSpc>
                      <a:spcPct val="90000"/>
                    </a:lnSpc>
                  </a:pPr>
                  <a:r>
                    <a:rPr lang="en-US" sz="1470" spc="-49" dirty="0">
                      <a:gradFill>
                        <a:gsLst>
                          <a:gs pos="34513">
                            <a:srgbClr val="EFEFEF">
                              <a:lumMod val="10000"/>
                            </a:srgbClr>
                          </a:gs>
                          <a:gs pos="55000">
                            <a:srgbClr val="EFEFEF">
                              <a:lumMod val="10000"/>
                            </a:srgbClr>
                          </a:gs>
                        </a:gsLst>
                        <a:lin ang="5400000" scaled="0"/>
                      </a:gradFill>
                    </a:rPr>
                    <a:t>Connect via an encrypted link over </a:t>
                  </a:r>
                  <a:br>
                    <a:rPr lang="en-US" sz="1470" spc="-49" dirty="0">
                      <a:gradFill>
                        <a:gsLst>
                          <a:gs pos="34513">
                            <a:srgbClr val="EFEFEF">
                              <a:lumMod val="10000"/>
                            </a:srgbClr>
                          </a:gs>
                          <a:gs pos="55000">
                            <a:srgbClr val="EFEFEF">
                              <a:lumMod val="10000"/>
                            </a:srgbClr>
                          </a:gs>
                        </a:gsLst>
                        <a:lin ang="5400000" scaled="0"/>
                      </a:gradFill>
                    </a:rPr>
                  </a:br>
                  <a:r>
                    <a:rPr lang="en-US" sz="1470" spc="-49" dirty="0">
                      <a:gradFill>
                        <a:gsLst>
                          <a:gs pos="34513">
                            <a:srgbClr val="EFEFEF">
                              <a:lumMod val="10000"/>
                            </a:srgbClr>
                          </a:gs>
                          <a:gs pos="55000">
                            <a:srgbClr val="EFEFEF">
                              <a:lumMod val="10000"/>
                            </a:srgbClr>
                          </a:gs>
                        </a:gsLst>
                        <a:lin ang="5400000" scaled="0"/>
                      </a:gradFill>
                    </a:rPr>
                    <a:t>public internet</a:t>
                  </a:r>
                </a:p>
              </p:txBody>
            </p:sp>
            <p:grpSp>
              <p:nvGrpSpPr>
                <p:cNvPr id="8" name="Group 7"/>
                <p:cNvGrpSpPr/>
                <p:nvPr/>
              </p:nvGrpSpPr>
              <p:grpSpPr>
                <a:xfrm>
                  <a:off x="350837" y="3497262"/>
                  <a:ext cx="1308613" cy="1572319"/>
                  <a:chOff x="458691" y="3591127"/>
                  <a:chExt cx="1146035" cy="1376980"/>
                </a:xfrm>
              </p:grpSpPr>
              <p:sp>
                <p:nvSpPr>
                  <p:cNvPr id="67" name="Freeform 5"/>
                  <p:cNvSpPr>
                    <a:spLocks noEditPoints="1"/>
                  </p:cNvSpPr>
                  <p:nvPr/>
                </p:nvSpPr>
                <p:spPr bwMode="black">
                  <a:xfrm>
                    <a:off x="626888" y="3591127"/>
                    <a:ext cx="680879" cy="104843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5">
                      <a:lumMod val="50000"/>
                    </a:schemeClr>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90" name="TextBox 50"/>
                  <p:cNvSpPr txBox="1"/>
                  <p:nvPr/>
                </p:nvSpPr>
                <p:spPr>
                  <a:xfrm>
                    <a:off x="458691" y="4568884"/>
                    <a:ext cx="1146035" cy="399223"/>
                  </a:xfrm>
                  <a:prstGeom prst="rect">
                    <a:avLst/>
                  </a:prstGeom>
                  <a:noFill/>
                </p:spPr>
                <p:txBody>
                  <a:bodyPr wrap="none" lIns="175715" tIns="140572" rIns="175715" bIns="14057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76" dirty="0">
                        <a:gradFill>
                          <a:gsLst>
                            <a:gs pos="79646">
                              <a:srgbClr val="EFEFEF">
                                <a:lumMod val="10000"/>
                              </a:srgbClr>
                            </a:gs>
                            <a:gs pos="52000">
                              <a:srgbClr val="EFEFEF">
                                <a:lumMod val="10000"/>
                              </a:srgbClr>
                            </a:gs>
                          </a:gsLst>
                          <a:lin ang="5400000" scaled="0"/>
                        </a:gradFill>
                      </a:rPr>
                      <a:t>Customer Site</a:t>
                    </a:r>
                  </a:p>
                </p:txBody>
              </p:sp>
            </p:grpSp>
          </p:grpSp>
          <p:sp>
            <p:nvSpPr>
              <p:cNvPr id="19" name="Rectangle 18"/>
              <p:cNvSpPr/>
              <p:nvPr/>
            </p:nvSpPr>
            <p:spPr bwMode="auto">
              <a:xfrm>
                <a:off x="274637" y="1213632"/>
                <a:ext cx="3933547" cy="855073"/>
              </a:xfrm>
              <a:prstGeom prst="rect">
                <a:avLst/>
              </a:prstGeom>
              <a:solidFill>
                <a:srgbClr val="0070C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r>
                  <a:rPr lang="en-US" sz="2744" b="1" spc="-49" dirty="0">
                    <a:gradFill>
                      <a:gsLst>
                        <a:gs pos="86726">
                          <a:srgbClr val="EFEFEF"/>
                        </a:gs>
                        <a:gs pos="36283">
                          <a:srgbClr val="EFEFEF"/>
                        </a:gs>
                      </a:gsLst>
                      <a:lin ang="5400000" scaled="0"/>
                    </a:gradFill>
                    <a:effectLst>
                      <a:outerShdw blurRad="38100" dist="38100" dir="2700000" algn="tl">
                        <a:srgbClr val="000000">
                          <a:alpha val="43137"/>
                        </a:srgbClr>
                      </a:outerShdw>
                    </a:effectLst>
                    <a:latin typeface="Segoe UI Light"/>
                  </a:rPr>
                  <a:t>Internet / VPN gateways</a:t>
                </a:r>
              </a:p>
            </p:txBody>
          </p:sp>
        </p:grpSp>
        <p:grpSp>
          <p:nvGrpSpPr>
            <p:cNvPr id="16" name="Group 15"/>
            <p:cNvGrpSpPr/>
            <p:nvPr/>
          </p:nvGrpSpPr>
          <p:grpSpPr>
            <a:xfrm>
              <a:off x="274637" y="6081258"/>
              <a:ext cx="3943351" cy="540205"/>
              <a:chOff x="274637" y="6081258"/>
              <a:chExt cx="3943351" cy="540205"/>
            </a:xfrm>
          </p:grpSpPr>
          <p:sp>
            <p:nvSpPr>
              <p:cNvPr id="30" name="Isosceles Triangle 29"/>
              <p:cNvSpPr/>
              <p:nvPr/>
            </p:nvSpPr>
            <p:spPr bwMode="auto">
              <a:xfrm rot="5400000">
                <a:off x="3806797" y="6206701"/>
                <a:ext cx="536632" cy="285750"/>
              </a:xfrm>
              <a:prstGeom prst="triangl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sp>
            <p:nvSpPr>
              <p:cNvPr id="31" name="Rectangle 30"/>
              <p:cNvSpPr/>
              <p:nvPr/>
            </p:nvSpPr>
            <p:spPr bwMode="auto">
              <a:xfrm>
                <a:off x="560387" y="6081258"/>
                <a:ext cx="3371851" cy="540205"/>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pPr>
                <a:r>
                  <a:rPr lang="en-US" sz="1568" b="1" spc="-49" dirty="0">
                    <a:solidFill>
                      <a:srgbClr val="FFFFFF"/>
                    </a:solidFill>
                  </a:rPr>
                  <a:t>Internet-based connectivity</a:t>
                </a:r>
              </a:p>
            </p:txBody>
          </p:sp>
          <p:sp>
            <p:nvSpPr>
              <p:cNvPr id="92" name="Isosceles Triangle 91"/>
              <p:cNvSpPr/>
              <p:nvPr/>
            </p:nvSpPr>
            <p:spPr bwMode="auto">
              <a:xfrm rot="16200000">
                <a:off x="147409" y="6208486"/>
                <a:ext cx="540205" cy="285750"/>
              </a:xfrm>
              <a:prstGeom prst="triangl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grpSp>
          <p:nvGrpSpPr>
            <p:cNvPr id="2" name="Group 1"/>
            <p:cNvGrpSpPr/>
            <p:nvPr/>
          </p:nvGrpSpPr>
          <p:grpSpPr>
            <a:xfrm>
              <a:off x="1709602" y="2312471"/>
              <a:ext cx="1117050" cy="1146958"/>
              <a:chOff x="1487553" y="2335312"/>
              <a:chExt cx="1117050" cy="1146958"/>
            </a:xfrm>
          </p:grpSpPr>
          <p:sp>
            <p:nvSpPr>
              <p:cNvPr id="61" name="Oval 60"/>
              <p:cNvSpPr/>
              <p:nvPr/>
            </p:nvSpPr>
            <p:spPr bwMode="auto">
              <a:xfrm>
                <a:off x="1487553" y="2335312"/>
                <a:ext cx="1117050" cy="1117050"/>
              </a:xfrm>
              <a:prstGeom prst="ellipse">
                <a:avLst/>
              </a:prstGeom>
              <a:solidFill>
                <a:schemeClr val="tx1"/>
              </a:solidFill>
              <a:ln w="5715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352" spc="-49" dirty="0">
                  <a:gradFill>
                    <a:gsLst>
                      <a:gs pos="36283">
                        <a:srgbClr val="505050"/>
                      </a:gs>
                      <a:gs pos="28000">
                        <a:srgbClr val="505050"/>
                      </a:gs>
                    </a:gsLst>
                    <a:lin ang="5400000" scaled="0"/>
                  </a:gradFill>
                </a:endParaRPr>
              </a:p>
            </p:txBody>
          </p:sp>
          <p:sp>
            <p:nvSpPr>
              <p:cNvPr id="62" name="Freeform 61"/>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308BCC"/>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00188F"/>
                  </a:solidFill>
                </a:endParaRPr>
              </a:p>
            </p:txBody>
          </p:sp>
          <p:sp>
            <p:nvSpPr>
              <p:cNvPr id="63" name="TextBox 62"/>
              <p:cNvSpPr txBox="1"/>
              <p:nvPr/>
            </p:nvSpPr>
            <p:spPr>
              <a:xfrm>
                <a:off x="1623334" y="2854406"/>
                <a:ext cx="845488" cy="627864"/>
              </a:xfrm>
              <a:prstGeom prst="rect">
                <a:avLst/>
              </a:prstGeom>
              <a:noFill/>
            </p:spPr>
            <p:txBody>
              <a:bodyPr wrap="none" lIns="179238" tIns="143391" rIns="179238" bIns="143391" rtlCol="0">
                <a:spAutoFit/>
              </a:bodyPr>
              <a:lstStyle>
                <a:defPPr>
                  <a:defRPr lang="en-US"/>
                </a:defPPr>
                <a:lvl1pPr algn="ctr" defTabSz="932503">
                  <a:lnSpc>
                    <a:spcPct val="90000"/>
                  </a:lnSpc>
                  <a:defRPr sz="1200" spc="-50">
                    <a:solidFill>
                      <a:schemeClr val="bg1"/>
                    </a:solidFill>
                  </a:defRPr>
                </a:lvl1pPr>
              </a:lstStyle>
              <a:p>
                <a:r>
                  <a:rPr lang="en-US" sz="1176" dirty="0">
                    <a:solidFill>
                      <a:srgbClr val="505050"/>
                    </a:solidFill>
                  </a:rPr>
                  <a:t>Public</a:t>
                </a:r>
              </a:p>
              <a:p>
                <a:r>
                  <a:rPr lang="en-US" sz="1176" dirty="0">
                    <a:solidFill>
                      <a:srgbClr val="505050"/>
                    </a:solidFill>
                  </a:rPr>
                  <a:t>internet</a:t>
                </a:r>
              </a:p>
            </p:txBody>
          </p:sp>
        </p:grpSp>
        <p:cxnSp>
          <p:nvCxnSpPr>
            <p:cNvPr id="13" name="Straight Connector 12"/>
            <p:cNvCxnSpPr/>
            <p:nvPr/>
          </p:nvCxnSpPr>
          <p:spPr>
            <a:xfrm flipH="1">
              <a:off x="1320364" y="3304487"/>
              <a:ext cx="580881" cy="487352"/>
            </a:xfrm>
            <a:prstGeom prst="line">
              <a:avLst/>
            </a:prstGeom>
            <a:ln w="47625" cap="rnd">
              <a:solidFill>
                <a:srgbClr val="0070C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636443" y="3285526"/>
              <a:ext cx="409068" cy="409068"/>
            </a:xfrm>
            <a:prstGeom prst="line">
              <a:avLst/>
            </a:prstGeom>
            <a:ln w="47625" cap="rnd">
              <a:solidFill>
                <a:srgbClr val="0070C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16" name="Freeform 539"/>
            <p:cNvSpPr>
              <a:spLocks noChangeAspect="1"/>
            </p:cNvSpPr>
            <p:nvPr/>
          </p:nvSpPr>
          <p:spPr bwMode="auto">
            <a:xfrm>
              <a:off x="2420528" y="3707042"/>
              <a:ext cx="1350935" cy="74272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solidFill>
            <a:ln>
              <a:noFill/>
            </a:ln>
            <a:extLst/>
          </p:spPr>
          <p:txBody>
            <a:bodyPr vert="horz" wrap="square" lIns="89619" tIns="89619" rIns="89619" bIns="89619" numCol="1" anchor="b" anchorCtr="0" compatLnSpc="1">
              <a:prstTxWarp prst="textNoShape">
                <a:avLst/>
              </a:prstTxWarp>
            </a:bodyPr>
            <a:lstStyle/>
            <a:p>
              <a:pPr algn="ctr" defTabSz="913946"/>
              <a:r>
                <a:rPr lang="en-US" sz="1029" dirty="0">
                  <a:solidFill>
                    <a:srgbClr val="EFEFEF"/>
                  </a:solidFill>
                </a:rPr>
                <a:t>Microsoft </a:t>
              </a:r>
              <a:br>
                <a:rPr lang="en-US" sz="1029" dirty="0">
                  <a:solidFill>
                    <a:srgbClr val="EFEFEF"/>
                  </a:solidFill>
                </a:rPr>
              </a:br>
              <a:r>
                <a:rPr lang="en-US" sz="1029" dirty="0">
                  <a:solidFill>
                    <a:srgbClr val="EFEFEF"/>
                  </a:solidFill>
                </a:rPr>
                <a:t>Cloud</a:t>
              </a:r>
            </a:p>
          </p:txBody>
        </p:sp>
      </p:grpSp>
      <p:grpSp>
        <p:nvGrpSpPr>
          <p:cNvPr id="4" name="Group 3"/>
          <p:cNvGrpSpPr/>
          <p:nvPr/>
        </p:nvGrpSpPr>
        <p:grpSpPr>
          <a:xfrm>
            <a:off x="4185455" y="1419445"/>
            <a:ext cx="3855239" cy="4726848"/>
            <a:chOff x="4270493" y="1213632"/>
            <a:chExt cx="3933569" cy="4822887"/>
          </a:xfrm>
        </p:grpSpPr>
        <p:sp>
          <p:nvSpPr>
            <p:cNvPr id="68" name="TextBox 67"/>
            <p:cNvSpPr txBox="1"/>
            <p:nvPr/>
          </p:nvSpPr>
          <p:spPr>
            <a:xfrm>
              <a:off x="4276184" y="5022632"/>
              <a:ext cx="3927877" cy="710964"/>
            </a:xfrm>
            <a:prstGeom prst="rect">
              <a:avLst/>
            </a:prstGeom>
            <a:noFill/>
          </p:spPr>
          <p:txBody>
            <a:bodyPr wrap="square" lIns="179238" tIns="143391" rIns="179238" bIns="143391" rtlCol="0">
              <a:spAutoFit/>
            </a:bodyPr>
            <a:lstStyle/>
            <a:p>
              <a:pPr defTabSz="913946">
                <a:lnSpc>
                  <a:spcPct val="90000"/>
                </a:lnSpc>
              </a:pPr>
              <a:r>
                <a:rPr lang="en-US" sz="1470" spc="-49" dirty="0">
                  <a:gradFill>
                    <a:gsLst>
                      <a:gs pos="34513">
                        <a:srgbClr val="EFEFEF">
                          <a:lumMod val="10000"/>
                        </a:srgbClr>
                      </a:gs>
                      <a:gs pos="55000">
                        <a:srgbClr val="EFEFEF">
                          <a:lumMod val="10000"/>
                        </a:srgbClr>
                      </a:gs>
                    </a:gsLst>
                    <a:lin ang="5400000" scaled="0"/>
                  </a:gradFill>
                </a:rPr>
                <a:t>Peer at an ExpressRoute location, an Exchange Provider facility</a:t>
              </a:r>
            </a:p>
          </p:txBody>
        </p:sp>
        <p:grpSp>
          <p:nvGrpSpPr>
            <p:cNvPr id="11" name="Group 10"/>
            <p:cNvGrpSpPr/>
            <p:nvPr/>
          </p:nvGrpSpPr>
          <p:grpSpPr>
            <a:xfrm>
              <a:off x="4270514" y="1213632"/>
              <a:ext cx="3933548" cy="4822887"/>
              <a:chOff x="4270514" y="1213632"/>
              <a:chExt cx="3933548" cy="4822887"/>
            </a:xfrm>
          </p:grpSpPr>
          <p:sp>
            <p:nvSpPr>
              <p:cNvPr id="48" name="Rectangle 47"/>
              <p:cNvSpPr/>
              <p:nvPr/>
            </p:nvSpPr>
            <p:spPr bwMode="auto">
              <a:xfrm>
                <a:off x="4270515" y="2061955"/>
                <a:ext cx="3933547" cy="3974564"/>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744" b="1" spc="-49" dirty="0">
                  <a:gradFill>
                    <a:gsLst>
                      <a:gs pos="86726">
                        <a:srgbClr val="EFEFEF"/>
                      </a:gs>
                      <a:gs pos="36283">
                        <a:srgbClr val="EFEFEF"/>
                      </a:gs>
                    </a:gsLst>
                    <a:lin ang="5400000" scaled="0"/>
                  </a:gradFill>
                  <a:latin typeface="Segoe UI Light"/>
                </a:endParaRPr>
              </a:p>
            </p:txBody>
          </p:sp>
          <p:sp>
            <p:nvSpPr>
              <p:cNvPr id="82" name="Rectangle 81"/>
              <p:cNvSpPr/>
              <p:nvPr/>
            </p:nvSpPr>
            <p:spPr bwMode="auto">
              <a:xfrm>
                <a:off x="4270514" y="1213632"/>
                <a:ext cx="3933547" cy="855073"/>
              </a:xfrm>
              <a:prstGeom prst="rect">
                <a:avLst/>
              </a:prstGeom>
              <a:solidFill>
                <a:srgbClr val="0070C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r>
                  <a:rPr lang="en-US" sz="2744" b="1" spc="-49" dirty="0">
                    <a:gradFill>
                      <a:gsLst>
                        <a:gs pos="86726">
                          <a:srgbClr val="EFEFEF"/>
                        </a:gs>
                        <a:gs pos="36283">
                          <a:srgbClr val="EFEFEF"/>
                        </a:gs>
                      </a:gsLst>
                      <a:lin ang="5400000" scaled="0"/>
                    </a:gradFill>
                    <a:effectLst>
                      <a:outerShdw blurRad="38100" dist="38100" dir="2700000" algn="tl">
                        <a:srgbClr val="000000">
                          <a:alpha val="43137"/>
                        </a:srgbClr>
                      </a:outerShdw>
                    </a:effectLst>
                    <a:latin typeface="Segoe UI Light"/>
                  </a:rPr>
                  <a:t>Exchange provider</a:t>
                </a:r>
              </a:p>
            </p:txBody>
          </p:sp>
        </p:grpSp>
        <p:sp>
          <p:nvSpPr>
            <p:cNvPr id="111" name="Freeform 23"/>
            <p:cNvSpPr>
              <a:spLocks noEditPoints="1"/>
            </p:cNvSpPr>
            <p:nvPr/>
          </p:nvSpPr>
          <p:spPr bwMode="auto">
            <a:xfrm>
              <a:off x="7043134" y="3664913"/>
              <a:ext cx="505239" cy="976786"/>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12" name="TextBox 50"/>
            <p:cNvSpPr txBox="1"/>
            <p:nvPr/>
          </p:nvSpPr>
          <p:spPr>
            <a:xfrm>
              <a:off x="6536757" y="4544245"/>
              <a:ext cx="1474261" cy="622006"/>
            </a:xfrm>
            <a:prstGeom prst="rect">
              <a:avLst/>
            </a:prstGeom>
            <a:noFill/>
          </p:spPr>
          <p:txBody>
            <a:bodyPr wrap="none" lIns="175715" tIns="140572" rIns="175715" bIns="14057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76" dirty="0" err="1">
                  <a:gradFill>
                    <a:gsLst>
                      <a:gs pos="79646">
                        <a:srgbClr val="EFEFEF">
                          <a:lumMod val="10000"/>
                        </a:srgbClr>
                      </a:gs>
                      <a:gs pos="52000">
                        <a:srgbClr val="EFEFEF">
                          <a:lumMod val="10000"/>
                        </a:srgbClr>
                      </a:gs>
                    </a:gsLst>
                    <a:lin ang="5400000" scaled="0"/>
                  </a:gradFill>
                </a:rPr>
                <a:t>ExpressRoute</a:t>
              </a:r>
              <a:endParaRPr lang="en-US" sz="1176" dirty="0">
                <a:gradFill>
                  <a:gsLst>
                    <a:gs pos="79646">
                      <a:srgbClr val="EFEFEF">
                        <a:lumMod val="10000"/>
                      </a:srgbClr>
                    </a:gs>
                    <a:gs pos="52000">
                      <a:srgbClr val="EFEFEF">
                        <a:lumMod val="10000"/>
                      </a:srgbClr>
                    </a:gs>
                  </a:gsLst>
                  <a:lin ang="5400000" scaled="0"/>
                </a:gradFill>
              </a:endParaRPr>
            </a:p>
            <a:p>
              <a:pPr>
                <a:lnSpc>
                  <a:spcPct val="90000"/>
                </a:lnSpc>
              </a:pPr>
              <a:r>
                <a:rPr lang="en-US" sz="1176" dirty="0">
                  <a:gradFill>
                    <a:gsLst>
                      <a:gs pos="79646">
                        <a:srgbClr val="EFEFEF">
                          <a:lumMod val="10000"/>
                        </a:srgbClr>
                      </a:gs>
                      <a:gs pos="52000">
                        <a:srgbClr val="EFEFEF">
                          <a:lumMod val="10000"/>
                        </a:srgbClr>
                      </a:gs>
                    </a:gsLst>
                    <a:lin ang="5400000" scaled="0"/>
                  </a:gradFill>
                </a:rPr>
                <a:t>Partner Location</a:t>
              </a:r>
            </a:p>
          </p:txBody>
        </p:sp>
        <p:cxnSp>
          <p:nvCxnSpPr>
            <p:cNvPr id="115" name="Straight Arrow Connector 114"/>
            <p:cNvCxnSpPr/>
            <p:nvPr/>
          </p:nvCxnSpPr>
          <p:spPr>
            <a:xfrm flipH="1">
              <a:off x="5372051" y="4369158"/>
              <a:ext cx="1671084"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7291308" y="3172230"/>
              <a:ext cx="0" cy="492682"/>
            </a:xfrm>
            <a:prstGeom prst="straightConnector1">
              <a:avLst/>
            </a:prstGeom>
            <a:ln w="38100">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4803328" y="2335312"/>
              <a:ext cx="1117050" cy="1146958"/>
              <a:chOff x="1487553" y="2335312"/>
              <a:chExt cx="1117050" cy="1146958"/>
            </a:xfrm>
          </p:grpSpPr>
          <p:sp>
            <p:nvSpPr>
              <p:cNvPr id="66" name="Oval 65"/>
              <p:cNvSpPr/>
              <p:nvPr/>
            </p:nvSpPr>
            <p:spPr bwMode="auto">
              <a:xfrm>
                <a:off x="1487553" y="2335312"/>
                <a:ext cx="1117050" cy="1117050"/>
              </a:xfrm>
              <a:prstGeom prst="ellipse">
                <a:avLst/>
              </a:prstGeom>
              <a:solidFill>
                <a:schemeClr val="tx1"/>
              </a:solidFill>
              <a:ln w="5715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352" spc="-49" dirty="0">
                  <a:gradFill>
                    <a:gsLst>
                      <a:gs pos="36283">
                        <a:srgbClr val="505050"/>
                      </a:gs>
                      <a:gs pos="28000">
                        <a:srgbClr val="505050"/>
                      </a:gs>
                    </a:gsLst>
                    <a:lin ang="5400000" scaled="0"/>
                  </a:gradFill>
                </a:endParaRPr>
              </a:p>
            </p:txBody>
          </p:sp>
          <p:sp>
            <p:nvSpPr>
              <p:cNvPr id="69" name="Freeform 68"/>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308BCC"/>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00188F"/>
                  </a:solidFill>
                </a:endParaRPr>
              </a:p>
            </p:txBody>
          </p:sp>
          <p:sp>
            <p:nvSpPr>
              <p:cNvPr id="70" name="TextBox 69"/>
              <p:cNvSpPr txBox="1"/>
              <p:nvPr/>
            </p:nvSpPr>
            <p:spPr>
              <a:xfrm>
                <a:off x="1623334" y="2854406"/>
                <a:ext cx="845488" cy="627864"/>
              </a:xfrm>
              <a:prstGeom prst="rect">
                <a:avLst/>
              </a:prstGeom>
              <a:noFill/>
              <a:ln>
                <a:noFill/>
              </a:ln>
            </p:spPr>
            <p:txBody>
              <a:bodyPr wrap="none" lIns="179238" tIns="143391" rIns="179238" bIns="143391" rtlCol="0">
                <a:spAutoFit/>
              </a:bodyPr>
              <a:lstStyle>
                <a:defPPr>
                  <a:defRPr lang="en-US"/>
                </a:defPPr>
                <a:lvl1pPr algn="ctr" defTabSz="932503">
                  <a:lnSpc>
                    <a:spcPct val="90000"/>
                  </a:lnSpc>
                  <a:defRPr sz="1200" spc="-50">
                    <a:solidFill>
                      <a:schemeClr val="bg1"/>
                    </a:solidFill>
                  </a:defRPr>
                </a:lvl1pPr>
              </a:lstStyle>
              <a:p>
                <a:r>
                  <a:rPr lang="en-US" sz="1176" dirty="0">
                    <a:solidFill>
                      <a:srgbClr val="505050"/>
                    </a:solidFill>
                  </a:rPr>
                  <a:t>Public</a:t>
                </a:r>
              </a:p>
              <a:p>
                <a:r>
                  <a:rPr lang="en-US" sz="1176" dirty="0">
                    <a:solidFill>
                      <a:srgbClr val="505050"/>
                    </a:solidFill>
                  </a:rPr>
                  <a:t>internet</a:t>
                </a:r>
              </a:p>
            </p:txBody>
          </p:sp>
        </p:grpSp>
        <p:grpSp>
          <p:nvGrpSpPr>
            <p:cNvPr id="79" name="Group 78"/>
            <p:cNvGrpSpPr/>
            <p:nvPr/>
          </p:nvGrpSpPr>
          <p:grpSpPr>
            <a:xfrm>
              <a:off x="4270493" y="3580698"/>
              <a:ext cx="1308613" cy="1488883"/>
              <a:chOff x="408564" y="3591127"/>
              <a:chExt cx="1238599" cy="1409225"/>
            </a:xfrm>
          </p:grpSpPr>
          <p:sp>
            <p:nvSpPr>
              <p:cNvPr id="80" name="Freeform 5"/>
              <p:cNvSpPr>
                <a:spLocks noEditPoints="1"/>
              </p:cNvSpPr>
              <p:nvPr/>
            </p:nvSpPr>
            <p:spPr bwMode="black">
              <a:xfrm>
                <a:off x="626888" y="3591127"/>
                <a:ext cx="680879" cy="104843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D6C05"/>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81" name="TextBox 50"/>
              <p:cNvSpPr txBox="1"/>
              <p:nvPr/>
            </p:nvSpPr>
            <p:spPr>
              <a:xfrm>
                <a:off x="408564" y="4568884"/>
                <a:ext cx="1238599" cy="431468"/>
              </a:xfrm>
              <a:prstGeom prst="rect">
                <a:avLst/>
              </a:prstGeom>
              <a:noFill/>
            </p:spPr>
            <p:txBody>
              <a:bodyPr wrap="none" lIns="175715" tIns="140572" rIns="175715" bIns="14057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176" dirty="0">
                    <a:gradFill>
                      <a:gsLst>
                        <a:gs pos="79646">
                          <a:srgbClr val="EFEFEF">
                            <a:lumMod val="10000"/>
                          </a:srgbClr>
                        </a:gs>
                        <a:gs pos="52000">
                          <a:srgbClr val="EFEFEF">
                            <a:lumMod val="10000"/>
                          </a:srgbClr>
                        </a:gs>
                      </a:gsLst>
                      <a:lin ang="5400000" scaled="0"/>
                    </a:gradFill>
                  </a:rPr>
                  <a:t>Customer Site</a:t>
                </a:r>
              </a:p>
            </p:txBody>
          </p:sp>
        </p:grpSp>
        <p:sp>
          <p:nvSpPr>
            <p:cNvPr id="118" name="Freeform 539"/>
            <p:cNvSpPr>
              <a:spLocks noChangeAspect="1"/>
            </p:cNvSpPr>
            <p:nvPr/>
          </p:nvSpPr>
          <p:spPr bwMode="auto">
            <a:xfrm>
              <a:off x="6673272" y="2429503"/>
              <a:ext cx="1350935" cy="74272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solidFill>
            <a:ln>
              <a:noFill/>
            </a:ln>
            <a:extLst/>
          </p:spPr>
          <p:txBody>
            <a:bodyPr vert="horz" wrap="square" lIns="89619" tIns="89619" rIns="89619" bIns="89619" numCol="1" anchor="b" anchorCtr="0" compatLnSpc="1">
              <a:prstTxWarp prst="textNoShape">
                <a:avLst/>
              </a:prstTxWarp>
            </a:bodyPr>
            <a:lstStyle/>
            <a:p>
              <a:pPr algn="ctr" defTabSz="913946"/>
              <a:r>
                <a:rPr lang="en-US" sz="1029" dirty="0">
                  <a:solidFill>
                    <a:srgbClr val="EFEFEF"/>
                  </a:solidFill>
                </a:rPr>
                <a:t>Microsoft </a:t>
              </a:r>
              <a:br>
                <a:rPr lang="en-US" sz="1029" dirty="0">
                  <a:solidFill>
                    <a:srgbClr val="EFEFEF"/>
                  </a:solidFill>
                </a:rPr>
              </a:br>
              <a:r>
                <a:rPr lang="en-US" sz="1029" dirty="0">
                  <a:solidFill>
                    <a:srgbClr val="EFEFEF"/>
                  </a:solidFill>
                </a:rPr>
                <a:t>Cloud</a:t>
              </a:r>
            </a:p>
          </p:txBody>
        </p:sp>
      </p:grpSp>
      <p:grpSp>
        <p:nvGrpSpPr>
          <p:cNvPr id="7" name="Group 6"/>
          <p:cNvGrpSpPr/>
          <p:nvPr/>
        </p:nvGrpSpPr>
        <p:grpSpPr>
          <a:xfrm>
            <a:off x="8052432" y="1419445"/>
            <a:ext cx="3904566" cy="4837181"/>
            <a:chOff x="8216040" y="1213632"/>
            <a:chExt cx="3983898" cy="4935462"/>
          </a:xfrm>
        </p:grpSpPr>
        <p:sp>
          <p:nvSpPr>
            <p:cNvPr id="72" name="TextBox 71"/>
            <p:cNvSpPr txBox="1"/>
            <p:nvPr/>
          </p:nvSpPr>
          <p:spPr>
            <a:xfrm>
              <a:off x="8266390" y="5022632"/>
              <a:ext cx="3933547" cy="1126462"/>
            </a:xfrm>
            <a:prstGeom prst="rect">
              <a:avLst/>
            </a:prstGeom>
            <a:noFill/>
          </p:spPr>
          <p:txBody>
            <a:bodyPr wrap="square" lIns="179238" tIns="143391" rIns="179238" bIns="143391" rtlCol="0">
              <a:spAutoFit/>
            </a:bodyPr>
            <a:lstStyle/>
            <a:p>
              <a:pPr defTabSz="913946">
                <a:lnSpc>
                  <a:spcPct val="90000"/>
                </a:lnSpc>
              </a:pPr>
              <a:r>
                <a:rPr lang="en-US" sz="1470" spc="-49" dirty="0">
                  <a:gradFill>
                    <a:gsLst>
                      <a:gs pos="34513">
                        <a:srgbClr val="EFEFEF">
                          <a:lumMod val="10000"/>
                        </a:srgbClr>
                      </a:gs>
                      <a:gs pos="55000">
                        <a:srgbClr val="EFEFEF">
                          <a:lumMod val="10000"/>
                        </a:srgbClr>
                      </a:gs>
                    </a:gsLst>
                    <a:lin ang="5400000" scaled="0"/>
                  </a:gradFill>
                </a:rPr>
                <a:t>Connection from WAN provided by Network Service Provider. </a:t>
              </a:r>
            </a:p>
            <a:p>
              <a:pPr defTabSz="913946">
                <a:lnSpc>
                  <a:spcPct val="90000"/>
                </a:lnSpc>
              </a:pPr>
              <a:r>
                <a:rPr lang="en-US" sz="1470" spc="-49" dirty="0">
                  <a:gradFill>
                    <a:gsLst>
                      <a:gs pos="34513">
                        <a:srgbClr val="EFEFEF">
                          <a:lumMod val="10000"/>
                        </a:srgbClr>
                      </a:gs>
                      <a:gs pos="55000">
                        <a:srgbClr val="EFEFEF">
                          <a:lumMod val="10000"/>
                        </a:srgbClr>
                      </a:gs>
                    </a:gsLst>
                    <a:lin ang="5400000" scaled="0"/>
                  </a:gradFill>
                </a:rPr>
                <a:t>Azure becomes another site on the customer’s WAN.</a:t>
              </a:r>
            </a:p>
          </p:txBody>
        </p:sp>
        <p:grpSp>
          <p:nvGrpSpPr>
            <p:cNvPr id="14" name="Group 13"/>
            <p:cNvGrpSpPr/>
            <p:nvPr/>
          </p:nvGrpSpPr>
          <p:grpSpPr>
            <a:xfrm>
              <a:off x="8266390" y="1213632"/>
              <a:ext cx="3933548" cy="4822886"/>
              <a:chOff x="8266390" y="1213632"/>
              <a:chExt cx="3933548" cy="4822886"/>
            </a:xfrm>
          </p:grpSpPr>
          <p:sp>
            <p:nvSpPr>
              <p:cNvPr id="49" name="Rectangle 48"/>
              <p:cNvSpPr/>
              <p:nvPr/>
            </p:nvSpPr>
            <p:spPr bwMode="auto">
              <a:xfrm>
                <a:off x="8266391" y="2068705"/>
                <a:ext cx="3933547" cy="3967813"/>
              </a:xfrm>
              <a:prstGeom prst="rect">
                <a:avLst/>
              </a:prstGeom>
              <a:solidFill>
                <a:schemeClr val="tx1">
                  <a:lumMod val="20000"/>
                  <a:lumOff val="80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744" b="1" spc="-49" dirty="0">
                  <a:gradFill>
                    <a:gsLst>
                      <a:gs pos="86726">
                        <a:srgbClr val="EFEFEF"/>
                      </a:gs>
                      <a:gs pos="36283">
                        <a:srgbClr val="EFEFEF"/>
                      </a:gs>
                    </a:gsLst>
                    <a:lin ang="5400000" scaled="0"/>
                  </a:gradFill>
                  <a:latin typeface="Segoe UI Light"/>
                </a:endParaRPr>
              </a:p>
            </p:txBody>
          </p:sp>
          <p:sp>
            <p:nvSpPr>
              <p:cNvPr id="85" name="Rectangle 84"/>
              <p:cNvSpPr/>
              <p:nvPr/>
            </p:nvSpPr>
            <p:spPr bwMode="auto">
              <a:xfrm>
                <a:off x="8266390" y="1213632"/>
                <a:ext cx="3933547" cy="855073"/>
              </a:xfrm>
              <a:prstGeom prst="rect">
                <a:avLst/>
              </a:prstGeom>
              <a:solidFill>
                <a:srgbClr val="0070C0"/>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89619"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pPr>
                <a:r>
                  <a:rPr lang="en-US" sz="2744" b="1" spc="-49" dirty="0">
                    <a:gradFill>
                      <a:gsLst>
                        <a:gs pos="86726">
                          <a:srgbClr val="EFEFEF"/>
                        </a:gs>
                        <a:gs pos="36283">
                          <a:srgbClr val="EFEFEF"/>
                        </a:gs>
                      </a:gsLst>
                      <a:lin ang="5400000" scaled="0"/>
                    </a:gradFill>
                    <a:effectLst>
                      <a:outerShdw blurRad="38100" dist="38100" dir="2700000" algn="tl">
                        <a:srgbClr val="000000">
                          <a:alpha val="43137"/>
                        </a:srgbClr>
                      </a:outerShdw>
                    </a:effectLst>
                    <a:latin typeface="Segoe UI Light"/>
                  </a:rPr>
                  <a:t>Network service provider</a:t>
                </a:r>
              </a:p>
            </p:txBody>
          </p:sp>
        </p:grpSp>
        <p:sp>
          <p:nvSpPr>
            <p:cNvPr id="124" name="Freeform 5"/>
            <p:cNvSpPr>
              <a:spLocks noEditPoints="1"/>
            </p:cNvSpPr>
            <p:nvPr/>
          </p:nvSpPr>
          <p:spPr bwMode="black">
            <a:xfrm>
              <a:off x="8626608" y="3880811"/>
              <a:ext cx="492751" cy="75875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D6C05"/>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25" name="TextBox 50"/>
            <p:cNvSpPr txBox="1"/>
            <p:nvPr/>
          </p:nvSpPr>
          <p:spPr>
            <a:xfrm>
              <a:off x="8216040" y="4544245"/>
              <a:ext cx="1259753" cy="428157"/>
            </a:xfrm>
            <a:prstGeom prst="rect">
              <a:avLst/>
            </a:prstGeom>
            <a:noFill/>
          </p:spPr>
          <p:txBody>
            <a:bodyPr wrap="none" lIns="175715" tIns="140572" rIns="175715" bIns="14057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980" dirty="0">
                  <a:gradFill>
                    <a:gsLst>
                      <a:gs pos="79646">
                        <a:srgbClr val="EFEFEF">
                          <a:lumMod val="10000"/>
                        </a:srgbClr>
                      </a:gs>
                      <a:gs pos="52000">
                        <a:srgbClr val="EFEFEF">
                          <a:lumMod val="10000"/>
                        </a:srgbClr>
                      </a:gs>
                    </a:gsLst>
                    <a:lin ang="5400000" scaled="0"/>
                  </a:gradFill>
                </a:rPr>
                <a:t>Customer Site 1</a:t>
              </a:r>
            </a:p>
          </p:txBody>
        </p:sp>
        <p:sp>
          <p:nvSpPr>
            <p:cNvPr id="126" name="Freeform 5"/>
            <p:cNvSpPr>
              <a:spLocks noEditPoints="1"/>
            </p:cNvSpPr>
            <p:nvPr/>
          </p:nvSpPr>
          <p:spPr bwMode="black">
            <a:xfrm>
              <a:off x="8626608" y="2736999"/>
              <a:ext cx="492751" cy="75875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D6C05"/>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27" name="TextBox 50"/>
            <p:cNvSpPr txBox="1"/>
            <p:nvPr/>
          </p:nvSpPr>
          <p:spPr>
            <a:xfrm>
              <a:off x="8216040" y="3400433"/>
              <a:ext cx="1259753" cy="428157"/>
            </a:xfrm>
            <a:prstGeom prst="rect">
              <a:avLst/>
            </a:prstGeom>
            <a:noFill/>
          </p:spPr>
          <p:txBody>
            <a:bodyPr wrap="none" lIns="175715" tIns="140572" rIns="175715" bIns="14057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980" dirty="0">
                  <a:gradFill>
                    <a:gsLst>
                      <a:gs pos="79646">
                        <a:srgbClr val="EFEFEF">
                          <a:lumMod val="10000"/>
                        </a:srgbClr>
                      </a:gs>
                      <a:gs pos="52000">
                        <a:srgbClr val="EFEFEF">
                          <a:lumMod val="10000"/>
                        </a:srgbClr>
                      </a:gs>
                    </a:gsLst>
                    <a:lin ang="5400000" scaled="0"/>
                  </a:gradFill>
                </a:rPr>
                <a:t>Customer Site 2</a:t>
              </a:r>
            </a:p>
          </p:txBody>
        </p:sp>
        <p:sp>
          <p:nvSpPr>
            <p:cNvPr id="128" name="Freeform 5"/>
            <p:cNvSpPr>
              <a:spLocks noEditPoints="1"/>
            </p:cNvSpPr>
            <p:nvPr/>
          </p:nvSpPr>
          <p:spPr bwMode="black">
            <a:xfrm>
              <a:off x="9830534" y="2280216"/>
              <a:ext cx="492751" cy="75875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5D6C05"/>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29" name="TextBox 50"/>
            <p:cNvSpPr txBox="1"/>
            <p:nvPr/>
          </p:nvSpPr>
          <p:spPr>
            <a:xfrm>
              <a:off x="9419966" y="2943650"/>
              <a:ext cx="1259753" cy="428157"/>
            </a:xfrm>
            <a:prstGeom prst="rect">
              <a:avLst/>
            </a:prstGeom>
            <a:noFill/>
          </p:spPr>
          <p:txBody>
            <a:bodyPr wrap="none" lIns="175715" tIns="140572" rIns="175715" bIns="14057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980" dirty="0">
                  <a:gradFill>
                    <a:gsLst>
                      <a:gs pos="79646">
                        <a:srgbClr val="EFEFEF">
                          <a:lumMod val="10000"/>
                        </a:srgbClr>
                      </a:gs>
                      <a:gs pos="52000">
                        <a:srgbClr val="EFEFEF">
                          <a:lumMod val="10000"/>
                        </a:srgbClr>
                      </a:gs>
                    </a:gsLst>
                    <a:lin ang="5400000" scaled="0"/>
                  </a:gradFill>
                </a:rPr>
                <a:t>Customer Site 3</a:t>
              </a:r>
            </a:p>
          </p:txBody>
        </p:sp>
        <p:sp>
          <p:nvSpPr>
            <p:cNvPr id="137" name="Freeform 539"/>
            <p:cNvSpPr>
              <a:spLocks noChangeAspect="1"/>
            </p:cNvSpPr>
            <p:nvPr/>
          </p:nvSpPr>
          <p:spPr bwMode="auto">
            <a:xfrm>
              <a:off x="9491868" y="3619684"/>
              <a:ext cx="1614068" cy="8873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2"/>
            </a:solidFill>
            <a:ln>
              <a:noFill/>
            </a:ln>
            <a:extLst/>
          </p:spPr>
          <p:txBody>
            <a:bodyPr vert="horz" wrap="square" lIns="89619" tIns="44810" rIns="89619" bIns="44810" numCol="1" anchor="t" anchorCtr="0" compatLnSpc="1">
              <a:prstTxWarp prst="textNoShape">
                <a:avLst/>
              </a:prstTxWarp>
            </a:bodyPr>
            <a:lstStyle/>
            <a:p>
              <a:pPr defTabSz="913946"/>
              <a:endParaRPr lang="en-US" sz="1764">
                <a:gradFill>
                  <a:gsLst>
                    <a:gs pos="86726">
                      <a:srgbClr val="EFEFEF"/>
                    </a:gs>
                    <a:gs pos="36283">
                      <a:srgbClr val="EFEFEF"/>
                    </a:gs>
                  </a:gsLst>
                  <a:lin ang="5400000" scaled="0"/>
                </a:gradFill>
              </a:endParaRPr>
            </a:p>
          </p:txBody>
        </p:sp>
        <p:cxnSp>
          <p:nvCxnSpPr>
            <p:cNvPr id="138" name="Straight Arrow Connector 137"/>
            <p:cNvCxnSpPr/>
            <p:nvPr/>
          </p:nvCxnSpPr>
          <p:spPr>
            <a:xfrm flipH="1">
              <a:off x="9119359" y="4286139"/>
              <a:ext cx="612527" cy="0"/>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flipV="1">
              <a:off x="9357151" y="3672189"/>
              <a:ext cx="582831" cy="402439"/>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V="1">
              <a:off x="10137014" y="3259538"/>
              <a:ext cx="0" cy="532301"/>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10561528" y="3238063"/>
              <a:ext cx="442884" cy="649768"/>
            </a:xfrm>
            <a:prstGeom prst="straightConnector1">
              <a:avLst/>
            </a:prstGeom>
            <a:ln w="381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4" name="TextBox 50"/>
            <p:cNvSpPr txBox="1"/>
            <p:nvPr/>
          </p:nvSpPr>
          <p:spPr>
            <a:xfrm>
              <a:off x="9848548" y="3914281"/>
              <a:ext cx="867788" cy="511256"/>
            </a:xfrm>
            <a:prstGeom prst="rect">
              <a:avLst/>
            </a:prstGeom>
            <a:noFill/>
          </p:spPr>
          <p:txBody>
            <a:bodyPr wrap="none" lIns="175715" tIns="140572" rIns="175715" bIns="140572" rtlCol="0">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r>
                <a:rPr lang="en-US" sz="1568" dirty="0">
                  <a:gradFill>
                    <a:gsLst>
                      <a:gs pos="79646">
                        <a:srgbClr val="FFFFFF"/>
                      </a:gs>
                      <a:gs pos="52000">
                        <a:srgbClr val="FFFFFF"/>
                      </a:gs>
                    </a:gsLst>
                    <a:lin ang="5400000" scaled="0"/>
                  </a:gradFill>
                </a:rPr>
                <a:t>WAN</a:t>
              </a:r>
            </a:p>
          </p:txBody>
        </p:sp>
        <p:grpSp>
          <p:nvGrpSpPr>
            <p:cNvPr id="71" name="Group 70"/>
            <p:cNvGrpSpPr/>
            <p:nvPr/>
          </p:nvGrpSpPr>
          <p:grpSpPr>
            <a:xfrm>
              <a:off x="11219405" y="4286140"/>
              <a:ext cx="852395" cy="815061"/>
              <a:chOff x="1487553" y="2335312"/>
              <a:chExt cx="1176056" cy="1124544"/>
            </a:xfrm>
          </p:grpSpPr>
          <p:sp>
            <p:nvSpPr>
              <p:cNvPr id="73" name="Oval 72"/>
              <p:cNvSpPr/>
              <p:nvPr/>
            </p:nvSpPr>
            <p:spPr bwMode="auto">
              <a:xfrm>
                <a:off x="1487553" y="2335312"/>
                <a:ext cx="1117050" cy="1117050"/>
              </a:xfrm>
              <a:prstGeom prst="ellipse">
                <a:avLst/>
              </a:prstGeom>
              <a:solidFill>
                <a:schemeClr val="tx1"/>
              </a:solidFill>
              <a:ln w="5715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352" spc="-49" dirty="0">
                  <a:gradFill>
                    <a:gsLst>
                      <a:gs pos="36283">
                        <a:srgbClr val="505050"/>
                      </a:gs>
                      <a:gs pos="28000">
                        <a:srgbClr val="505050"/>
                      </a:gs>
                    </a:gsLst>
                    <a:lin ang="5400000" scaled="0"/>
                  </a:gradFill>
                </a:endParaRPr>
              </a:p>
            </p:txBody>
          </p:sp>
          <p:sp>
            <p:nvSpPr>
              <p:cNvPr id="74" name="Freeform 73"/>
              <p:cNvSpPr>
                <a:spLocks noChangeAspect="1" noEditPoints="1"/>
              </p:cNvSpPr>
              <p:nvPr/>
            </p:nvSpPr>
            <p:spPr bwMode="auto">
              <a:xfrm>
                <a:off x="1794197" y="2508497"/>
                <a:ext cx="514349"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0472C1"/>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00188F"/>
                  </a:solidFill>
                </a:endParaRPr>
              </a:p>
            </p:txBody>
          </p:sp>
          <p:sp>
            <p:nvSpPr>
              <p:cNvPr id="75" name="TextBox 74"/>
              <p:cNvSpPr txBox="1"/>
              <p:nvPr/>
            </p:nvSpPr>
            <p:spPr>
              <a:xfrm>
                <a:off x="1490595" y="2593656"/>
                <a:ext cx="1173014" cy="866200"/>
              </a:xfrm>
              <a:prstGeom prst="rect">
                <a:avLst/>
              </a:prstGeom>
              <a:noFill/>
            </p:spPr>
            <p:txBody>
              <a:bodyPr wrap="none" lIns="179238" tIns="143391" rIns="179238" bIns="143391" rtlCol="0">
                <a:spAutoFit/>
              </a:bodyPr>
              <a:lstStyle>
                <a:defPPr>
                  <a:defRPr lang="en-US"/>
                </a:defPPr>
                <a:lvl1pPr algn="ctr" defTabSz="932503">
                  <a:lnSpc>
                    <a:spcPct val="90000"/>
                  </a:lnSpc>
                  <a:defRPr sz="1200" spc="-50">
                    <a:solidFill>
                      <a:schemeClr val="bg1"/>
                    </a:solidFill>
                  </a:defRPr>
                </a:lvl1pPr>
              </a:lstStyle>
              <a:p>
                <a:endParaRPr lang="en-US" sz="1176" dirty="0">
                  <a:solidFill>
                    <a:srgbClr val="505050"/>
                  </a:solidFill>
                </a:endParaRPr>
              </a:p>
              <a:p>
                <a:r>
                  <a:rPr lang="en-US" sz="1176" dirty="0">
                    <a:solidFill>
                      <a:srgbClr val="505050"/>
                    </a:solidFill>
                  </a:rPr>
                  <a:t>Internet</a:t>
                </a:r>
              </a:p>
            </p:txBody>
          </p:sp>
        </p:grpSp>
        <p:sp>
          <p:nvSpPr>
            <p:cNvPr id="119" name="Freeform 539"/>
            <p:cNvSpPr>
              <a:spLocks noChangeAspect="1"/>
            </p:cNvSpPr>
            <p:nvPr/>
          </p:nvSpPr>
          <p:spPr bwMode="auto">
            <a:xfrm>
              <a:off x="10701000" y="2429503"/>
              <a:ext cx="1350935" cy="74272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0C0"/>
            </a:solidFill>
            <a:ln>
              <a:noFill/>
            </a:ln>
            <a:extLst/>
          </p:spPr>
          <p:txBody>
            <a:bodyPr vert="horz" wrap="square" lIns="89619" tIns="89619" rIns="89619" bIns="89619" numCol="1" anchor="b" anchorCtr="0" compatLnSpc="1">
              <a:prstTxWarp prst="textNoShape">
                <a:avLst/>
              </a:prstTxWarp>
            </a:bodyPr>
            <a:lstStyle/>
            <a:p>
              <a:pPr algn="ctr" defTabSz="913946"/>
              <a:r>
                <a:rPr lang="en-US" sz="1029" dirty="0">
                  <a:solidFill>
                    <a:srgbClr val="EFEFEF"/>
                  </a:solidFill>
                </a:rPr>
                <a:t>Microsoft </a:t>
              </a:r>
              <a:br>
                <a:rPr lang="en-US" sz="1029" dirty="0">
                  <a:solidFill>
                    <a:srgbClr val="EFEFEF"/>
                  </a:solidFill>
                </a:rPr>
              </a:br>
              <a:r>
                <a:rPr lang="en-US" sz="1029" dirty="0">
                  <a:solidFill>
                    <a:srgbClr val="EFEFEF"/>
                  </a:solidFill>
                </a:rPr>
                <a:t>Cloud</a:t>
              </a:r>
            </a:p>
          </p:txBody>
        </p:sp>
      </p:grpSp>
    </p:spTree>
    <p:extLst>
      <p:ext uri="{BB962C8B-B14F-4D97-AF65-F5344CB8AC3E}">
        <p14:creationId xmlns:p14="http://schemas.microsoft.com/office/powerpoint/2010/main" val="1373317558"/>
      </p:ext>
    </p:extLst>
  </p:cSld>
  <p:clrMapOvr>
    <a:masterClrMapping/>
  </p:clrMapOvr>
  <mc:AlternateContent xmlns:mc="http://schemas.openxmlformats.org/markup-compatibility/2006" xmlns:p14="http://schemas.microsoft.com/office/powerpoint/2010/main">
    <mc:Choice Requires="p14">
      <p:transition spd="slow" p14:dur="1500">
        <p:push dir="d"/>
      </p:transition>
    </mc:Choice>
    <mc:Fallback xmlns="">
      <p:transition spd="slow">
        <p:push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282" y="133035"/>
            <a:ext cx="4886470" cy="689111"/>
          </a:xfrm>
        </p:spPr>
        <p:txBody>
          <a:bodyPr>
            <a:normAutofit fontScale="90000"/>
          </a:bodyPr>
          <a:lstStyle/>
          <a:p>
            <a:r>
              <a:rPr lang="en-US" dirty="0"/>
              <a:t>Azure Virtual Network</a:t>
            </a:r>
          </a:p>
        </p:txBody>
      </p:sp>
      <p:sp>
        <p:nvSpPr>
          <p:cNvPr id="3" name="Content Placeholder 2"/>
          <p:cNvSpPr>
            <a:spLocks noGrp="1"/>
          </p:cNvSpPr>
          <p:nvPr>
            <p:ph type="body" sz="quarter" idx="10"/>
          </p:nvPr>
        </p:nvSpPr>
        <p:spPr>
          <a:xfrm>
            <a:off x="240597" y="1418677"/>
            <a:ext cx="5377147" cy="4601260"/>
          </a:xfrm>
        </p:spPr>
        <p:txBody>
          <a:bodyPr/>
          <a:lstStyle/>
          <a:p>
            <a:pPr>
              <a:buFont typeface="Arial" panose="020B0604020202020204" pitchFamily="34" charset="0"/>
              <a:buChar char="•"/>
            </a:pPr>
            <a:r>
              <a:rPr lang="en-US" sz="2400" dirty="0"/>
              <a:t>Logical isolation with control over network</a:t>
            </a:r>
          </a:p>
          <a:p>
            <a:pPr>
              <a:buFont typeface="Arial" panose="020B0604020202020204" pitchFamily="34" charset="0"/>
              <a:buChar char="•"/>
            </a:pPr>
            <a:r>
              <a:rPr lang="en-US" sz="2400" dirty="0"/>
              <a:t>Create subnets with your private IP addresses</a:t>
            </a:r>
          </a:p>
          <a:p>
            <a:pPr>
              <a:buFont typeface="Arial" panose="020B0604020202020204" pitchFamily="34" charset="0"/>
              <a:buChar char="•"/>
            </a:pPr>
            <a:r>
              <a:rPr lang="en-US" sz="2400" dirty="0"/>
              <a:t>Stable and persistent private IP addresses</a:t>
            </a:r>
          </a:p>
          <a:p>
            <a:pPr>
              <a:buFont typeface="Arial" panose="020B0604020202020204" pitchFamily="34" charset="0"/>
              <a:buChar char="•"/>
            </a:pPr>
            <a:r>
              <a:rPr lang="en-US" sz="2400" dirty="0"/>
              <a:t>Bring your own DNS</a:t>
            </a:r>
          </a:p>
          <a:p>
            <a:pPr>
              <a:buFont typeface="Arial" panose="020B0604020202020204" pitchFamily="34" charset="0"/>
              <a:buChar char="•"/>
            </a:pPr>
            <a:r>
              <a:rPr lang="en-US" sz="2400" dirty="0"/>
              <a:t>Use Azure-provided DNS</a:t>
            </a:r>
          </a:p>
          <a:p>
            <a:pPr>
              <a:buFont typeface="Arial" panose="020B0604020202020204" pitchFamily="34" charset="0"/>
              <a:buChar char="•"/>
            </a:pPr>
            <a:r>
              <a:rPr lang="en-US" sz="2400" dirty="0"/>
              <a:t>Secure VMs with input endpoint ACLs</a:t>
            </a:r>
          </a:p>
        </p:txBody>
      </p:sp>
      <p:sp>
        <p:nvSpPr>
          <p:cNvPr id="72" name="Freeform 95"/>
          <p:cNvSpPr>
            <a:spLocks/>
          </p:cNvSpPr>
          <p:nvPr/>
        </p:nvSpPr>
        <p:spPr bwMode="auto">
          <a:xfrm flipH="1">
            <a:off x="6029328" y="3246511"/>
            <a:ext cx="6049292" cy="34730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w="28575">
            <a:noFill/>
            <a:round/>
            <a:headEnd/>
            <a:tailEnd/>
          </a:ln>
          <a:extLst/>
        </p:spPr>
        <p:txBody>
          <a:bodyPr vert="horz" wrap="square" lIns="91403" tIns="45701" rIns="91403" bIns="45701" numCol="1" anchor="t" anchorCtr="0" compatLnSpc="1">
            <a:prstTxWarp prst="textNoShape">
              <a:avLst/>
            </a:prstTxWarp>
          </a:bodyPr>
          <a:lstStyle/>
          <a:p>
            <a:endParaRPr lang="en-US" sz="1799" kern="0" dirty="0">
              <a:solidFill>
                <a:srgbClr val="505050"/>
              </a:solidFill>
            </a:endParaRPr>
          </a:p>
        </p:txBody>
      </p:sp>
      <p:sp>
        <p:nvSpPr>
          <p:cNvPr id="73" name="Rounded Rectangle 72"/>
          <p:cNvSpPr/>
          <p:nvPr/>
        </p:nvSpPr>
        <p:spPr>
          <a:xfrm>
            <a:off x="7124747" y="4379114"/>
            <a:ext cx="4281730" cy="1951668"/>
          </a:xfrm>
          <a:prstGeom prst="roundRect">
            <a:avLst>
              <a:gd name="adj" fmla="val 7613"/>
            </a:avLst>
          </a:prstGeom>
          <a:solidFill>
            <a:srgbClr val="4F81BD"/>
          </a:solidFill>
          <a:ln w="25400" cap="flat" cmpd="sng" algn="ctr">
            <a:solidFill>
              <a:srgbClr val="4F81BD">
                <a:shade val="50000"/>
              </a:srgbClr>
            </a:solidFill>
            <a:prstDash val="solid"/>
          </a:ln>
          <a:effectLst/>
        </p:spPr>
        <p:txBody>
          <a:bodyPr rtlCol="0" anchor="ctr"/>
          <a:lstStyle/>
          <a:p>
            <a:pPr algn="ctr" defTabSz="896203">
              <a:defRPr/>
            </a:pPr>
            <a:endParaRPr lang="en-US" sz="2744" kern="0" dirty="0">
              <a:latin typeface="Calibri"/>
            </a:endParaRPr>
          </a:p>
        </p:txBody>
      </p:sp>
      <p:sp>
        <p:nvSpPr>
          <p:cNvPr id="74" name="TextBox 73"/>
          <p:cNvSpPr txBox="1"/>
          <p:nvPr/>
        </p:nvSpPr>
        <p:spPr>
          <a:xfrm>
            <a:off x="8236252" y="6267116"/>
            <a:ext cx="2124669" cy="452472"/>
          </a:xfrm>
          <a:prstGeom prst="rect">
            <a:avLst/>
          </a:prstGeom>
          <a:noFill/>
        </p:spPr>
        <p:txBody>
          <a:bodyPr wrap="none" rtlCol="0">
            <a:spAutoFit/>
          </a:bodyPr>
          <a:lstStyle/>
          <a:p>
            <a:pPr defTabSz="896203"/>
            <a:r>
              <a:rPr lang="en-US" sz="2352" dirty="0">
                <a:solidFill>
                  <a:schemeClr val="bg1"/>
                </a:solidFill>
                <a:latin typeface="Calibri"/>
              </a:rPr>
              <a:t>Virtual Network</a:t>
            </a:r>
          </a:p>
        </p:txBody>
      </p:sp>
      <p:grpSp>
        <p:nvGrpSpPr>
          <p:cNvPr id="75" name="Group 74"/>
          <p:cNvGrpSpPr/>
          <p:nvPr/>
        </p:nvGrpSpPr>
        <p:grpSpPr>
          <a:xfrm>
            <a:off x="7229900" y="4553791"/>
            <a:ext cx="727505" cy="725488"/>
            <a:chOff x="2915928" y="2972963"/>
            <a:chExt cx="822960" cy="828366"/>
          </a:xfrm>
        </p:grpSpPr>
        <p:sp>
          <p:nvSpPr>
            <p:cNvPr id="76" name="Oval 75"/>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sp>
          <p:nvSpPr>
            <p:cNvPr id="77"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89619" tIns="44810" rIns="89619" bIns="44810" numCol="1" anchor="t" anchorCtr="0" compatLnSpc="1">
              <a:prstTxWarp prst="textNoShape">
                <a:avLst/>
              </a:prstTxWarp>
            </a:bodyPr>
            <a:lstStyle/>
            <a:p>
              <a:pPr defTabSz="896203">
                <a:defRPr/>
              </a:pPr>
              <a:endParaRPr lang="en-US" sz="2744" kern="0" dirty="0">
                <a:latin typeface="Calibri"/>
              </a:endParaRPr>
            </a:p>
          </p:txBody>
        </p:sp>
        <p:sp>
          <p:nvSpPr>
            <p:cNvPr id="78" name="TextBox 77"/>
            <p:cNvSpPr txBox="1"/>
            <p:nvPr/>
          </p:nvSpPr>
          <p:spPr>
            <a:xfrm>
              <a:off x="3038190" y="3367356"/>
              <a:ext cx="578438" cy="433973"/>
            </a:xfrm>
            <a:prstGeom prst="rect">
              <a:avLst/>
            </a:prstGeom>
            <a:noFill/>
          </p:spPr>
          <p:txBody>
            <a:bodyPr wrap="square" lIns="0" tIns="0" rIns="0" bIns="0" rtlCol="0">
              <a:spAutoFit/>
            </a:bodyPr>
            <a:lstStyle/>
            <a:p>
              <a:pPr algn="ctr" defTabSz="896203">
                <a:lnSpc>
                  <a:spcPct val="90000"/>
                </a:lnSpc>
                <a:defRPr/>
              </a:pPr>
              <a:r>
                <a:rPr lang="en-US" sz="1372" kern="0" dirty="0">
                  <a:solidFill>
                    <a:srgbClr val="0070C0"/>
                  </a:solidFill>
                  <a:latin typeface="Calibri"/>
                </a:rPr>
                <a:t>VPN GW</a:t>
              </a:r>
            </a:p>
          </p:txBody>
        </p:sp>
      </p:grpSp>
      <p:grpSp>
        <p:nvGrpSpPr>
          <p:cNvPr id="79" name="Group 78"/>
          <p:cNvGrpSpPr/>
          <p:nvPr/>
        </p:nvGrpSpPr>
        <p:grpSpPr>
          <a:xfrm>
            <a:off x="10286238" y="4553793"/>
            <a:ext cx="875633" cy="1639625"/>
            <a:chOff x="10430213" y="4262723"/>
            <a:chExt cx="893424" cy="1672939"/>
          </a:xfrm>
        </p:grpSpPr>
        <p:sp>
          <p:nvSpPr>
            <p:cNvPr id="80" name="TextBox 79"/>
            <p:cNvSpPr txBox="1"/>
            <p:nvPr/>
          </p:nvSpPr>
          <p:spPr>
            <a:xfrm>
              <a:off x="10430213" y="5492465"/>
              <a:ext cx="893424" cy="443197"/>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Front end</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10.1/16</a:t>
              </a:r>
            </a:p>
          </p:txBody>
        </p:sp>
        <p:grpSp>
          <p:nvGrpSpPr>
            <p:cNvPr id="81" name="Group 80"/>
            <p:cNvGrpSpPr/>
            <p:nvPr/>
          </p:nvGrpSpPr>
          <p:grpSpPr>
            <a:xfrm>
              <a:off x="10430213" y="4262723"/>
              <a:ext cx="893424" cy="1172757"/>
              <a:chOff x="6027733" y="2131654"/>
              <a:chExt cx="660349" cy="866811"/>
            </a:xfrm>
          </p:grpSpPr>
          <p:sp>
            <p:nvSpPr>
              <p:cNvPr id="82" name="Rounded Rectangle 81"/>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83" name="Group 82"/>
              <p:cNvGrpSpPr/>
              <p:nvPr/>
            </p:nvGrpSpPr>
            <p:grpSpPr>
              <a:xfrm>
                <a:off x="6093279" y="2187723"/>
                <a:ext cx="529256" cy="754672"/>
                <a:chOff x="4045739" y="2177015"/>
                <a:chExt cx="529256" cy="754672"/>
              </a:xfrm>
            </p:grpSpPr>
            <p:pic>
              <p:nvPicPr>
                <p:cNvPr id="84" name="Picture 8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85" name="Picture 8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86" name="Picture 85"/>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87" name="Group 86"/>
          <p:cNvGrpSpPr/>
          <p:nvPr/>
        </p:nvGrpSpPr>
        <p:grpSpPr>
          <a:xfrm>
            <a:off x="9250961" y="4553793"/>
            <a:ext cx="875633" cy="1639625"/>
            <a:chOff x="9058613" y="4262723"/>
            <a:chExt cx="893424" cy="1672939"/>
          </a:xfrm>
        </p:grpSpPr>
        <p:sp>
          <p:nvSpPr>
            <p:cNvPr id="88" name="TextBox 87"/>
            <p:cNvSpPr txBox="1"/>
            <p:nvPr/>
          </p:nvSpPr>
          <p:spPr>
            <a:xfrm>
              <a:off x="9062010" y="5492465"/>
              <a:ext cx="886631" cy="443197"/>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Mid-tier</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10.2/16</a:t>
              </a:r>
            </a:p>
          </p:txBody>
        </p:sp>
        <p:grpSp>
          <p:nvGrpSpPr>
            <p:cNvPr id="89" name="Group 88"/>
            <p:cNvGrpSpPr/>
            <p:nvPr/>
          </p:nvGrpSpPr>
          <p:grpSpPr>
            <a:xfrm>
              <a:off x="9058613" y="4262723"/>
              <a:ext cx="893424" cy="1172757"/>
              <a:chOff x="5111286" y="2128637"/>
              <a:chExt cx="660349" cy="866811"/>
            </a:xfrm>
          </p:grpSpPr>
          <p:sp>
            <p:nvSpPr>
              <p:cNvPr id="90" name="Rounded Rectangle 89"/>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91" name="Group 90"/>
              <p:cNvGrpSpPr/>
              <p:nvPr/>
            </p:nvGrpSpPr>
            <p:grpSpPr>
              <a:xfrm>
                <a:off x="5176832" y="2184706"/>
                <a:ext cx="529256" cy="754672"/>
                <a:chOff x="4045739" y="2177015"/>
                <a:chExt cx="529256" cy="754672"/>
              </a:xfrm>
            </p:grpSpPr>
            <p:pic>
              <p:nvPicPr>
                <p:cNvPr id="92" name="Picture 91"/>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93" name="Picture 92"/>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4" name="Picture 9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95" name="Group 94"/>
          <p:cNvGrpSpPr/>
          <p:nvPr/>
        </p:nvGrpSpPr>
        <p:grpSpPr>
          <a:xfrm>
            <a:off x="8195125" y="4553793"/>
            <a:ext cx="875633" cy="1639625"/>
            <a:chOff x="7692915" y="4262723"/>
            <a:chExt cx="893424" cy="1672939"/>
          </a:xfrm>
        </p:grpSpPr>
        <p:sp>
          <p:nvSpPr>
            <p:cNvPr id="96" name="TextBox 95"/>
            <p:cNvSpPr txBox="1"/>
            <p:nvPr/>
          </p:nvSpPr>
          <p:spPr>
            <a:xfrm>
              <a:off x="7692915" y="5492465"/>
              <a:ext cx="893424" cy="443197"/>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Back end</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10.3/16</a:t>
              </a:r>
            </a:p>
          </p:txBody>
        </p:sp>
        <p:grpSp>
          <p:nvGrpSpPr>
            <p:cNvPr id="97" name="Group 96"/>
            <p:cNvGrpSpPr/>
            <p:nvPr/>
          </p:nvGrpSpPr>
          <p:grpSpPr>
            <a:xfrm>
              <a:off x="7692915" y="4262723"/>
              <a:ext cx="893424" cy="1172757"/>
              <a:chOff x="3981473" y="2128637"/>
              <a:chExt cx="660349" cy="866811"/>
            </a:xfrm>
          </p:grpSpPr>
          <p:sp>
            <p:nvSpPr>
              <p:cNvPr id="98" name="Rounded Rectangle 97"/>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99" name="Group 98"/>
              <p:cNvGrpSpPr/>
              <p:nvPr/>
            </p:nvGrpSpPr>
            <p:grpSpPr>
              <a:xfrm>
                <a:off x="4047019" y="2184706"/>
                <a:ext cx="529256" cy="754672"/>
                <a:chOff x="4045739" y="2177015"/>
                <a:chExt cx="529256" cy="754672"/>
              </a:xfrm>
            </p:grpSpPr>
            <p:pic>
              <p:nvPicPr>
                <p:cNvPr id="100" name="Picture 99"/>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01" name="Picture 100"/>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02" name="Picture 101"/>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sp>
        <p:nvSpPr>
          <p:cNvPr id="103" name="Left-Right Arrow 102"/>
          <p:cNvSpPr/>
          <p:nvPr/>
        </p:nvSpPr>
        <p:spPr>
          <a:xfrm rot="5400000">
            <a:off x="9554638" y="3672441"/>
            <a:ext cx="1196275" cy="454727"/>
          </a:xfrm>
          <a:prstGeom prst="leftRightArrow">
            <a:avLst/>
          </a:prstGeom>
          <a:gradFill rotWithShape="1">
            <a:gsLst>
              <a:gs pos="0">
                <a:srgbClr val="C0504D">
                  <a:shade val="51000"/>
                  <a:satMod val="130000"/>
                  <a:alpha val="0"/>
                </a:srgbClr>
              </a:gs>
              <a:gs pos="5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03">
              <a:defRPr/>
            </a:pPr>
            <a:endParaRPr lang="en-US" sz="2744" kern="0" dirty="0">
              <a:latin typeface="Calibri"/>
            </a:endParaRPr>
          </a:p>
        </p:txBody>
      </p:sp>
      <p:grpSp>
        <p:nvGrpSpPr>
          <p:cNvPr id="104" name="Group 103"/>
          <p:cNvGrpSpPr/>
          <p:nvPr/>
        </p:nvGrpSpPr>
        <p:grpSpPr>
          <a:xfrm>
            <a:off x="9496534" y="2014583"/>
            <a:ext cx="1312482" cy="1212508"/>
            <a:chOff x="1441498" y="2335312"/>
            <a:chExt cx="1209154" cy="1117050"/>
          </a:xfrm>
        </p:grpSpPr>
        <p:sp>
          <p:nvSpPr>
            <p:cNvPr id="105" name="Oval 104"/>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defRPr/>
              </a:pPr>
              <a:endParaRPr lang="en-US" sz="3528" kern="0" spc="-49" dirty="0">
                <a:gradFill>
                  <a:gsLst>
                    <a:gs pos="36283">
                      <a:srgbClr val="505050"/>
                    </a:gs>
                    <a:gs pos="28000">
                      <a:srgbClr val="505050"/>
                    </a:gs>
                  </a:gsLst>
                  <a:lin ang="5400000" scaled="0"/>
                </a:gradFill>
                <a:latin typeface="Calibri"/>
              </a:endParaRPr>
            </a:p>
          </p:txBody>
        </p:sp>
        <p:sp>
          <p:nvSpPr>
            <p:cNvPr id="106" name="Freeform 105"/>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19" tIns="44810" rIns="89619" bIns="44810" numCol="1" anchor="t" anchorCtr="0" compatLnSpc="1">
              <a:prstTxWarp prst="textNoShape">
                <a:avLst/>
              </a:prstTxWarp>
            </a:bodyPr>
            <a:lstStyle/>
            <a:p>
              <a:pPr defTabSz="913946">
                <a:defRPr/>
              </a:pPr>
              <a:endParaRPr lang="en-US" sz="2744" kern="0" dirty="0">
                <a:solidFill>
                  <a:srgbClr val="00188F"/>
                </a:solidFill>
                <a:latin typeface="Calibri"/>
              </a:endParaRPr>
            </a:p>
          </p:txBody>
        </p:sp>
        <p:sp>
          <p:nvSpPr>
            <p:cNvPr id="107" name="TextBox 106"/>
            <p:cNvSpPr txBox="1"/>
            <p:nvPr/>
          </p:nvSpPr>
          <p:spPr>
            <a:xfrm>
              <a:off x="1441498" y="2804059"/>
              <a:ext cx="1209154" cy="566915"/>
            </a:xfrm>
            <a:prstGeom prst="rect">
              <a:avLst/>
            </a:prstGeom>
            <a:noFill/>
          </p:spPr>
          <p:txBody>
            <a:bodyPr wrap="none" lIns="179238" tIns="143391" rIns="179238" bIns="143391" rtlCol="0" anchor="ctr">
              <a:spAutoFit/>
            </a:bodyPr>
            <a:lstStyle/>
            <a:p>
              <a:pPr algn="ctr" defTabSz="913946">
                <a:lnSpc>
                  <a:spcPct val="90000"/>
                </a:lnSpc>
                <a:defRPr/>
              </a:pPr>
              <a:r>
                <a:rPr lang="en-US" sz="2352" kern="0" spc="-49" dirty="0">
                  <a:solidFill>
                    <a:srgbClr val="00188F"/>
                  </a:solidFill>
                  <a:latin typeface="Calibri"/>
                </a:rPr>
                <a:t>Internet</a:t>
              </a:r>
            </a:p>
          </p:txBody>
        </p:sp>
      </p:grpSp>
      <p:sp>
        <p:nvSpPr>
          <p:cNvPr id="108" name="Left-Right Arrow 107"/>
          <p:cNvSpPr/>
          <p:nvPr/>
        </p:nvSpPr>
        <p:spPr>
          <a:xfrm rot="5400000">
            <a:off x="6946992" y="3671746"/>
            <a:ext cx="1291059" cy="341914"/>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03">
              <a:defRPr/>
            </a:pPr>
            <a:endParaRPr lang="en-US" sz="2744" kern="0" dirty="0">
              <a:latin typeface="Calibri"/>
            </a:endParaRPr>
          </a:p>
        </p:txBody>
      </p:sp>
      <p:grpSp>
        <p:nvGrpSpPr>
          <p:cNvPr id="109" name="Group 108"/>
          <p:cNvGrpSpPr/>
          <p:nvPr/>
        </p:nvGrpSpPr>
        <p:grpSpPr>
          <a:xfrm>
            <a:off x="7613034" y="2104754"/>
            <a:ext cx="444715" cy="1092418"/>
            <a:chOff x="10520791" y="5710226"/>
            <a:chExt cx="813223" cy="1100576"/>
          </a:xfrm>
        </p:grpSpPr>
        <p:sp>
          <p:nvSpPr>
            <p:cNvPr id="110"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1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grpSp>
      <p:grpSp>
        <p:nvGrpSpPr>
          <p:cNvPr id="119" name="Group 118"/>
          <p:cNvGrpSpPr/>
          <p:nvPr/>
        </p:nvGrpSpPr>
        <p:grpSpPr>
          <a:xfrm>
            <a:off x="7253370" y="1989408"/>
            <a:ext cx="469453" cy="1153182"/>
            <a:chOff x="10520791" y="5710226"/>
            <a:chExt cx="813223" cy="1100576"/>
          </a:xfrm>
        </p:grpSpPr>
        <p:sp>
          <p:nvSpPr>
            <p:cNvPr id="120"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sp>
          <p:nvSpPr>
            <p:cNvPr id="12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dirty="0">
                <a:latin typeface="Calibri"/>
              </a:endParaRPr>
            </a:p>
          </p:txBody>
        </p:sp>
      </p:grpSp>
      <p:sp>
        <p:nvSpPr>
          <p:cNvPr id="129" name="TextBox 128"/>
          <p:cNvSpPr txBox="1"/>
          <p:nvPr/>
        </p:nvSpPr>
        <p:spPr>
          <a:xfrm>
            <a:off x="6842329" y="1267758"/>
            <a:ext cx="1742016" cy="755913"/>
          </a:xfrm>
          <a:prstGeom prst="rect">
            <a:avLst/>
          </a:prstGeom>
          <a:noFill/>
        </p:spPr>
        <p:txBody>
          <a:bodyPr wrap="none" rtlCol="0">
            <a:spAutoFit/>
          </a:bodyPr>
          <a:lstStyle/>
          <a:p>
            <a:pPr algn="ctr" defTabSz="896203"/>
            <a:r>
              <a:rPr lang="en-US" sz="2352" dirty="0">
                <a:latin typeface="Calibri"/>
              </a:rPr>
              <a:t>On-Premises</a:t>
            </a:r>
          </a:p>
          <a:p>
            <a:pPr algn="ctr" defTabSz="896203"/>
            <a:r>
              <a:rPr lang="en-US" sz="1960" dirty="0">
                <a:latin typeface="Calibri"/>
              </a:rPr>
              <a:t>10.0/16</a:t>
            </a:r>
          </a:p>
        </p:txBody>
      </p:sp>
      <p:sp>
        <p:nvSpPr>
          <p:cNvPr id="130" name="TextBox 129"/>
          <p:cNvSpPr txBox="1"/>
          <p:nvPr/>
        </p:nvSpPr>
        <p:spPr>
          <a:xfrm>
            <a:off x="5723082" y="3624893"/>
            <a:ext cx="1830543" cy="693790"/>
          </a:xfrm>
          <a:prstGeom prst="rect">
            <a:avLst/>
          </a:prstGeom>
          <a:noFill/>
        </p:spPr>
        <p:txBody>
          <a:bodyPr wrap="square" rtlCol="0">
            <a:spAutoFit/>
          </a:bodyPr>
          <a:lstStyle/>
          <a:p>
            <a:pPr algn="ctr" defTabSz="896203"/>
            <a:r>
              <a:rPr lang="en-US" sz="1960" dirty="0">
                <a:latin typeface="Calibri"/>
              </a:rPr>
              <a:t>S2S VPNs &amp;</a:t>
            </a:r>
          </a:p>
          <a:p>
            <a:pPr algn="ctr" defTabSz="896203"/>
            <a:r>
              <a:rPr lang="en-US" sz="1960" dirty="0" err="1">
                <a:latin typeface="Calibri"/>
              </a:rPr>
              <a:t>ExpressRoute</a:t>
            </a:r>
            <a:endParaRPr lang="en-US" sz="1960" dirty="0">
              <a:latin typeface="Calibri"/>
            </a:endParaRPr>
          </a:p>
        </p:txBody>
      </p:sp>
      <p:grpSp>
        <p:nvGrpSpPr>
          <p:cNvPr id="131" name="Group 130"/>
          <p:cNvGrpSpPr/>
          <p:nvPr/>
        </p:nvGrpSpPr>
        <p:grpSpPr>
          <a:xfrm>
            <a:off x="7319610" y="5400841"/>
            <a:ext cx="675185" cy="751047"/>
            <a:chOff x="1711057" y="3451570"/>
            <a:chExt cx="878943" cy="947431"/>
          </a:xfrm>
        </p:grpSpPr>
        <p:grpSp>
          <p:nvGrpSpPr>
            <p:cNvPr id="132" name="Group 131"/>
            <p:cNvGrpSpPr/>
            <p:nvPr/>
          </p:nvGrpSpPr>
          <p:grpSpPr>
            <a:xfrm>
              <a:off x="1972774" y="3451570"/>
              <a:ext cx="479392" cy="712232"/>
              <a:chOff x="1972774" y="3451570"/>
              <a:chExt cx="479392" cy="712232"/>
            </a:xfrm>
          </p:grpSpPr>
          <p:pic>
            <p:nvPicPr>
              <p:cNvPr id="13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72774" y="3451570"/>
                <a:ext cx="355510" cy="712232"/>
              </a:xfrm>
              <a:prstGeom prst="rect">
                <a:avLst/>
              </a:prstGeom>
              <a:noFill/>
            </p:spPr>
          </p:pic>
          <p:grpSp>
            <p:nvGrpSpPr>
              <p:cNvPr id="135" name="Group 134"/>
              <p:cNvGrpSpPr/>
              <p:nvPr/>
            </p:nvGrpSpPr>
            <p:grpSpPr>
              <a:xfrm>
                <a:off x="2245986" y="3924261"/>
                <a:ext cx="206180" cy="206424"/>
                <a:chOff x="2245986" y="3924261"/>
                <a:chExt cx="206180" cy="206424"/>
              </a:xfrm>
            </p:grpSpPr>
            <p:grpSp>
              <p:nvGrpSpPr>
                <p:cNvPr id="136" name="Group 135"/>
                <p:cNvGrpSpPr/>
                <p:nvPr/>
              </p:nvGrpSpPr>
              <p:grpSpPr>
                <a:xfrm>
                  <a:off x="2245986" y="3924261"/>
                  <a:ext cx="206180" cy="206424"/>
                  <a:chOff x="1779323" y="4627897"/>
                  <a:chExt cx="472764" cy="473323"/>
                </a:xfrm>
              </p:grpSpPr>
              <p:sp>
                <p:nvSpPr>
                  <p:cNvPr id="138" name="Isosceles Triangle 13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49" tIns="34275" rIns="68549" bIns="34275" numCol="1" rtlCol="0" anchor="ctr" anchorCtr="0" compatLnSpc="1">
                    <a:prstTxWarp prst="textNoShape">
                      <a:avLst/>
                    </a:prstTxWarp>
                  </a:bodyPr>
                  <a:lstStyle/>
                  <a:p>
                    <a:pPr algn="ctr" defTabSz="685304"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39" name="Rectangle 13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49" tIns="34275" rIns="68549" bIns="34275" numCol="1" rtlCol="0" anchor="ctr" anchorCtr="0" compatLnSpc="1">
                    <a:prstTxWarp prst="textNoShape">
                      <a:avLst/>
                    </a:prstTxWarp>
                  </a:bodyPr>
                  <a:lstStyle/>
                  <a:p>
                    <a:pPr algn="ctr" defTabSz="685304"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40" name="Rectangle 13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49" tIns="34275" rIns="68549" bIns="34275" numCol="1" rtlCol="0" anchor="ctr" anchorCtr="0" compatLnSpc="1">
                    <a:prstTxWarp prst="textNoShape">
                      <a:avLst/>
                    </a:prstTxWarp>
                  </a:bodyPr>
                  <a:lstStyle/>
                  <a:p>
                    <a:pPr algn="ctr" defTabSz="685304"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137" name="Isosceles Triangle 136"/>
                <p:cNvSpPr/>
                <p:nvPr/>
              </p:nvSpPr>
              <p:spPr bwMode="auto">
                <a:xfrm>
                  <a:off x="2304709" y="3989226"/>
                  <a:ext cx="88734" cy="76495"/>
                </a:xfrm>
                <a:prstGeom prst="triangle">
                  <a:avLst/>
                </a:prstGeom>
                <a:solidFill>
                  <a:srgbClr val="0070C0"/>
                </a:solidFill>
                <a:ln w="9525" cap="flat" cmpd="sng" algn="ctr">
                  <a:noFill/>
                  <a:prstDash val="solid"/>
                  <a:headEnd type="none" w="med" len="med"/>
                  <a:tailEnd type="none" w="med" len="med"/>
                </a:ln>
                <a:effectLst/>
              </p:spPr>
              <p:txBody>
                <a:bodyPr vert="horz" wrap="square" lIns="68549" tIns="34275" rIns="68549" bIns="34275" numCol="1" rtlCol="0" anchor="ctr" anchorCtr="0" compatLnSpc="1">
                  <a:prstTxWarp prst="textNoShape">
                    <a:avLst/>
                  </a:prstTxWarp>
                </a:bodyPr>
                <a:lstStyle/>
                <a:p>
                  <a:pPr algn="ctr" defTabSz="685304"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133" name="Rectangle 132"/>
            <p:cNvSpPr/>
            <p:nvPr/>
          </p:nvSpPr>
          <p:spPr>
            <a:xfrm>
              <a:off x="1711057" y="4125283"/>
              <a:ext cx="878943" cy="273718"/>
            </a:xfrm>
            <a:prstGeom prst="rect">
              <a:avLst/>
            </a:prstGeom>
          </p:spPr>
          <p:txBody>
            <a:bodyPr wrap="none">
              <a:spAutoFit/>
            </a:bodyPr>
            <a:lstStyle/>
            <a:p>
              <a:pPr algn="ctr" defTabSz="685304"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sp>
        <p:nvSpPr>
          <p:cNvPr id="141" name="TextBox 140"/>
          <p:cNvSpPr txBox="1"/>
          <p:nvPr/>
        </p:nvSpPr>
        <p:spPr>
          <a:xfrm>
            <a:off x="8419173" y="3706275"/>
            <a:ext cx="999459" cy="512801"/>
          </a:xfrm>
          <a:prstGeom prst="rect">
            <a:avLst/>
          </a:prstGeom>
          <a:noFill/>
        </p:spPr>
        <p:txBody>
          <a:bodyPr wrap="none" rtlCol="0">
            <a:spAutoFit/>
          </a:bodyPr>
          <a:lstStyle/>
          <a:p>
            <a:pPr defTabSz="896203"/>
            <a:r>
              <a:rPr lang="en-US" sz="2744" dirty="0">
                <a:solidFill>
                  <a:schemeClr val="bg1"/>
                </a:solidFill>
                <a:latin typeface="Calibri"/>
              </a:rPr>
              <a:t>Azure</a:t>
            </a:r>
          </a:p>
        </p:txBody>
      </p:sp>
      <p:sp>
        <p:nvSpPr>
          <p:cNvPr id="142" name="TextBox 141"/>
          <p:cNvSpPr txBox="1"/>
          <p:nvPr/>
        </p:nvSpPr>
        <p:spPr>
          <a:xfrm>
            <a:off x="10327062" y="3101945"/>
            <a:ext cx="1830543" cy="693790"/>
          </a:xfrm>
          <a:prstGeom prst="rect">
            <a:avLst/>
          </a:prstGeom>
          <a:noFill/>
        </p:spPr>
        <p:txBody>
          <a:bodyPr wrap="square" rtlCol="0">
            <a:spAutoFit/>
          </a:bodyPr>
          <a:lstStyle/>
          <a:p>
            <a:pPr algn="ctr" defTabSz="896203"/>
            <a:r>
              <a:rPr lang="en-US" sz="1960" dirty="0">
                <a:latin typeface="Calibri"/>
              </a:rPr>
              <a:t>Direct Internet</a:t>
            </a:r>
          </a:p>
          <a:p>
            <a:pPr algn="ctr" defTabSz="896203"/>
            <a:r>
              <a:rPr lang="en-US" sz="1960" dirty="0">
                <a:latin typeface="Calibri"/>
              </a:rPr>
              <a:t>Connectivity</a:t>
            </a:r>
          </a:p>
        </p:txBody>
      </p:sp>
    </p:spTree>
    <p:extLst>
      <p:ext uri="{BB962C8B-B14F-4D97-AF65-F5344CB8AC3E}">
        <p14:creationId xmlns:p14="http://schemas.microsoft.com/office/powerpoint/2010/main" val="382395359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240595" y="1418679"/>
            <a:ext cx="5596785" cy="4796199"/>
          </a:xfrm>
          <a:prstGeom prst="rect">
            <a:avLst/>
          </a:prstGeom>
        </p:spPr>
        <p:txBody>
          <a:bodyPr>
            <a:normAutofit/>
          </a:bodyPr>
          <a:lstStyle/>
          <a:p>
            <a:r>
              <a:rPr lang="en-US" dirty="0" err="1"/>
              <a:t>VNet</a:t>
            </a:r>
            <a:r>
              <a:rPr lang="en-US" dirty="0"/>
              <a:t> spans to an entire region</a:t>
            </a:r>
          </a:p>
          <a:p>
            <a:r>
              <a:rPr lang="en-US" dirty="0"/>
              <a:t>Fully connected private and secure network across datacenters</a:t>
            </a:r>
          </a:p>
          <a:p>
            <a:r>
              <a:rPr lang="en-US" dirty="0"/>
              <a:t>New services requiring specific SKUs (A8, A9) can be added to same </a:t>
            </a:r>
            <a:r>
              <a:rPr lang="en-US" dirty="0" err="1"/>
              <a:t>VNet</a:t>
            </a:r>
            <a:r>
              <a:rPr lang="en-US" dirty="0"/>
              <a:t> – seamless expansion</a:t>
            </a:r>
          </a:p>
        </p:txBody>
      </p:sp>
      <p:sp>
        <p:nvSpPr>
          <p:cNvPr id="7" name="Title 6"/>
          <p:cNvSpPr>
            <a:spLocks noGrp="1"/>
          </p:cNvSpPr>
          <p:nvPr>
            <p:ph type="title"/>
          </p:nvPr>
        </p:nvSpPr>
        <p:spPr>
          <a:xfrm>
            <a:off x="832057" y="112231"/>
            <a:ext cx="4554538" cy="689111"/>
          </a:xfrm>
        </p:spPr>
        <p:txBody>
          <a:bodyPr>
            <a:normAutofit fontScale="90000"/>
          </a:bodyPr>
          <a:lstStyle/>
          <a:p>
            <a:r>
              <a:rPr lang="en-US" dirty="0"/>
              <a:t>Regional scope</a:t>
            </a:r>
          </a:p>
        </p:txBody>
      </p:sp>
      <p:sp>
        <p:nvSpPr>
          <p:cNvPr id="2" name="Rectangle 1"/>
          <p:cNvSpPr/>
          <p:nvPr/>
        </p:nvSpPr>
        <p:spPr bwMode="auto">
          <a:xfrm>
            <a:off x="7858764" y="1457244"/>
            <a:ext cx="3316982" cy="7275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Azure Front End</a:t>
            </a:r>
          </a:p>
        </p:txBody>
      </p:sp>
      <p:sp>
        <p:nvSpPr>
          <p:cNvPr id="6" name="Freeform 5"/>
          <p:cNvSpPr>
            <a:spLocks noEditPoints="1"/>
          </p:cNvSpPr>
          <p:nvPr/>
        </p:nvSpPr>
        <p:spPr bwMode="black">
          <a:xfrm>
            <a:off x="10195878" y="3861818"/>
            <a:ext cx="757742" cy="116679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2"/>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0" name="Freeform 9"/>
          <p:cNvSpPr>
            <a:spLocks noEditPoints="1"/>
          </p:cNvSpPr>
          <p:nvPr/>
        </p:nvSpPr>
        <p:spPr bwMode="black">
          <a:xfrm>
            <a:off x="7746924" y="4583741"/>
            <a:ext cx="757742" cy="116679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2"/>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1" name="Freeform 10"/>
          <p:cNvSpPr>
            <a:spLocks noEditPoints="1"/>
          </p:cNvSpPr>
          <p:nvPr/>
        </p:nvSpPr>
        <p:spPr bwMode="black">
          <a:xfrm>
            <a:off x="7247704" y="3746334"/>
            <a:ext cx="757742" cy="116679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2"/>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2" name="Freeform 11"/>
          <p:cNvSpPr>
            <a:spLocks noEditPoints="1"/>
          </p:cNvSpPr>
          <p:nvPr/>
        </p:nvSpPr>
        <p:spPr bwMode="black">
          <a:xfrm>
            <a:off x="10710384" y="4690419"/>
            <a:ext cx="757742" cy="116679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2"/>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5" name="Oval 14"/>
          <p:cNvSpPr/>
          <p:nvPr/>
        </p:nvSpPr>
        <p:spPr bwMode="auto">
          <a:xfrm>
            <a:off x="6948111" y="2704990"/>
            <a:ext cx="2117223" cy="368720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9866160" y="2740138"/>
            <a:ext cx="2085902" cy="368720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p:cNvCxnSpPr/>
          <p:nvPr/>
        </p:nvCxnSpPr>
        <p:spPr>
          <a:xfrm flipH="1">
            <a:off x="9199672" y="4504489"/>
            <a:ext cx="494020" cy="0"/>
          </a:xfrm>
          <a:prstGeom prst="line">
            <a:avLst/>
          </a:prstGeom>
          <a:ln w="28575" cap="rnd">
            <a:solidFill>
              <a:schemeClr val="tx1"/>
            </a:solidFill>
            <a:prstDash val="sysDot"/>
            <a:headEnd type="none"/>
            <a:tailEnd type="none"/>
          </a:ln>
        </p:spPr>
        <p:style>
          <a:lnRef idx="1">
            <a:schemeClr val="accent6"/>
          </a:lnRef>
          <a:fillRef idx="0">
            <a:schemeClr val="accent6"/>
          </a:fillRef>
          <a:effectRef idx="0">
            <a:schemeClr val="accent6"/>
          </a:effectRef>
          <a:fontRef idx="minor">
            <a:schemeClr val="tx1"/>
          </a:fontRef>
        </p:style>
      </p:cxnSp>
      <p:sp>
        <p:nvSpPr>
          <p:cNvPr id="21" name="TextBox 20"/>
          <p:cNvSpPr txBox="1"/>
          <p:nvPr/>
        </p:nvSpPr>
        <p:spPr>
          <a:xfrm>
            <a:off x="7384797" y="2199256"/>
            <a:ext cx="1552630" cy="533917"/>
          </a:xfrm>
          <a:prstGeom prst="rect">
            <a:avLst/>
          </a:prstGeom>
          <a:noFill/>
        </p:spPr>
        <p:txBody>
          <a:bodyPr wrap="square" lIns="179238" tIns="143391" rIns="179238" bIns="143391" rtlCol="0">
            <a:spAutoFit/>
          </a:bodyPr>
          <a:lstStyle/>
          <a:p>
            <a:pPr>
              <a:lnSpc>
                <a:spcPct val="90000"/>
              </a:lnSpc>
              <a:spcAft>
                <a:spcPts val="588"/>
              </a:spcAft>
            </a:pPr>
            <a:r>
              <a:rPr lang="en-US" sz="1764" dirty="0">
                <a:gradFill>
                  <a:gsLst>
                    <a:gs pos="2917">
                      <a:schemeClr val="tx1"/>
                    </a:gs>
                    <a:gs pos="30000">
                      <a:schemeClr val="tx1"/>
                    </a:gs>
                  </a:gsLst>
                  <a:lin ang="5400000" scaled="0"/>
                </a:gradFill>
              </a:rPr>
              <a:t>US West</a:t>
            </a:r>
          </a:p>
        </p:txBody>
      </p:sp>
      <p:sp>
        <p:nvSpPr>
          <p:cNvPr id="22" name="TextBox 21"/>
          <p:cNvSpPr txBox="1"/>
          <p:nvPr/>
        </p:nvSpPr>
        <p:spPr>
          <a:xfrm>
            <a:off x="9936734" y="2277034"/>
            <a:ext cx="2015328" cy="533917"/>
          </a:xfrm>
          <a:prstGeom prst="rect">
            <a:avLst/>
          </a:prstGeom>
          <a:noFill/>
        </p:spPr>
        <p:txBody>
          <a:bodyPr wrap="square" lIns="179238" tIns="143391" rIns="179238" bIns="143391" rtlCol="0">
            <a:spAutoFit/>
          </a:bodyPr>
          <a:lstStyle/>
          <a:p>
            <a:pPr>
              <a:lnSpc>
                <a:spcPct val="90000"/>
              </a:lnSpc>
              <a:spcAft>
                <a:spcPts val="588"/>
              </a:spcAft>
            </a:pPr>
            <a:r>
              <a:rPr lang="en-US" sz="1764" dirty="0">
                <a:gradFill>
                  <a:gsLst>
                    <a:gs pos="2917">
                      <a:schemeClr val="tx1"/>
                    </a:gs>
                    <a:gs pos="30000">
                      <a:schemeClr val="tx1"/>
                    </a:gs>
                  </a:gsLst>
                  <a:lin ang="5400000" scaled="0"/>
                </a:gradFill>
              </a:rPr>
              <a:t>Southeast Asia</a:t>
            </a:r>
          </a:p>
        </p:txBody>
      </p:sp>
      <p:sp>
        <p:nvSpPr>
          <p:cNvPr id="25" name="Rounded Rectangle 24"/>
          <p:cNvSpPr/>
          <p:nvPr/>
        </p:nvSpPr>
        <p:spPr bwMode="auto">
          <a:xfrm>
            <a:off x="7547991" y="3022339"/>
            <a:ext cx="917463" cy="42344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RNM</a:t>
            </a:r>
          </a:p>
        </p:txBody>
      </p:sp>
      <p:sp>
        <p:nvSpPr>
          <p:cNvPr id="26" name="Rounded Rectangle 25"/>
          <p:cNvSpPr/>
          <p:nvPr/>
        </p:nvSpPr>
        <p:spPr bwMode="auto">
          <a:xfrm>
            <a:off x="10534152" y="3122246"/>
            <a:ext cx="917463" cy="42344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RNM</a:t>
            </a:r>
          </a:p>
        </p:txBody>
      </p:sp>
      <p:cxnSp>
        <p:nvCxnSpPr>
          <p:cNvPr id="31" name="Straight Arrow Connector 30"/>
          <p:cNvCxnSpPr>
            <a:endCxn id="2" idx="1"/>
          </p:cNvCxnSpPr>
          <p:nvPr/>
        </p:nvCxnSpPr>
        <p:spPr>
          <a:xfrm>
            <a:off x="6910833" y="1817310"/>
            <a:ext cx="947933" cy="37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 idx="2"/>
            <a:endCxn id="25" idx="3"/>
          </p:cNvCxnSpPr>
          <p:nvPr/>
        </p:nvCxnSpPr>
        <p:spPr>
          <a:xfrm flipH="1">
            <a:off x="8465454" y="2184841"/>
            <a:ext cx="1051803" cy="10492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 idx="2"/>
            <a:endCxn id="26" idx="1"/>
          </p:cNvCxnSpPr>
          <p:nvPr/>
        </p:nvCxnSpPr>
        <p:spPr>
          <a:xfrm>
            <a:off x="9517256" y="2184839"/>
            <a:ext cx="1016896" cy="11491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104499" y="3746333"/>
            <a:ext cx="832929" cy="669658"/>
          </a:xfrm>
          <a:prstGeom prst="rect">
            <a:avLst/>
          </a:prstGeom>
          <a:noFill/>
        </p:spPr>
        <p:txBody>
          <a:bodyPr wrap="square" lIns="179238" tIns="143391" rIns="179238" bIns="143391" rtlCol="0">
            <a:spAutoFit/>
          </a:bodyPr>
          <a:lstStyle/>
          <a:p>
            <a:pPr>
              <a:lnSpc>
                <a:spcPct val="90000"/>
              </a:lnSpc>
              <a:spcAft>
                <a:spcPts val="588"/>
              </a:spcAft>
            </a:pPr>
            <a:r>
              <a:rPr lang="en-US" sz="1372" i="1" dirty="0">
                <a:gradFill>
                  <a:gsLst>
                    <a:gs pos="2917">
                      <a:schemeClr val="tx1"/>
                    </a:gs>
                    <a:gs pos="30000">
                      <a:schemeClr val="tx1"/>
                    </a:gs>
                  </a:gsLst>
                  <a:lin ang="5400000" scaled="0"/>
                </a:gradFill>
              </a:rPr>
              <a:t>VNet scope</a:t>
            </a:r>
          </a:p>
        </p:txBody>
      </p:sp>
      <p:sp>
        <p:nvSpPr>
          <p:cNvPr id="41" name="TextBox 40"/>
          <p:cNvSpPr txBox="1"/>
          <p:nvPr/>
        </p:nvSpPr>
        <p:spPr>
          <a:xfrm>
            <a:off x="11022606" y="3840458"/>
            <a:ext cx="832929" cy="669658"/>
          </a:xfrm>
          <a:prstGeom prst="rect">
            <a:avLst/>
          </a:prstGeom>
          <a:noFill/>
        </p:spPr>
        <p:txBody>
          <a:bodyPr wrap="square" lIns="179238" tIns="143391" rIns="179238" bIns="143391" rtlCol="0">
            <a:spAutoFit/>
          </a:bodyPr>
          <a:lstStyle/>
          <a:p>
            <a:pPr>
              <a:lnSpc>
                <a:spcPct val="90000"/>
              </a:lnSpc>
              <a:spcAft>
                <a:spcPts val="588"/>
              </a:spcAft>
            </a:pPr>
            <a:r>
              <a:rPr lang="en-US" sz="1372" i="1" dirty="0">
                <a:gradFill>
                  <a:gsLst>
                    <a:gs pos="2917">
                      <a:schemeClr val="tx1"/>
                    </a:gs>
                    <a:gs pos="30000">
                      <a:schemeClr val="tx1"/>
                    </a:gs>
                  </a:gsLst>
                  <a:lin ang="5400000" scaled="0"/>
                </a:gradFill>
              </a:rPr>
              <a:t>VNet scope</a:t>
            </a:r>
          </a:p>
        </p:txBody>
      </p:sp>
      <p:sp>
        <p:nvSpPr>
          <p:cNvPr id="3" name="TextBox 2"/>
          <p:cNvSpPr txBox="1"/>
          <p:nvPr/>
        </p:nvSpPr>
        <p:spPr>
          <a:xfrm>
            <a:off x="6825209" y="1385324"/>
            <a:ext cx="1019951" cy="561064"/>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tx1"/>
                    </a:gs>
                    <a:gs pos="30000">
                      <a:schemeClr val="tx1"/>
                    </a:gs>
                  </a:gsLst>
                  <a:lin ang="5400000" scaled="0"/>
                </a:gradFill>
              </a:rPr>
              <a:t>Portal</a:t>
            </a:r>
          </a:p>
        </p:txBody>
      </p:sp>
      <p:sp>
        <p:nvSpPr>
          <p:cNvPr id="4" name="TextBox 3"/>
          <p:cNvSpPr txBox="1"/>
          <p:nvPr/>
        </p:nvSpPr>
        <p:spPr>
          <a:xfrm>
            <a:off x="6933456" y="1741284"/>
            <a:ext cx="798814" cy="561064"/>
          </a:xfrm>
          <a:prstGeom prst="rect">
            <a:avLst/>
          </a:prstGeom>
          <a:noFill/>
        </p:spPr>
        <p:txBody>
          <a:bodyPr wrap="square" lIns="179238" tIns="143391" rIns="179238" bIns="143391" rtlCol="0">
            <a:spAutoFit/>
          </a:bodyPr>
          <a:lstStyle/>
          <a:p>
            <a:pPr>
              <a:lnSpc>
                <a:spcPct val="90000"/>
              </a:lnSpc>
              <a:spcAft>
                <a:spcPts val="588"/>
              </a:spcAft>
            </a:pPr>
            <a:r>
              <a:rPr lang="en-US" sz="1960" dirty="0">
                <a:gradFill>
                  <a:gsLst>
                    <a:gs pos="2917">
                      <a:schemeClr val="tx1"/>
                    </a:gs>
                    <a:gs pos="30000">
                      <a:schemeClr val="tx1"/>
                    </a:gs>
                  </a:gsLst>
                  <a:lin ang="5400000" scaled="0"/>
                </a:gradFill>
              </a:rPr>
              <a:t>API</a:t>
            </a:r>
          </a:p>
        </p:txBody>
      </p:sp>
    </p:spTree>
    <p:extLst>
      <p:ext uri="{BB962C8B-B14F-4D97-AF65-F5344CB8AC3E}">
        <p14:creationId xmlns:p14="http://schemas.microsoft.com/office/powerpoint/2010/main" val="2434887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40594" y="1418679"/>
            <a:ext cx="4625484" cy="5284868"/>
          </a:xfrm>
          <a:prstGeom prst="rect">
            <a:avLst/>
          </a:prstGeom>
        </p:spPr>
        <p:txBody>
          <a:bodyPr>
            <a:normAutofit/>
          </a:bodyPr>
          <a:lstStyle/>
          <a:p>
            <a:r>
              <a:rPr lang="en-US" dirty="0" err="1"/>
              <a:t>VNets</a:t>
            </a:r>
            <a:r>
              <a:rPr lang="en-US" dirty="0"/>
              <a:t> can be connected through secure Azure gateways</a:t>
            </a:r>
          </a:p>
          <a:p>
            <a:r>
              <a:rPr lang="en-US" dirty="0" err="1"/>
              <a:t>VNets</a:t>
            </a:r>
            <a:r>
              <a:rPr lang="en-US" dirty="0"/>
              <a:t> can be in different subscriptions</a:t>
            </a:r>
          </a:p>
          <a:p>
            <a:r>
              <a:rPr lang="en-US" dirty="0" err="1"/>
              <a:t>VNets</a:t>
            </a:r>
            <a:r>
              <a:rPr lang="en-US" dirty="0"/>
              <a:t> in same or across regions can be connected</a:t>
            </a:r>
          </a:p>
        </p:txBody>
      </p:sp>
      <p:sp>
        <p:nvSpPr>
          <p:cNvPr id="5" name="Title 4"/>
          <p:cNvSpPr>
            <a:spLocks noGrp="1"/>
          </p:cNvSpPr>
          <p:nvPr>
            <p:ph type="title"/>
          </p:nvPr>
        </p:nvSpPr>
        <p:spPr>
          <a:xfrm>
            <a:off x="840562" y="119640"/>
            <a:ext cx="4968917" cy="689111"/>
          </a:xfrm>
        </p:spPr>
        <p:txBody>
          <a:bodyPr>
            <a:normAutofit fontScale="90000"/>
          </a:bodyPr>
          <a:lstStyle/>
          <a:p>
            <a:r>
              <a:rPr lang="en-US" dirty="0"/>
              <a:t>Interconnected </a:t>
            </a:r>
            <a:r>
              <a:rPr lang="en-US" dirty="0" err="1"/>
              <a:t>VNets</a:t>
            </a:r>
            <a:endParaRPr lang="en-US" dirty="0"/>
          </a:p>
        </p:txBody>
      </p:sp>
      <p:sp>
        <p:nvSpPr>
          <p:cNvPr id="9" name="Freeform 95"/>
          <p:cNvSpPr>
            <a:spLocks noChangeAspect="1"/>
          </p:cNvSpPr>
          <p:nvPr/>
        </p:nvSpPr>
        <p:spPr bwMode="auto">
          <a:xfrm flipH="1">
            <a:off x="6821332" y="1418677"/>
            <a:ext cx="3173967" cy="20612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03" tIns="45701" rIns="91403" bIns="45701" numCol="1" anchor="t" anchorCtr="0" compatLnSpc="1">
            <a:prstTxWarp prst="textNoShape">
              <a:avLst/>
            </a:prstTxWarp>
          </a:bodyPr>
          <a:lstStyle/>
          <a:p>
            <a:endParaRPr lang="en-US" sz="1799" kern="0">
              <a:solidFill>
                <a:schemeClr val="bg1"/>
              </a:solidFill>
            </a:endParaRPr>
          </a:p>
        </p:txBody>
      </p:sp>
      <p:sp>
        <p:nvSpPr>
          <p:cNvPr id="10" name="Freeform 95"/>
          <p:cNvSpPr>
            <a:spLocks noChangeAspect="1"/>
          </p:cNvSpPr>
          <p:nvPr/>
        </p:nvSpPr>
        <p:spPr bwMode="auto">
          <a:xfrm flipH="1">
            <a:off x="4508590" y="4325690"/>
            <a:ext cx="3173967" cy="20612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03" tIns="45701" rIns="91403" bIns="45701" numCol="1" anchor="t" anchorCtr="0" compatLnSpc="1">
            <a:prstTxWarp prst="textNoShape">
              <a:avLst/>
            </a:prstTxWarp>
          </a:bodyPr>
          <a:lstStyle/>
          <a:p>
            <a:endParaRPr lang="en-US" sz="1799" kern="0">
              <a:solidFill>
                <a:srgbClr val="505050"/>
              </a:solidFill>
            </a:endParaRPr>
          </a:p>
        </p:txBody>
      </p:sp>
      <p:sp>
        <p:nvSpPr>
          <p:cNvPr id="11" name="Freeform 95"/>
          <p:cNvSpPr>
            <a:spLocks noChangeAspect="1"/>
          </p:cNvSpPr>
          <p:nvPr/>
        </p:nvSpPr>
        <p:spPr bwMode="auto">
          <a:xfrm flipH="1">
            <a:off x="8917377" y="4296772"/>
            <a:ext cx="3173967" cy="20612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03" tIns="45701" rIns="91403" bIns="45701" numCol="1" anchor="t" anchorCtr="0" compatLnSpc="1">
            <a:prstTxWarp prst="textNoShape">
              <a:avLst/>
            </a:prstTxWarp>
          </a:bodyPr>
          <a:lstStyle/>
          <a:p>
            <a:endParaRPr lang="en-US" sz="1799" kern="0">
              <a:solidFill>
                <a:schemeClr val="bg1"/>
              </a:solidFill>
            </a:endParaRPr>
          </a:p>
        </p:txBody>
      </p:sp>
      <p:sp>
        <p:nvSpPr>
          <p:cNvPr id="12" name="Freeform 92"/>
          <p:cNvSpPr>
            <a:spLocks noChangeAspect="1" noEditPoints="1"/>
          </p:cNvSpPr>
          <p:nvPr/>
        </p:nvSpPr>
        <p:spPr bwMode="black">
          <a:xfrm>
            <a:off x="8211635" y="3093008"/>
            <a:ext cx="206824" cy="2688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23" tIns="46611" rIns="93223" bIns="46611" numCol="1" anchor="t" anchorCtr="0" compatLnSpc="1">
            <a:prstTxWarp prst="textNoShape">
              <a:avLst/>
            </a:prstTxWarp>
          </a:bodyPr>
          <a:lstStyle/>
          <a:p>
            <a:endParaRPr lang="en-US" sz="1600">
              <a:solidFill>
                <a:schemeClr val="bg1"/>
              </a:solidFill>
            </a:endParaRPr>
          </a:p>
        </p:txBody>
      </p:sp>
      <p:sp>
        <p:nvSpPr>
          <p:cNvPr id="13" name="Freeform 92"/>
          <p:cNvSpPr>
            <a:spLocks noChangeAspect="1" noEditPoints="1"/>
          </p:cNvSpPr>
          <p:nvPr/>
        </p:nvSpPr>
        <p:spPr bwMode="black">
          <a:xfrm>
            <a:off x="6763811" y="4772753"/>
            <a:ext cx="206824" cy="2688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23" tIns="46611" rIns="93223" bIns="46611" numCol="1" anchor="t" anchorCtr="0" compatLnSpc="1">
            <a:prstTxWarp prst="textNoShape">
              <a:avLst/>
            </a:prstTxWarp>
          </a:bodyPr>
          <a:lstStyle/>
          <a:p>
            <a:endParaRPr lang="en-US" sz="1600">
              <a:solidFill>
                <a:schemeClr val="bg1"/>
              </a:solidFill>
            </a:endParaRPr>
          </a:p>
        </p:txBody>
      </p:sp>
      <p:sp>
        <p:nvSpPr>
          <p:cNvPr id="14" name="Freeform 92"/>
          <p:cNvSpPr>
            <a:spLocks noChangeAspect="1" noEditPoints="1"/>
          </p:cNvSpPr>
          <p:nvPr/>
        </p:nvSpPr>
        <p:spPr bwMode="black">
          <a:xfrm>
            <a:off x="9739856" y="4790820"/>
            <a:ext cx="206824" cy="26885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23" tIns="46611" rIns="93223" bIns="46611" numCol="1" anchor="t" anchorCtr="0" compatLnSpc="1">
            <a:prstTxWarp prst="textNoShape">
              <a:avLst/>
            </a:prstTxWarp>
          </a:bodyPr>
          <a:lstStyle/>
          <a:p>
            <a:endParaRPr lang="en-US" sz="1600">
              <a:solidFill>
                <a:schemeClr val="bg1"/>
              </a:solidFill>
            </a:endParaRPr>
          </a:p>
        </p:txBody>
      </p:sp>
      <p:cxnSp>
        <p:nvCxnSpPr>
          <p:cNvPr id="19" name="Straight Arrow Connector 18"/>
          <p:cNvCxnSpPr>
            <a:endCxn id="12" idx="21"/>
          </p:cNvCxnSpPr>
          <p:nvPr/>
        </p:nvCxnSpPr>
        <p:spPr>
          <a:xfrm flipV="1">
            <a:off x="6970635" y="3361866"/>
            <a:ext cx="1262544" cy="1410887"/>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24"/>
            <a:endCxn id="14" idx="19"/>
          </p:cNvCxnSpPr>
          <p:nvPr/>
        </p:nvCxnSpPr>
        <p:spPr>
          <a:xfrm>
            <a:off x="6970636" y="4903108"/>
            <a:ext cx="2769221" cy="18067"/>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0"/>
          </p:cNvCxnSpPr>
          <p:nvPr/>
        </p:nvCxnSpPr>
        <p:spPr>
          <a:xfrm flipH="1" flipV="1">
            <a:off x="8325819" y="3353720"/>
            <a:ext cx="1478670" cy="1481909"/>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712718" y="1527334"/>
            <a:ext cx="1411482" cy="941141"/>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chemeClr val="bg1"/>
                </a:solidFill>
              </a:rPr>
              <a:t>VNet East US</a:t>
            </a:r>
          </a:p>
        </p:txBody>
      </p:sp>
      <p:sp>
        <p:nvSpPr>
          <p:cNvPr id="27" name="TextBox 26"/>
          <p:cNvSpPr txBox="1"/>
          <p:nvPr/>
        </p:nvSpPr>
        <p:spPr>
          <a:xfrm>
            <a:off x="5368344" y="4361643"/>
            <a:ext cx="1411482" cy="1266921"/>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chemeClr val="bg1"/>
                </a:solidFill>
              </a:rPr>
              <a:t>VNet West Europe</a:t>
            </a:r>
          </a:p>
        </p:txBody>
      </p:sp>
      <p:sp>
        <p:nvSpPr>
          <p:cNvPr id="28" name="TextBox 27"/>
          <p:cNvSpPr txBox="1"/>
          <p:nvPr/>
        </p:nvSpPr>
        <p:spPr>
          <a:xfrm>
            <a:off x="9897128" y="4399916"/>
            <a:ext cx="1411482" cy="1266921"/>
          </a:xfrm>
          <a:prstGeom prst="rect">
            <a:avLst/>
          </a:prstGeom>
          <a:noFill/>
        </p:spPr>
        <p:txBody>
          <a:bodyPr wrap="square" lIns="179238" tIns="143391" rIns="179238" bIns="143391" rtlCol="0">
            <a:spAutoFit/>
          </a:bodyPr>
          <a:lstStyle/>
          <a:p>
            <a:pPr>
              <a:lnSpc>
                <a:spcPct val="90000"/>
              </a:lnSpc>
              <a:spcAft>
                <a:spcPts val="588"/>
              </a:spcAft>
            </a:pPr>
            <a:r>
              <a:rPr lang="en-US" sz="2352" dirty="0">
                <a:solidFill>
                  <a:schemeClr val="bg1"/>
                </a:solidFill>
              </a:rPr>
              <a:t>VNet East Asia</a:t>
            </a:r>
          </a:p>
        </p:txBody>
      </p:sp>
      <p:pic>
        <p:nvPicPr>
          <p:cNvPr id="29"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7414560" y="2377952"/>
            <a:ext cx="313133" cy="627334"/>
          </a:xfrm>
          <a:prstGeom prst="rect">
            <a:avLst/>
          </a:prstGeom>
          <a:noFill/>
        </p:spPr>
      </p:pic>
      <p:pic>
        <p:nvPicPr>
          <p:cNvPr id="30"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7869285" y="2479329"/>
            <a:ext cx="313133" cy="627334"/>
          </a:xfrm>
          <a:prstGeom prst="rect">
            <a:avLst/>
          </a:prstGeom>
          <a:noFill/>
        </p:spPr>
      </p:pic>
      <p:pic>
        <p:nvPicPr>
          <p:cNvPr id="31"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5185760" y="5422665"/>
            <a:ext cx="313133" cy="627334"/>
          </a:xfrm>
          <a:prstGeom prst="rect">
            <a:avLst/>
          </a:prstGeom>
          <a:noFill/>
        </p:spPr>
      </p:pic>
      <p:pic>
        <p:nvPicPr>
          <p:cNvPr id="32"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5496346" y="5581499"/>
            <a:ext cx="313133" cy="627334"/>
          </a:xfrm>
          <a:prstGeom prst="rect">
            <a:avLst/>
          </a:prstGeom>
          <a:noFill/>
        </p:spPr>
      </p:pic>
      <p:pic>
        <p:nvPicPr>
          <p:cNvPr id="33"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9701350" y="5409590"/>
            <a:ext cx="313133" cy="627334"/>
          </a:xfrm>
          <a:prstGeom prst="rect">
            <a:avLst/>
          </a:prstGeom>
          <a:noFill/>
        </p:spPr>
      </p:pic>
      <p:pic>
        <p:nvPicPr>
          <p:cNvPr id="3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10005605" y="5505145"/>
            <a:ext cx="313133" cy="627334"/>
          </a:xfrm>
          <a:prstGeom prst="rect">
            <a:avLst/>
          </a:prstGeom>
          <a:noFill/>
        </p:spPr>
      </p:pic>
      <p:sp>
        <p:nvSpPr>
          <p:cNvPr id="35" name="TextBox 34"/>
          <p:cNvSpPr txBox="1"/>
          <p:nvPr/>
        </p:nvSpPr>
        <p:spPr>
          <a:xfrm>
            <a:off x="7427092" y="4159232"/>
            <a:ext cx="2326094" cy="832547"/>
          </a:xfrm>
          <a:prstGeom prst="rect">
            <a:avLst/>
          </a:prstGeom>
          <a:noFill/>
        </p:spPr>
        <p:txBody>
          <a:bodyPr wrap="square" lIns="179238" tIns="143391" rIns="179238" bIns="143391" rtlCol="0">
            <a:spAutoFit/>
          </a:bodyPr>
          <a:lstStyle/>
          <a:p>
            <a:pPr>
              <a:lnSpc>
                <a:spcPct val="90000"/>
              </a:lnSpc>
              <a:spcAft>
                <a:spcPts val="588"/>
              </a:spcAft>
            </a:pPr>
            <a:r>
              <a:rPr lang="en-US" sz="1960" dirty="0">
                <a:solidFill>
                  <a:schemeClr val="bg1"/>
                </a:solidFill>
              </a:rPr>
              <a:t>Cross region secure channel</a:t>
            </a:r>
          </a:p>
        </p:txBody>
      </p:sp>
      <p:sp>
        <p:nvSpPr>
          <p:cNvPr id="36" name="Isosceles Triangle 35"/>
          <p:cNvSpPr/>
          <p:nvPr/>
        </p:nvSpPr>
        <p:spPr bwMode="auto">
          <a:xfrm>
            <a:off x="7636891" y="2848732"/>
            <a:ext cx="181603" cy="156554"/>
          </a:xfrm>
          <a:prstGeom prst="triangle">
            <a:avLst/>
          </a:prstGeom>
          <a:solidFill>
            <a:srgbClr val="FFFFF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solidFill>
                <a:schemeClr val="bg1"/>
              </a:solidFill>
              <a:latin typeface="Segoe UI"/>
            </a:endParaRPr>
          </a:p>
        </p:txBody>
      </p:sp>
      <p:sp>
        <p:nvSpPr>
          <p:cNvPr id="39" name="Isosceles Triangle 38"/>
          <p:cNvSpPr/>
          <p:nvPr/>
        </p:nvSpPr>
        <p:spPr bwMode="auto">
          <a:xfrm>
            <a:off x="7703224" y="2905566"/>
            <a:ext cx="78157" cy="67377"/>
          </a:xfrm>
          <a:prstGeom prst="triangle">
            <a:avLst/>
          </a:prstGeom>
          <a:solidFill>
            <a:srgbClr val="F15628"/>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solidFill>
                <a:schemeClr val="bg1"/>
              </a:solidFill>
              <a:latin typeface="Segoe UI"/>
            </a:endParaRPr>
          </a:p>
        </p:txBody>
      </p:sp>
      <p:sp>
        <p:nvSpPr>
          <p:cNvPr id="40" name="TextBox 39"/>
          <p:cNvSpPr txBox="1"/>
          <p:nvPr/>
        </p:nvSpPr>
        <p:spPr>
          <a:xfrm>
            <a:off x="6949183" y="2944419"/>
            <a:ext cx="1205361" cy="533917"/>
          </a:xfrm>
          <a:prstGeom prst="rect">
            <a:avLst/>
          </a:prstGeom>
          <a:noFill/>
        </p:spPr>
        <p:txBody>
          <a:bodyPr wrap="square" lIns="179238" tIns="143391" rIns="179238" bIns="143391" rtlCol="0">
            <a:spAutoFit/>
          </a:bodyPr>
          <a:lstStyle/>
          <a:p>
            <a:pPr>
              <a:lnSpc>
                <a:spcPct val="90000"/>
              </a:lnSpc>
              <a:spcAft>
                <a:spcPts val="588"/>
              </a:spcAft>
            </a:pPr>
            <a:r>
              <a:rPr lang="en-US" sz="1764" dirty="0">
                <a:solidFill>
                  <a:schemeClr val="bg1"/>
                </a:solidFill>
              </a:rPr>
              <a:t>AD/DNS</a:t>
            </a:r>
          </a:p>
        </p:txBody>
      </p:sp>
      <p:grpSp>
        <p:nvGrpSpPr>
          <p:cNvPr id="41" name="Group 40"/>
          <p:cNvGrpSpPr/>
          <p:nvPr/>
        </p:nvGrpSpPr>
        <p:grpSpPr>
          <a:xfrm>
            <a:off x="8606397" y="2577129"/>
            <a:ext cx="482325" cy="627334"/>
            <a:chOff x="3867021" y="3509085"/>
            <a:chExt cx="492125" cy="640080"/>
          </a:xfrm>
        </p:grpSpPr>
        <p:pic>
          <p:nvPicPr>
            <p:cNvPr id="42" name="Picture 2"/>
            <p:cNvPicPr>
              <a:picLocks noChangeAspect="1" noChangeArrowheads="1"/>
            </p:cNvPicPr>
            <p:nvPr/>
          </p:nvPicPr>
          <p:blipFill>
            <a:blip r:embed="rId3"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109458" y="3890773"/>
              <a:ext cx="249688" cy="22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3867021" y="3509085"/>
              <a:ext cx="319495" cy="640080"/>
            </a:xfrm>
            <a:prstGeom prst="rect">
              <a:avLst/>
            </a:prstGeom>
            <a:noFill/>
          </p:spPr>
        </p:pic>
      </p:grpSp>
      <p:grpSp>
        <p:nvGrpSpPr>
          <p:cNvPr id="44" name="Group 43"/>
          <p:cNvGrpSpPr/>
          <p:nvPr/>
        </p:nvGrpSpPr>
        <p:grpSpPr>
          <a:xfrm>
            <a:off x="6203536" y="5525614"/>
            <a:ext cx="482325" cy="627334"/>
            <a:chOff x="3867021" y="3509085"/>
            <a:chExt cx="492125" cy="640080"/>
          </a:xfrm>
        </p:grpSpPr>
        <p:pic>
          <p:nvPicPr>
            <p:cNvPr id="45" name="Picture 2"/>
            <p:cNvPicPr>
              <a:picLocks noChangeAspect="1" noChangeArrowheads="1"/>
            </p:cNvPicPr>
            <p:nvPr/>
          </p:nvPicPr>
          <p:blipFill>
            <a:blip r:embed="rId3"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109458" y="3890773"/>
              <a:ext cx="249688" cy="22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3867021" y="3509085"/>
              <a:ext cx="319495" cy="640080"/>
            </a:xfrm>
            <a:prstGeom prst="rect">
              <a:avLst/>
            </a:prstGeom>
            <a:noFill/>
          </p:spPr>
        </p:pic>
      </p:grpSp>
      <p:grpSp>
        <p:nvGrpSpPr>
          <p:cNvPr id="47" name="Group 46"/>
          <p:cNvGrpSpPr/>
          <p:nvPr/>
        </p:nvGrpSpPr>
        <p:grpSpPr>
          <a:xfrm>
            <a:off x="10727571" y="5586034"/>
            <a:ext cx="482325" cy="627334"/>
            <a:chOff x="3867021" y="3509085"/>
            <a:chExt cx="492125" cy="640080"/>
          </a:xfrm>
        </p:grpSpPr>
        <p:pic>
          <p:nvPicPr>
            <p:cNvPr id="48" name="Picture 2"/>
            <p:cNvPicPr>
              <a:picLocks noChangeAspect="1" noChangeArrowheads="1"/>
            </p:cNvPicPr>
            <p:nvPr/>
          </p:nvPicPr>
          <p:blipFill>
            <a:blip r:embed="rId3"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109458" y="3890773"/>
              <a:ext cx="249688" cy="22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3867021" y="3509085"/>
              <a:ext cx="319495" cy="640080"/>
            </a:xfrm>
            <a:prstGeom prst="rect">
              <a:avLst/>
            </a:prstGeom>
            <a:noFill/>
          </p:spPr>
        </p:pic>
      </p:grpSp>
      <p:grpSp>
        <p:nvGrpSpPr>
          <p:cNvPr id="50" name="Group 49"/>
          <p:cNvGrpSpPr/>
          <p:nvPr/>
        </p:nvGrpSpPr>
        <p:grpSpPr>
          <a:xfrm>
            <a:off x="9074646" y="2723977"/>
            <a:ext cx="482325" cy="627334"/>
            <a:chOff x="3867021" y="3509085"/>
            <a:chExt cx="492125" cy="640080"/>
          </a:xfrm>
        </p:grpSpPr>
        <p:pic>
          <p:nvPicPr>
            <p:cNvPr id="51" name="Picture 2"/>
            <p:cNvPicPr>
              <a:picLocks noChangeAspect="1" noChangeArrowheads="1"/>
            </p:cNvPicPr>
            <p:nvPr/>
          </p:nvPicPr>
          <p:blipFill>
            <a:blip r:embed="rId3"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109458" y="3890773"/>
              <a:ext cx="249688" cy="22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3867021" y="3509085"/>
              <a:ext cx="319495" cy="640080"/>
            </a:xfrm>
            <a:prstGeom prst="rect">
              <a:avLst/>
            </a:prstGeom>
            <a:noFill/>
          </p:spPr>
        </p:pic>
      </p:grpSp>
      <p:grpSp>
        <p:nvGrpSpPr>
          <p:cNvPr id="53" name="Group 52"/>
          <p:cNvGrpSpPr/>
          <p:nvPr/>
        </p:nvGrpSpPr>
        <p:grpSpPr>
          <a:xfrm>
            <a:off x="6669564" y="5675917"/>
            <a:ext cx="482325" cy="627334"/>
            <a:chOff x="3867021" y="3509085"/>
            <a:chExt cx="492125" cy="640080"/>
          </a:xfrm>
        </p:grpSpPr>
        <p:pic>
          <p:nvPicPr>
            <p:cNvPr id="54" name="Picture 2"/>
            <p:cNvPicPr>
              <a:picLocks noChangeAspect="1" noChangeArrowheads="1"/>
            </p:cNvPicPr>
            <p:nvPr/>
          </p:nvPicPr>
          <p:blipFill>
            <a:blip r:embed="rId3"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109458" y="3890773"/>
              <a:ext cx="249688" cy="22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3867021" y="3509085"/>
              <a:ext cx="319495" cy="640080"/>
            </a:xfrm>
            <a:prstGeom prst="rect">
              <a:avLst/>
            </a:prstGeom>
            <a:noFill/>
          </p:spPr>
        </p:pic>
      </p:grpSp>
      <p:grpSp>
        <p:nvGrpSpPr>
          <p:cNvPr id="56" name="Group 55"/>
          <p:cNvGrpSpPr/>
          <p:nvPr/>
        </p:nvGrpSpPr>
        <p:grpSpPr>
          <a:xfrm>
            <a:off x="11249304" y="5644809"/>
            <a:ext cx="482325" cy="627334"/>
            <a:chOff x="3867021" y="3509085"/>
            <a:chExt cx="492125" cy="640080"/>
          </a:xfrm>
        </p:grpSpPr>
        <p:pic>
          <p:nvPicPr>
            <p:cNvPr id="57" name="Picture 2"/>
            <p:cNvPicPr>
              <a:picLocks noChangeAspect="1" noChangeArrowheads="1"/>
            </p:cNvPicPr>
            <p:nvPr/>
          </p:nvPicPr>
          <p:blipFill>
            <a:blip r:embed="rId3"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109458" y="3890773"/>
              <a:ext cx="249688" cy="22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3867021" y="3509085"/>
              <a:ext cx="319495" cy="640080"/>
            </a:xfrm>
            <a:prstGeom prst="rect">
              <a:avLst/>
            </a:prstGeom>
            <a:noFill/>
          </p:spPr>
        </p:pic>
      </p:grpSp>
    </p:spTree>
    <p:extLst>
      <p:ext uri="{BB962C8B-B14F-4D97-AF65-F5344CB8AC3E}">
        <p14:creationId xmlns:p14="http://schemas.microsoft.com/office/powerpoint/2010/main" val="144022162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752" y="95016"/>
            <a:ext cx="8472955" cy="664910"/>
          </a:xfrm>
        </p:spPr>
        <p:txBody>
          <a:bodyPr>
            <a:normAutofit fontScale="90000"/>
          </a:bodyPr>
          <a:lstStyle/>
          <a:p>
            <a:r>
              <a:rPr lang="da-DK" sz="3600" dirty="0"/>
              <a:t>Multi-site VNet </a:t>
            </a:r>
            <a:r>
              <a:rPr lang="en-US" sz="3600" dirty="0"/>
              <a:t>connectivity</a:t>
            </a:r>
          </a:p>
        </p:txBody>
      </p:sp>
      <p:sp>
        <p:nvSpPr>
          <p:cNvPr id="43" name="Rectangle 42"/>
          <p:cNvSpPr/>
          <p:nvPr>
            <p:custDataLst>
              <p:tags r:id="rId1"/>
            </p:custDataLst>
          </p:nvPr>
        </p:nvSpPr>
        <p:spPr bwMode="auto">
          <a:xfrm>
            <a:off x="236654" y="1799668"/>
            <a:ext cx="4447594" cy="3154838"/>
          </a:xfrm>
          <a:prstGeom prst="rect">
            <a:avLst/>
          </a:prstGeom>
          <a:ln>
            <a:noFill/>
          </a:ln>
        </p:spPr>
        <p:txBody>
          <a:bodyPr vert="horz" wrap="square" lIns="0" tIns="0" rIns="0" bIns="0" rtlCol="0">
            <a:spAutoFit/>
          </a:bodyPr>
          <a:lstStyle/>
          <a:p>
            <a:pPr>
              <a:lnSpc>
                <a:spcPct val="90000"/>
              </a:lnSpc>
              <a:spcBef>
                <a:spcPct val="20000"/>
              </a:spcBef>
              <a:buClr>
                <a:srgbClr val="00BCF2"/>
              </a:buClr>
              <a:buSzPct val="100000"/>
            </a:pPr>
            <a:r>
              <a:rPr lang="en-US" sz="2400" b="1" dirty="0">
                <a:gradFill>
                  <a:gsLst>
                    <a:gs pos="13869">
                      <a:srgbClr val="00BCF2"/>
                    </a:gs>
                    <a:gs pos="42000">
                      <a:srgbClr val="00BCF2"/>
                    </a:gs>
                  </a:gsLst>
                  <a:lin ang="5400000" scaled="0"/>
                </a:gradFill>
                <a:latin typeface="Segoe UI Light"/>
              </a:rPr>
              <a:t>Multiple site-to-site connections </a:t>
            </a:r>
          </a:p>
          <a:p>
            <a:pPr marL="227097" lvl="1" indent="-227097">
              <a:lnSpc>
                <a:spcPct val="90000"/>
              </a:lnSpc>
              <a:spcBef>
                <a:spcPct val="20000"/>
              </a:spcBef>
              <a:buClr>
                <a:srgbClr val="FFFFFF"/>
              </a:buClr>
              <a:buSzPct val="100000"/>
              <a:buBlip>
                <a:blip r:embed="rId4"/>
              </a:buBlip>
            </a:pPr>
            <a:endParaRPr lang="en-US" sz="1764" dirty="0">
              <a:solidFill>
                <a:schemeClr val="bg2">
                  <a:lumMod val="50000"/>
                </a:schemeClr>
              </a:solidFill>
            </a:endParaRPr>
          </a:p>
          <a:p>
            <a:pPr marL="285750" lvl="1" indent="-285750">
              <a:lnSpc>
                <a:spcPct val="90000"/>
              </a:lnSpc>
              <a:spcBef>
                <a:spcPct val="20000"/>
              </a:spcBef>
              <a:buSzPct val="100000"/>
              <a:buFont typeface="Arial" panose="020B0604020202020204" pitchFamily="34" charset="0"/>
              <a:buChar char="•"/>
            </a:pPr>
            <a:r>
              <a:rPr lang="en-US" sz="2000" dirty="0">
                <a:solidFill>
                  <a:schemeClr val="bg2">
                    <a:lumMod val="50000"/>
                  </a:schemeClr>
                </a:solidFill>
              </a:rPr>
              <a:t>Multiple on-premises sites connect to same virtual network</a:t>
            </a:r>
          </a:p>
          <a:p>
            <a:pPr marL="285750" lvl="1" indent="-285750">
              <a:lnSpc>
                <a:spcPct val="90000"/>
              </a:lnSpc>
              <a:spcBef>
                <a:spcPct val="20000"/>
              </a:spcBef>
              <a:buSzPct val="100000"/>
              <a:buFont typeface="Arial" panose="020B0604020202020204" pitchFamily="34" charset="0"/>
              <a:buChar char="•"/>
            </a:pPr>
            <a:endParaRPr lang="en-US" sz="2000" dirty="0">
              <a:solidFill>
                <a:schemeClr val="bg2">
                  <a:lumMod val="50000"/>
                </a:schemeClr>
              </a:solidFill>
            </a:endParaRPr>
          </a:p>
          <a:p>
            <a:pPr marL="285750" lvl="1" indent="-285750">
              <a:lnSpc>
                <a:spcPct val="90000"/>
              </a:lnSpc>
              <a:spcBef>
                <a:spcPct val="20000"/>
              </a:spcBef>
              <a:buSzPct val="100000"/>
              <a:buFont typeface="Arial" panose="020B0604020202020204" pitchFamily="34" charset="0"/>
              <a:buChar char="•"/>
            </a:pPr>
            <a:r>
              <a:rPr lang="en-US" sz="2000" dirty="0">
                <a:solidFill>
                  <a:schemeClr val="bg2">
                    <a:lumMod val="50000"/>
                  </a:schemeClr>
                </a:solidFill>
              </a:rPr>
              <a:t>Sites may be geographically dispersed</a:t>
            </a:r>
          </a:p>
          <a:p>
            <a:pPr marL="285750" lvl="1" indent="-285750">
              <a:lnSpc>
                <a:spcPct val="90000"/>
              </a:lnSpc>
              <a:spcBef>
                <a:spcPct val="20000"/>
              </a:spcBef>
              <a:buSzPct val="100000"/>
              <a:buFont typeface="Arial" panose="020B0604020202020204" pitchFamily="34" charset="0"/>
              <a:buChar char="•"/>
            </a:pPr>
            <a:endParaRPr lang="en-US" sz="2000" dirty="0">
              <a:solidFill>
                <a:schemeClr val="bg2">
                  <a:lumMod val="50000"/>
                </a:schemeClr>
              </a:solidFill>
            </a:endParaRPr>
          </a:p>
          <a:p>
            <a:pPr marL="285750" lvl="1" indent="-285750">
              <a:lnSpc>
                <a:spcPct val="90000"/>
              </a:lnSpc>
              <a:spcBef>
                <a:spcPct val="20000"/>
              </a:spcBef>
              <a:buSzPct val="100000"/>
              <a:buFont typeface="Arial" panose="020B0604020202020204" pitchFamily="34" charset="0"/>
              <a:buChar char="•"/>
            </a:pPr>
            <a:r>
              <a:rPr lang="en-US" sz="2000" dirty="0">
                <a:solidFill>
                  <a:schemeClr val="bg2">
                    <a:lumMod val="50000"/>
                  </a:schemeClr>
                </a:solidFill>
              </a:rPr>
              <a:t>Connect up to 10 sites to a virtual network securely over IPsec</a:t>
            </a:r>
          </a:p>
        </p:txBody>
      </p:sp>
      <p:sp>
        <p:nvSpPr>
          <p:cNvPr id="167" name="TextBox 338"/>
          <p:cNvSpPr txBox="1"/>
          <p:nvPr/>
        </p:nvSpPr>
        <p:spPr>
          <a:xfrm>
            <a:off x="8994674" y="2894659"/>
            <a:ext cx="2224292" cy="961712"/>
          </a:xfrm>
          <a:prstGeom prst="rect">
            <a:avLst/>
          </a:prstGeom>
          <a:noFill/>
        </p:spPr>
        <p:txBody>
          <a:bodyPr wrap="square" lIns="89607" tIns="89607" rIns="182780" bIns="146225" rtlCol="0">
            <a:spAutoFit/>
          </a:bodyPr>
          <a:lstStyle/>
          <a:p>
            <a:pPr algn="ctr"/>
            <a:r>
              <a:rPr lang="en-US" sz="1567" dirty="0">
                <a:solidFill>
                  <a:schemeClr val="bg2">
                    <a:lumMod val="50000"/>
                  </a:schemeClr>
                </a:solidFill>
              </a:rPr>
              <a:t>Connect to multiple </a:t>
            </a:r>
            <a:br>
              <a:rPr lang="en-US" sz="1567" dirty="0">
                <a:solidFill>
                  <a:schemeClr val="bg2">
                    <a:lumMod val="50000"/>
                  </a:schemeClr>
                </a:solidFill>
              </a:rPr>
            </a:br>
            <a:r>
              <a:rPr lang="en-US" sz="1567" dirty="0">
                <a:solidFill>
                  <a:schemeClr val="bg2">
                    <a:lumMod val="50000"/>
                  </a:schemeClr>
                </a:solidFill>
              </a:rPr>
              <a:t>on-premises locations</a:t>
            </a:r>
          </a:p>
          <a:p>
            <a:pPr algn="ctr"/>
            <a:endParaRPr lang="en-US" sz="1567" dirty="0">
              <a:solidFill>
                <a:schemeClr val="bg2">
                  <a:lumMod val="50000"/>
                </a:schemeClr>
              </a:solidFill>
            </a:endParaRPr>
          </a:p>
        </p:txBody>
      </p:sp>
      <p:sp>
        <p:nvSpPr>
          <p:cNvPr id="161" name="TextBox 334"/>
          <p:cNvSpPr txBox="1"/>
          <p:nvPr/>
        </p:nvSpPr>
        <p:spPr>
          <a:xfrm>
            <a:off x="5235854" y="2107770"/>
            <a:ext cx="1259367" cy="634188"/>
          </a:xfrm>
          <a:prstGeom prst="rect">
            <a:avLst/>
          </a:prstGeom>
          <a:noFill/>
        </p:spPr>
        <p:txBody>
          <a:bodyPr wrap="square" lIns="182780" tIns="146225" rIns="182780" bIns="146225" rtlCol="0">
            <a:spAutoFit/>
          </a:bodyPr>
          <a:lstStyle/>
          <a:p>
            <a:pPr algn="r">
              <a:lnSpc>
                <a:spcPct val="90000"/>
              </a:lnSpc>
            </a:pPr>
            <a:r>
              <a:rPr lang="en-US" sz="2399" dirty="0">
                <a:solidFill>
                  <a:schemeClr val="bg2">
                    <a:lumMod val="50000"/>
                  </a:schemeClr>
                </a:solidFill>
                <a:latin typeface="Segoe UI Light"/>
              </a:rPr>
              <a:t>Before</a:t>
            </a:r>
          </a:p>
        </p:txBody>
      </p:sp>
      <p:sp>
        <p:nvSpPr>
          <p:cNvPr id="163" name="TextBox 335"/>
          <p:cNvSpPr txBox="1"/>
          <p:nvPr/>
        </p:nvSpPr>
        <p:spPr>
          <a:xfrm>
            <a:off x="7745230" y="2098496"/>
            <a:ext cx="4532496" cy="634237"/>
          </a:xfrm>
          <a:prstGeom prst="rect">
            <a:avLst/>
          </a:prstGeom>
          <a:noFill/>
        </p:spPr>
        <p:txBody>
          <a:bodyPr wrap="square" lIns="182780" tIns="146225" rIns="182780" bIns="146225" rtlCol="0">
            <a:spAutoFit/>
          </a:bodyPr>
          <a:lstStyle>
            <a:defPPr>
              <a:defRPr lang="en-US"/>
            </a:defPPr>
            <a:lvl1pPr algn="r">
              <a:lnSpc>
                <a:spcPct val="90000"/>
              </a:lnSpc>
              <a:defRPr sz="2400">
                <a:gradFill>
                  <a:gsLst>
                    <a:gs pos="2917">
                      <a:srgbClr val="505050"/>
                    </a:gs>
                    <a:gs pos="30000">
                      <a:srgbClr val="505050"/>
                    </a:gs>
                  </a:gsLst>
                  <a:lin ang="5400000" scaled="0"/>
                </a:gradFill>
              </a:defRPr>
            </a:lvl1pPr>
          </a:lstStyle>
          <a:p>
            <a:pPr algn="l"/>
            <a:r>
              <a:rPr lang="en-US" sz="2399" dirty="0">
                <a:solidFill>
                  <a:schemeClr val="bg2">
                    <a:lumMod val="50000"/>
                  </a:schemeClr>
                </a:solidFill>
                <a:latin typeface="Segoe UI Light"/>
              </a:rPr>
              <a:t>With multi-site </a:t>
            </a:r>
            <a:r>
              <a:rPr lang="en-US" sz="2399" dirty="0" err="1">
                <a:solidFill>
                  <a:schemeClr val="bg2">
                    <a:lumMod val="50000"/>
                  </a:schemeClr>
                </a:solidFill>
                <a:latin typeface="Segoe UI Light"/>
              </a:rPr>
              <a:t>Vnet</a:t>
            </a:r>
            <a:r>
              <a:rPr lang="en-US" sz="2399" dirty="0">
                <a:solidFill>
                  <a:schemeClr val="bg2">
                    <a:lumMod val="50000"/>
                  </a:schemeClr>
                </a:solidFill>
                <a:latin typeface="Segoe UI Light"/>
              </a:rPr>
              <a:t> connectivity</a:t>
            </a:r>
          </a:p>
        </p:txBody>
      </p:sp>
      <p:sp>
        <p:nvSpPr>
          <p:cNvPr id="386" name="Freeform 95"/>
          <p:cNvSpPr>
            <a:spLocks/>
          </p:cNvSpPr>
          <p:nvPr/>
        </p:nvSpPr>
        <p:spPr bwMode="auto">
          <a:xfrm flipH="1">
            <a:off x="5783123" y="3594869"/>
            <a:ext cx="1036468" cy="6731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lumMod val="85000"/>
            </a:schemeClr>
          </a:solidFill>
          <a:ln>
            <a:noFill/>
          </a:ln>
          <a:extLst/>
        </p:spPr>
        <p:txBody>
          <a:bodyPr vert="horz" wrap="square" lIns="91390" tIns="45694" rIns="91390" bIns="45694" numCol="1" anchor="t" anchorCtr="0" compatLnSpc="1">
            <a:prstTxWarp prst="textNoShape">
              <a:avLst/>
            </a:prstTxWarp>
          </a:bodyPr>
          <a:lstStyle/>
          <a:p>
            <a:endParaRPr lang="en-US" sz="1799" kern="0">
              <a:solidFill>
                <a:srgbClr val="505050"/>
              </a:solidFill>
            </a:endParaRPr>
          </a:p>
        </p:txBody>
      </p:sp>
      <p:sp>
        <p:nvSpPr>
          <p:cNvPr id="364" name="Freeform 95"/>
          <p:cNvSpPr>
            <a:spLocks/>
          </p:cNvSpPr>
          <p:nvPr/>
        </p:nvSpPr>
        <p:spPr bwMode="auto">
          <a:xfrm flipH="1">
            <a:off x="6311482" y="3475985"/>
            <a:ext cx="1366349" cy="88733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kern="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365" name="Freeform 95"/>
          <p:cNvSpPr>
            <a:spLocks/>
          </p:cNvSpPr>
          <p:nvPr/>
        </p:nvSpPr>
        <p:spPr bwMode="auto">
          <a:xfrm flipH="1">
            <a:off x="4806010" y="3475985"/>
            <a:ext cx="1366349" cy="88733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390" tIns="45694" rIns="91390" bIns="45694" numCol="1" anchor="t" anchorCtr="0" compatLnSpc="1">
            <a:prstTxWarp prst="textNoShape">
              <a:avLst/>
            </a:prstTxWarp>
          </a:bodyPr>
          <a:lstStyle/>
          <a:p>
            <a:endParaRPr lang="en-US" sz="1799" kern="0">
              <a:gradFill>
                <a:gsLst>
                  <a:gs pos="0">
                    <a:srgbClr val="FFFFFF"/>
                  </a:gs>
                  <a:gs pos="100000">
                    <a:srgbClr val="FFFFFF"/>
                  </a:gs>
                </a:gsLst>
                <a:lin ang="5400000" scaled="0"/>
              </a:gradFill>
            </a:endParaRPr>
          </a:p>
        </p:txBody>
      </p:sp>
      <p:sp>
        <p:nvSpPr>
          <p:cNvPr id="368" name="Rectangle 54"/>
          <p:cNvSpPr/>
          <p:nvPr/>
        </p:nvSpPr>
        <p:spPr bwMode="auto">
          <a:xfrm>
            <a:off x="5212323" y="3818322"/>
            <a:ext cx="689820"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defTabSz="931834" fontAlgn="base">
              <a:lnSpc>
                <a:spcPct val="90000"/>
              </a:lnSpc>
              <a:spcBef>
                <a:spcPct val="0"/>
              </a:spcBef>
              <a:spcAft>
                <a:spcPct val="0"/>
              </a:spcAft>
            </a:pPr>
            <a:r>
              <a:rPr lang="en-US" sz="1050" b="1" kern="0" dirty="0">
                <a:solidFill>
                  <a:srgbClr val="FFFFFF"/>
                </a:solidFill>
                <a:ea typeface="Segoe UI" pitchFamily="34" charset="0"/>
                <a:cs typeface="Segoe UI" pitchFamily="34" charset="0"/>
              </a:rPr>
              <a:t>VNet1</a:t>
            </a:r>
          </a:p>
          <a:p>
            <a:pPr defTabSz="931834" fontAlgn="base">
              <a:lnSpc>
                <a:spcPct val="90000"/>
              </a:lnSpc>
              <a:spcBef>
                <a:spcPct val="0"/>
              </a:spcBef>
              <a:spcAft>
                <a:spcPct val="0"/>
              </a:spcAft>
            </a:pPr>
            <a:r>
              <a:rPr lang="en-US" sz="1050" b="1" kern="0" dirty="0">
                <a:solidFill>
                  <a:srgbClr val="FFFFFF"/>
                </a:solidFill>
                <a:ea typeface="Segoe UI" pitchFamily="34" charset="0"/>
                <a:cs typeface="Segoe UI" pitchFamily="34" charset="0"/>
              </a:rPr>
              <a:t>US West</a:t>
            </a:r>
          </a:p>
        </p:txBody>
      </p:sp>
      <p:sp>
        <p:nvSpPr>
          <p:cNvPr id="369" name="Rectangle 54"/>
          <p:cNvSpPr/>
          <p:nvPr/>
        </p:nvSpPr>
        <p:spPr bwMode="auto">
          <a:xfrm>
            <a:off x="6735278" y="3781635"/>
            <a:ext cx="689820"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defTabSz="931834" fontAlgn="base">
              <a:lnSpc>
                <a:spcPct val="90000"/>
              </a:lnSpc>
              <a:spcBef>
                <a:spcPct val="0"/>
              </a:spcBef>
              <a:spcAft>
                <a:spcPct val="0"/>
              </a:spcAft>
            </a:pPr>
            <a:r>
              <a:rPr lang="en-US" sz="1050" b="1" kern="0" dirty="0">
                <a:solidFill>
                  <a:srgbClr val="FFFFFF"/>
                </a:solidFill>
                <a:ea typeface="Segoe UI" pitchFamily="34" charset="0"/>
                <a:cs typeface="Segoe UI" pitchFamily="34" charset="0"/>
              </a:rPr>
              <a:t>VNet2</a:t>
            </a:r>
          </a:p>
          <a:p>
            <a:pPr defTabSz="931834" fontAlgn="base">
              <a:lnSpc>
                <a:spcPct val="90000"/>
              </a:lnSpc>
              <a:spcBef>
                <a:spcPct val="0"/>
              </a:spcBef>
              <a:spcAft>
                <a:spcPct val="0"/>
              </a:spcAft>
            </a:pPr>
            <a:r>
              <a:rPr lang="en-US" sz="1050" b="1" kern="0" dirty="0">
                <a:solidFill>
                  <a:srgbClr val="FFFFFF"/>
                </a:solidFill>
                <a:ea typeface="Segoe UI" pitchFamily="34" charset="0"/>
                <a:cs typeface="Segoe UI" pitchFamily="34" charset="0"/>
              </a:rPr>
              <a:t>East Asia</a:t>
            </a:r>
          </a:p>
        </p:txBody>
      </p:sp>
      <p:sp>
        <p:nvSpPr>
          <p:cNvPr id="370" name="Freeform 92"/>
          <p:cNvSpPr>
            <a:spLocks noEditPoints="1"/>
          </p:cNvSpPr>
          <p:nvPr/>
        </p:nvSpPr>
        <p:spPr bwMode="black">
          <a:xfrm>
            <a:off x="6613955" y="3916149"/>
            <a:ext cx="140819" cy="1830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solidFill>
                <a:srgbClr val="FFFFFF"/>
              </a:solidFill>
            </a:endParaRPr>
          </a:p>
        </p:txBody>
      </p:sp>
      <p:sp>
        <p:nvSpPr>
          <p:cNvPr id="371" name="Freeform 92"/>
          <p:cNvSpPr>
            <a:spLocks noEditPoints="1"/>
          </p:cNvSpPr>
          <p:nvPr/>
        </p:nvSpPr>
        <p:spPr bwMode="black">
          <a:xfrm>
            <a:off x="5097965" y="3951780"/>
            <a:ext cx="140819" cy="1830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solidFill>
                <a:srgbClr val="FFFFFF"/>
              </a:solidFill>
            </a:endParaRPr>
          </a:p>
        </p:txBody>
      </p:sp>
      <p:sp>
        <p:nvSpPr>
          <p:cNvPr id="385" name="TextBox 384"/>
          <p:cNvSpPr txBox="1"/>
          <p:nvPr/>
        </p:nvSpPr>
        <p:spPr>
          <a:xfrm>
            <a:off x="4605057" y="4699693"/>
            <a:ext cx="1261594" cy="605990"/>
          </a:xfrm>
          <a:prstGeom prst="rect">
            <a:avLst/>
          </a:prstGeom>
          <a:noFill/>
        </p:spPr>
        <p:txBody>
          <a:bodyPr wrap="square" lIns="182780" tIns="146225" rIns="182780" bIns="146225"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r>
              <a:rPr lang="en-US" b="1" dirty="0">
                <a:gradFill>
                  <a:gsLst>
                    <a:gs pos="2917">
                      <a:srgbClr val="FFFFFF"/>
                    </a:gs>
                    <a:gs pos="30000">
                      <a:srgbClr val="FFFFFF"/>
                    </a:gs>
                  </a:gsLst>
                  <a:lin ang="5400000" scaled="0"/>
                </a:gradFill>
              </a:rPr>
              <a:t>One-to-one</a:t>
            </a:r>
          </a:p>
          <a:p>
            <a:r>
              <a:rPr lang="en-US" b="1" dirty="0">
                <a:gradFill>
                  <a:gsLst>
                    <a:gs pos="2917">
                      <a:srgbClr val="FFFFFF"/>
                    </a:gs>
                    <a:gs pos="30000">
                      <a:srgbClr val="FFFFFF"/>
                    </a:gs>
                  </a:gsLst>
                  <a:lin ang="5400000" scaled="0"/>
                </a:gradFill>
              </a:rPr>
              <a:t>connection</a:t>
            </a:r>
            <a:endParaRPr lang="en-US" b="1" dirty="0">
              <a:gradFill>
                <a:gsLst>
                  <a:gs pos="2917">
                    <a:srgbClr val="505050"/>
                  </a:gs>
                  <a:gs pos="30000">
                    <a:srgbClr val="505050"/>
                  </a:gs>
                </a:gsLst>
                <a:lin ang="5400000" scaled="0"/>
              </a:gradFill>
            </a:endParaRPr>
          </a:p>
        </p:txBody>
      </p:sp>
      <p:grpSp>
        <p:nvGrpSpPr>
          <p:cNvPr id="388" name="Group 38"/>
          <p:cNvGrpSpPr/>
          <p:nvPr/>
        </p:nvGrpSpPr>
        <p:grpSpPr>
          <a:xfrm>
            <a:off x="10607569" y="5473593"/>
            <a:ext cx="922253" cy="1276702"/>
            <a:chOff x="13103226" y="2775830"/>
            <a:chExt cx="1039812" cy="1407232"/>
          </a:xfrm>
        </p:grpSpPr>
        <p:sp>
          <p:nvSpPr>
            <p:cNvPr id="389" name="Rectangle 431"/>
            <p:cNvSpPr>
              <a:spLocks noChangeArrowheads="1"/>
            </p:cNvSpPr>
            <p:nvPr/>
          </p:nvSpPr>
          <p:spPr bwMode="auto">
            <a:xfrm>
              <a:off x="13103226" y="2775830"/>
              <a:ext cx="1039812" cy="1407232"/>
            </a:xfrm>
            <a:prstGeom prst="rect">
              <a:avLst/>
            </a:prstGeom>
            <a:solidFill>
              <a:schemeClr val="accent4">
                <a:lumMod val="60000"/>
                <a:lumOff val="40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0" name="Freeform 432"/>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1" name="Freeform 433"/>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2" name="Freeform 434"/>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3" name="Freeform 435"/>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39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sp>
        <p:nvSpPr>
          <p:cNvPr id="409" name="Freeform 95"/>
          <p:cNvSpPr>
            <a:spLocks/>
          </p:cNvSpPr>
          <p:nvPr/>
        </p:nvSpPr>
        <p:spPr bwMode="auto">
          <a:xfrm flipH="1">
            <a:off x="8369484" y="3542311"/>
            <a:ext cx="1366349" cy="88733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390" tIns="45694" rIns="91390" bIns="45694" numCol="1" anchor="t" anchorCtr="0" compatLnSpc="1">
            <a:prstTxWarp prst="textNoShape">
              <a:avLst/>
            </a:prstTxWarp>
          </a:bodyPr>
          <a:lstStyle/>
          <a:p>
            <a:endParaRPr lang="en-US" sz="1799" kern="0">
              <a:solidFill>
                <a:srgbClr val="505050"/>
              </a:solidFill>
            </a:endParaRPr>
          </a:p>
        </p:txBody>
      </p:sp>
      <p:sp>
        <p:nvSpPr>
          <p:cNvPr id="410" name="Rectangle 54"/>
          <p:cNvSpPr/>
          <p:nvPr/>
        </p:nvSpPr>
        <p:spPr bwMode="auto">
          <a:xfrm>
            <a:off x="8775797" y="3859632"/>
            <a:ext cx="689820"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defTabSz="931834" fontAlgn="base">
              <a:lnSpc>
                <a:spcPct val="90000"/>
              </a:lnSpc>
              <a:spcBef>
                <a:spcPct val="0"/>
              </a:spcBef>
              <a:spcAft>
                <a:spcPct val="0"/>
              </a:spcAft>
            </a:pPr>
            <a:r>
              <a:rPr lang="en-US" sz="1050" b="1" kern="0" dirty="0">
                <a:gradFill>
                  <a:gsLst>
                    <a:gs pos="0">
                      <a:srgbClr val="FFFFFF"/>
                    </a:gs>
                    <a:gs pos="100000">
                      <a:srgbClr val="FFFFFF"/>
                    </a:gs>
                  </a:gsLst>
                  <a:lin ang="5400000" scaled="0"/>
                </a:gradFill>
                <a:ea typeface="Segoe UI" pitchFamily="34" charset="0"/>
                <a:cs typeface="Segoe UI" pitchFamily="34" charset="0"/>
              </a:rPr>
              <a:t>VNet1</a:t>
            </a:r>
          </a:p>
          <a:p>
            <a:pPr defTabSz="931834" fontAlgn="base">
              <a:lnSpc>
                <a:spcPct val="90000"/>
              </a:lnSpc>
              <a:spcBef>
                <a:spcPct val="0"/>
              </a:spcBef>
              <a:spcAft>
                <a:spcPct val="0"/>
              </a:spcAft>
            </a:pPr>
            <a:r>
              <a:rPr lang="en-US" sz="1050" b="1" kern="0" dirty="0">
                <a:gradFill>
                  <a:gsLst>
                    <a:gs pos="0">
                      <a:srgbClr val="FFFFFF"/>
                    </a:gs>
                    <a:gs pos="100000">
                      <a:srgbClr val="FFFFFF"/>
                    </a:gs>
                  </a:gsLst>
                  <a:lin ang="5400000" scaled="0"/>
                </a:gradFill>
                <a:ea typeface="Segoe UI" pitchFamily="34" charset="0"/>
                <a:cs typeface="Segoe UI" pitchFamily="34" charset="0"/>
              </a:rPr>
              <a:t>US West</a:t>
            </a:r>
          </a:p>
        </p:txBody>
      </p:sp>
      <p:sp>
        <p:nvSpPr>
          <p:cNvPr id="411" name="Freeform 92"/>
          <p:cNvSpPr>
            <a:spLocks noEditPoints="1"/>
          </p:cNvSpPr>
          <p:nvPr/>
        </p:nvSpPr>
        <p:spPr bwMode="black">
          <a:xfrm>
            <a:off x="8669912" y="3997612"/>
            <a:ext cx="140819" cy="1830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solidFill>
                <a:srgbClr val="FFFFFF"/>
              </a:solidFill>
            </a:endParaRPr>
          </a:p>
        </p:txBody>
      </p:sp>
      <p:grpSp>
        <p:nvGrpSpPr>
          <p:cNvPr id="32" name="Group 31"/>
          <p:cNvGrpSpPr/>
          <p:nvPr/>
        </p:nvGrpSpPr>
        <p:grpSpPr>
          <a:xfrm>
            <a:off x="10477811" y="3582929"/>
            <a:ext cx="1366349" cy="887336"/>
            <a:chOff x="10546529" y="3546277"/>
            <a:chExt cx="1491362" cy="968522"/>
          </a:xfrm>
        </p:grpSpPr>
        <p:sp>
          <p:nvSpPr>
            <p:cNvPr id="412" name="Freeform 95"/>
            <p:cNvSpPr>
              <a:spLocks/>
            </p:cNvSpPr>
            <p:nvPr/>
          </p:nvSpPr>
          <p:spPr bwMode="auto">
            <a:xfrm flipH="1">
              <a:off x="10546529" y="3546277"/>
              <a:ext cx="1491362" cy="96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kern="0">
                <a:gradFill>
                  <a:gsLst>
                    <a:gs pos="0">
                      <a:srgbClr val="FFFFFF"/>
                    </a:gs>
                    <a:gs pos="100000">
                      <a:srgbClr val="FFFFFF"/>
                    </a:gs>
                  </a:gsLst>
                  <a:lin ang="5400000" scaled="0"/>
                </a:gradFill>
              </a:endParaRPr>
            </a:p>
          </p:txBody>
        </p:sp>
        <p:sp>
          <p:nvSpPr>
            <p:cNvPr id="413" name="Rectangle 54"/>
            <p:cNvSpPr/>
            <p:nvPr/>
          </p:nvSpPr>
          <p:spPr bwMode="auto">
            <a:xfrm>
              <a:off x="11015784" y="3896388"/>
              <a:ext cx="752935" cy="4469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defTabSz="931834" fontAlgn="base">
                <a:lnSpc>
                  <a:spcPct val="90000"/>
                </a:lnSpc>
                <a:spcBef>
                  <a:spcPct val="0"/>
                </a:spcBef>
                <a:spcAft>
                  <a:spcPct val="0"/>
                </a:spcAft>
              </a:pPr>
              <a:r>
                <a:rPr lang="en-US" sz="1050" b="1" kern="0" dirty="0">
                  <a:gradFill>
                    <a:gsLst>
                      <a:gs pos="0">
                        <a:srgbClr val="FFFFFF"/>
                      </a:gs>
                      <a:gs pos="100000">
                        <a:srgbClr val="FFFFFF"/>
                      </a:gs>
                    </a:gsLst>
                    <a:lin ang="5400000" scaled="0"/>
                  </a:gradFill>
                  <a:ea typeface="Segoe UI" pitchFamily="34" charset="0"/>
                  <a:cs typeface="Segoe UI" pitchFamily="34" charset="0"/>
                </a:rPr>
                <a:t>VNet2</a:t>
              </a:r>
            </a:p>
            <a:p>
              <a:pPr defTabSz="931834" fontAlgn="base">
                <a:lnSpc>
                  <a:spcPct val="90000"/>
                </a:lnSpc>
                <a:spcBef>
                  <a:spcPct val="0"/>
                </a:spcBef>
                <a:spcAft>
                  <a:spcPct val="0"/>
                </a:spcAft>
              </a:pPr>
              <a:r>
                <a:rPr lang="en-US" sz="1050" b="1" kern="0" dirty="0">
                  <a:gradFill>
                    <a:gsLst>
                      <a:gs pos="0">
                        <a:srgbClr val="FFFFFF"/>
                      </a:gs>
                      <a:gs pos="100000">
                        <a:srgbClr val="FFFFFF"/>
                      </a:gs>
                    </a:gsLst>
                    <a:lin ang="5400000" scaled="0"/>
                  </a:gradFill>
                  <a:ea typeface="Segoe UI" pitchFamily="34" charset="0"/>
                  <a:cs typeface="Segoe UI" pitchFamily="34" charset="0"/>
                </a:rPr>
                <a:t>East Asia</a:t>
              </a:r>
            </a:p>
          </p:txBody>
        </p:sp>
        <p:sp>
          <p:nvSpPr>
            <p:cNvPr id="414" name="Freeform 92"/>
            <p:cNvSpPr>
              <a:spLocks noEditPoints="1"/>
            </p:cNvSpPr>
            <p:nvPr/>
          </p:nvSpPr>
          <p:spPr bwMode="black">
            <a:xfrm>
              <a:off x="10887166" y="4054021"/>
              <a:ext cx="153703" cy="19980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gradFill>
                  <a:gsLst>
                    <a:gs pos="0">
                      <a:srgbClr val="FFFFFF"/>
                    </a:gs>
                    <a:gs pos="100000">
                      <a:srgbClr val="FFFFFF"/>
                    </a:gs>
                  </a:gsLst>
                  <a:lin ang="5400000" scaled="0"/>
                </a:gradFill>
              </a:endParaRPr>
            </a:p>
          </p:txBody>
        </p:sp>
      </p:grpSp>
      <p:grpSp>
        <p:nvGrpSpPr>
          <p:cNvPr id="441" name="Group 440"/>
          <p:cNvGrpSpPr/>
          <p:nvPr/>
        </p:nvGrpSpPr>
        <p:grpSpPr>
          <a:xfrm>
            <a:off x="4068859" y="5429408"/>
            <a:ext cx="3775337" cy="1334451"/>
            <a:chOff x="8615230" y="4995506"/>
            <a:chExt cx="3729871" cy="1318380"/>
          </a:xfrm>
        </p:grpSpPr>
        <p:sp>
          <p:nvSpPr>
            <p:cNvPr id="444" name="Rectangle 34"/>
            <p:cNvSpPr>
              <a:spLocks noChangeArrowheads="1"/>
            </p:cNvSpPr>
            <p:nvPr/>
          </p:nvSpPr>
          <p:spPr bwMode="auto">
            <a:xfrm>
              <a:off x="8615230" y="6256561"/>
              <a:ext cx="1546199" cy="5732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dirty="0">
                <a:solidFill>
                  <a:srgbClr val="505050"/>
                </a:solidFill>
              </a:endParaRPr>
            </a:p>
          </p:txBody>
        </p:sp>
        <p:sp>
          <p:nvSpPr>
            <p:cNvPr id="445" name="Rectangle 35"/>
            <p:cNvSpPr>
              <a:spLocks noChangeArrowheads="1"/>
            </p:cNvSpPr>
            <p:nvPr/>
          </p:nvSpPr>
          <p:spPr bwMode="auto">
            <a:xfrm>
              <a:off x="9613301" y="6065143"/>
              <a:ext cx="48806"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46" name="Oval 36"/>
            <p:cNvSpPr>
              <a:spLocks noChangeArrowheads="1"/>
            </p:cNvSpPr>
            <p:nvPr/>
          </p:nvSpPr>
          <p:spPr bwMode="auto">
            <a:xfrm>
              <a:off x="9513812" y="5902770"/>
              <a:ext cx="244030"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47" name="Oval 37"/>
            <p:cNvSpPr>
              <a:spLocks noChangeArrowheads="1"/>
            </p:cNvSpPr>
            <p:nvPr/>
          </p:nvSpPr>
          <p:spPr bwMode="auto">
            <a:xfrm>
              <a:off x="9538685" y="5784144"/>
              <a:ext cx="180207"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48" name="Rectangle 38"/>
            <p:cNvSpPr>
              <a:spLocks noChangeArrowheads="1"/>
            </p:cNvSpPr>
            <p:nvPr/>
          </p:nvSpPr>
          <p:spPr bwMode="auto">
            <a:xfrm>
              <a:off x="9933355" y="6065143"/>
              <a:ext cx="47868"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49" name="Oval 39"/>
            <p:cNvSpPr>
              <a:spLocks noChangeArrowheads="1"/>
            </p:cNvSpPr>
            <p:nvPr/>
          </p:nvSpPr>
          <p:spPr bwMode="auto">
            <a:xfrm>
              <a:off x="9832928" y="5902770"/>
              <a:ext cx="245907"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50" name="Oval 40"/>
            <p:cNvSpPr>
              <a:spLocks noChangeArrowheads="1"/>
            </p:cNvSpPr>
            <p:nvPr/>
          </p:nvSpPr>
          <p:spPr bwMode="auto">
            <a:xfrm>
              <a:off x="9866716" y="5777000"/>
              <a:ext cx="179268"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nvGrpSpPr>
            <p:cNvPr id="467" name="Group 466"/>
            <p:cNvGrpSpPr/>
            <p:nvPr/>
          </p:nvGrpSpPr>
          <p:grpSpPr>
            <a:xfrm>
              <a:off x="10350597" y="4995506"/>
              <a:ext cx="945062" cy="1308277"/>
              <a:chOff x="13103226" y="2775830"/>
              <a:chExt cx="1039812" cy="1407232"/>
            </a:xfrm>
          </p:grpSpPr>
          <p:sp>
            <p:nvSpPr>
              <p:cNvPr id="470"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5"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6"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7"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78"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sp>
          <p:nvSpPr>
            <p:cNvPr id="468" name="Rectangle 93"/>
            <p:cNvSpPr>
              <a:spLocks noChangeArrowheads="1"/>
            </p:cNvSpPr>
            <p:nvPr/>
          </p:nvSpPr>
          <p:spPr bwMode="auto">
            <a:xfrm>
              <a:off x="10126194" y="6258510"/>
              <a:ext cx="224401"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469" name="Rectangle 94"/>
            <p:cNvSpPr>
              <a:spLocks noChangeArrowheads="1"/>
            </p:cNvSpPr>
            <p:nvPr/>
          </p:nvSpPr>
          <p:spPr bwMode="auto">
            <a:xfrm>
              <a:off x="11295660" y="6256561"/>
              <a:ext cx="1049441"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cxnSp>
        <p:nvCxnSpPr>
          <p:cNvPr id="154" name="Straight Connector 53"/>
          <p:cNvCxnSpPr/>
          <p:nvPr/>
        </p:nvCxnSpPr>
        <p:spPr>
          <a:xfrm>
            <a:off x="7745934" y="2371725"/>
            <a:ext cx="0" cy="4377795"/>
          </a:xfrm>
          <a:prstGeom prst="line">
            <a:avLst/>
          </a:prstGeom>
          <a:ln w="25400"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8" name="Left-Right Arrow 107"/>
          <p:cNvSpPr/>
          <p:nvPr/>
        </p:nvSpPr>
        <p:spPr bwMode="auto">
          <a:xfrm rot="5400000">
            <a:off x="6139034" y="4775009"/>
            <a:ext cx="1045118"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Left-Right Arrow 100"/>
          <p:cNvSpPr/>
          <p:nvPr/>
        </p:nvSpPr>
        <p:spPr bwMode="auto">
          <a:xfrm rot="5400000">
            <a:off x="5465514" y="4768548"/>
            <a:ext cx="1052903"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Left-Right Arrow 103"/>
          <p:cNvSpPr/>
          <p:nvPr/>
        </p:nvSpPr>
        <p:spPr bwMode="auto">
          <a:xfrm rot="2450239">
            <a:off x="9393122" y="4804592"/>
            <a:ext cx="1344096"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Left-Right Arrow 104"/>
          <p:cNvSpPr/>
          <p:nvPr/>
        </p:nvSpPr>
        <p:spPr bwMode="auto">
          <a:xfrm rot="8101982">
            <a:off x="9371707" y="4810920"/>
            <a:ext cx="1280270"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9470810" y="6006229"/>
            <a:ext cx="1134687" cy="5714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Left-Right Arrow 93"/>
          <p:cNvSpPr/>
          <p:nvPr/>
        </p:nvSpPr>
        <p:spPr bwMode="auto">
          <a:xfrm rot="5400000">
            <a:off x="8571973" y="4797357"/>
            <a:ext cx="1020511"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Left-Right Arrow 94"/>
          <p:cNvSpPr/>
          <p:nvPr/>
        </p:nvSpPr>
        <p:spPr bwMode="auto">
          <a:xfrm rot="5400000">
            <a:off x="10401581" y="4826822"/>
            <a:ext cx="1063161" cy="268819"/>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834"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4" name="Group 503"/>
          <p:cNvGrpSpPr/>
          <p:nvPr/>
        </p:nvGrpSpPr>
        <p:grpSpPr>
          <a:xfrm>
            <a:off x="7814044" y="5431975"/>
            <a:ext cx="2793936" cy="1331884"/>
            <a:chOff x="9652709" y="4995506"/>
            <a:chExt cx="2760289" cy="1315845"/>
          </a:xfrm>
        </p:grpSpPr>
        <p:sp>
          <p:nvSpPr>
            <p:cNvPr id="505" name="Rectangle 34"/>
            <p:cNvSpPr>
              <a:spLocks noChangeArrowheads="1"/>
            </p:cNvSpPr>
            <p:nvPr/>
          </p:nvSpPr>
          <p:spPr bwMode="auto">
            <a:xfrm>
              <a:off x="9652709" y="6256561"/>
              <a:ext cx="508720"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06" name="Rectangle 35"/>
            <p:cNvSpPr>
              <a:spLocks noChangeArrowheads="1"/>
            </p:cNvSpPr>
            <p:nvPr/>
          </p:nvSpPr>
          <p:spPr bwMode="auto">
            <a:xfrm>
              <a:off x="11826774" y="6065143"/>
              <a:ext cx="48806"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07" name="Oval 36"/>
            <p:cNvSpPr>
              <a:spLocks noChangeArrowheads="1"/>
            </p:cNvSpPr>
            <p:nvPr/>
          </p:nvSpPr>
          <p:spPr bwMode="auto">
            <a:xfrm>
              <a:off x="11727285" y="5902770"/>
              <a:ext cx="244030"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08" name="Oval 37"/>
            <p:cNvSpPr>
              <a:spLocks noChangeArrowheads="1"/>
            </p:cNvSpPr>
            <p:nvPr/>
          </p:nvSpPr>
          <p:spPr bwMode="auto">
            <a:xfrm>
              <a:off x="11752158" y="5784144"/>
              <a:ext cx="180207"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09" name="Rectangle 38"/>
            <p:cNvSpPr>
              <a:spLocks noChangeArrowheads="1"/>
            </p:cNvSpPr>
            <p:nvPr/>
          </p:nvSpPr>
          <p:spPr bwMode="auto">
            <a:xfrm>
              <a:off x="9933355" y="6065143"/>
              <a:ext cx="47868"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0" name="Oval 39"/>
            <p:cNvSpPr>
              <a:spLocks noChangeArrowheads="1"/>
            </p:cNvSpPr>
            <p:nvPr/>
          </p:nvSpPr>
          <p:spPr bwMode="auto">
            <a:xfrm>
              <a:off x="9832928" y="5902770"/>
              <a:ext cx="245907"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1" name="Oval 40"/>
            <p:cNvSpPr>
              <a:spLocks noChangeArrowheads="1"/>
            </p:cNvSpPr>
            <p:nvPr/>
          </p:nvSpPr>
          <p:spPr bwMode="auto">
            <a:xfrm>
              <a:off x="9866716" y="5777000"/>
              <a:ext cx="179268"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nvGrpSpPr>
            <p:cNvPr id="512" name="Group 511"/>
            <p:cNvGrpSpPr/>
            <p:nvPr/>
          </p:nvGrpSpPr>
          <p:grpSpPr>
            <a:xfrm>
              <a:off x="10350597" y="4995506"/>
              <a:ext cx="945062" cy="1308277"/>
              <a:chOff x="13103226" y="2775830"/>
              <a:chExt cx="1039812" cy="1407232"/>
            </a:xfrm>
          </p:grpSpPr>
          <p:sp>
            <p:nvSpPr>
              <p:cNvPr id="515"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2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2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2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2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sp>
          <p:nvSpPr>
            <p:cNvPr id="513" name="Rectangle 93"/>
            <p:cNvSpPr>
              <a:spLocks noChangeArrowheads="1"/>
            </p:cNvSpPr>
            <p:nvPr/>
          </p:nvSpPr>
          <p:spPr bwMode="auto">
            <a:xfrm>
              <a:off x="10126194" y="6256562"/>
              <a:ext cx="213758" cy="5478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sp>
          <p:nvSpPr>
            <p:cNvPr id="514" name="Rectangle 94"/>
            <p:cNvSpPr>
              <a:spLocks noChangeArrowheads="1"/>
            </p:cNvSpPr>
            <p:nvPr/>
          </p:nvSpPr>
          <p:spPr bwMode="auto">
            <a:xfrm>
              <a:off x="11303457" y="6252799"/>
              <a:ext cx="1109541"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endParaRPr lang="en-US" sz="1799">
                <a:solidFill>
                  <a:srgbClr val="505050"/>
                </a:solidFill>
              </a:endParaRPr>
            </a:p>
          </p:txBody>
        </p:sp>
      </p:grpSp>
      <p:grpSp>
        <p:nvGrpSpPr>
          <p:cNvPr id="99" name="Group 2"/>
          <p:cNvGrpSpPr/>
          <p:nvPr/>
        </p:nvGrpSpPr>
        <p:grpSpPr>
          <a:xfrm>
            <a:off x="-314" y="6690467"/>
            <a:ext cx="12187409" cy="403340"/>
            <a:chOff x="2577137" y="4571778"/>
            <a:chExt cx="9101124" cy="1390560"/>
          </a:xfrm>
        </p:grpSpPr>
        <p:sp>
          <p:nvSpPr>
            <p:cNvPr id="100" name="TextBox 4"/>
            <p:cNvSpPr txBox="1"/>
            <p:nvPr/>
          </p:nvSpPr>
          <p:spPr>
            <a:xfrm>
              <a:off x="2577137" y="4571778"/>
              <a:ext cx="3034890" cy="1390459"/>
            </a:xfrm>
            <a:prstGeom prst="rect">
              <a:avLst/>
            </a:prstGeom>
            <a:solidFill>
              <a:schemeClr val="accent2"/>
            </a:solidFill>
          </p:spPr>
          <p:txBody>
            <a:bodyPr wrap="square" lIns="456951" tIns="137085" rIns="365561" rtlCol="0">
              <a:noAutofit/>
            </a:bodyPr>
            <a:lstStyle/>
            <a:p>
              <a:pPr>
                <a:lnSpc>
                  <a:spcPts val="2999"/>
                </a:lnSpc>
              </a:pPr>
              <a:r>
                <a:rPr lang="en-US" sz="2799" dirty="0">
                  <a:solidFill>
                    <a:srgbClr val="FFFFFF"/>
                  </a:solidFill>
                  <a:latin typeface="Segoe UI Light"/>
                </a:rPr>
                <a:t> </a:t>
              </a:r>
            </a:p>
          </p:txBody>
        </p:sp>
        <p:sp>
          <p:nvSpPr>
            <p:cNvPr id="102" name="TextBox 6"/>
            <p:cNvSpPr txBox="1"/>
            <p:nvPr/>
          </p:nvSpPr>
          <p:spPr>
            <a:xfrm>
              <a:off x="5612027" y="4572324"/>
              <a:ext cx="6066234" cy="1390014"/>
            </a:xfrm>
            <a:prstGeom prst="rect">
              <a:avLst/>
            </a:prstGeom>
            <a:solidFill>
              <a:schemeClr val="accent2"/>
            </a:solidFill>
          </p:spPr>
          <p:txBody>
            <a:bodyPr wrap="square" lIns="456951" tIns="137085" rIns="639732" rtlCol="0">
              <a:noAutofit/>
            </a:bodyPr>
            <a:lstStyle/>
            <a:p>
              <a:pPr defTabSz="913324">
                <a:lnSpc>
                  <a:spcPts val="2940"/>
                </a:lnSpc>
                <a:defRPr/>
              </a:pPr>
              <a:endParaRPr lang="en-US" sz="2799" kern="0" dirty="0">
                <a:solidFill>
                  <a:srgbClr val="FFFFFF"/>
                </a:solidFill>
                <a:latin typeface="Segoe UI Light"/>
              </a:endParaRPr>
            </a:p>
          </p:txBody>
        </p:sp>
      </p:grpSp>
      <p:sp>
        <p:nvSpPr>
          <p:cNvPr id="524" name="Rectangle 34"/>
          <p:cNvSpPr>
            <a:spLocks noChangeArrowheads="1"/>
          </p:cNvSpPr>
          <p:nvPr/>
        </p:nvSpPr>
        <p:spPr bwMode="auto">
          <a:xfrm>
            <a:off x="11531891" y="6707634"/>
            <a:ext cx="646502" cy="5622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4" rIns="91390" bIns="45694" numCol="1" anchor="t" anchorCtr="0" compatLnSpc="1">
            <a:prstTxWarp prst="textNoShape">
              <a:avLst/>
            </a:prstTxWarp>
          </a:bodyPr>
          <a:lstStyle/>
          <a:p>
            <a:pPr algn="ctr"/>
            <a:endParaRPr lang="en-US" sz="2352" b="1">
              <a:solidFill>
                <a:srgbClr val="000000"/>
              </a:solidFill>
            </a:endParaRPr>
          </a:p>
        </p:txBody>
      </p:sp>
      <p:sp>
        <p:nvSpPr>
          <p:cNvPr id="363" name="Rectangle 54"/>
          <p:cNvSpPr/>
          <p:nvPr/>
        </p:nvSpPr>
        <p:spPr bwMode="auto">
          <a:xfrm>
            <a:off x="5317159" y="6654860"/>
            <a:ext cx="1716324"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algn="ctr" defTabSz="931834" fontAlgn="base">
              <a:lnSpc>
                <a:spcPct val="90000"/>
              </a:lnSpc>
              <a:spcBef>
                <a:spcPct val="0"/>
              </a:spcBef>
              <a:spcAft>
                <a:spcPct val="0"/>
              </a:spcAft>
            </a:pPr>
            <a:r>
              <a:rPr lang="en-US" sz="1175" b="1" kern="0" dirty="0">
                <a:solidFill>
                  <a:schemeClr val="bg1"/>
                </a:solidFill>
                <a:ea typeface="Segoe UI" pitchFamily="34" charset="0"/>
                <a:cs typeface="Segoe UI" pitchFamily="34" charset="0"/>
              </a:rPr>
              <a:t>Contoso NorthAm HQ </a:t>
            </a:r>
            <a:r>
              <a:rPr lang="en-US" sz="1028" b="1" kern="0" dirty="0">
                <a:solidFill>
                  <a:schemeClr val="bg1"/>
                </a:solidFill>
                <a:ea typeface="Segoe UI" pitchFamily="34" charset="0"/>
                <a:cs typeface="Segoe UI" pitchFamily="34" charset="0"/>
              </a:rPr>
              <a:t>(10.0.0.0/16)</a:t>
            </a:r>
          </a:p>
        </p:txBody>
      </p:sp>
      <p:sp>
        <p:nvSpPr>
          <p:cNvPr id="387" name="Rectangle 54"/>
          <p:cNvSpPr/>
          <p:nvPr/>
        </p:nvSpPr>
        <p:spPr bwMode="auto">
          <a:xfrm>
            <a:off x="8168161" y="6658991"/>
            <a:ext cx="1716324"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algn="ctr" defTabSz="931834" fontAlgn="base">
              <a:lnSpc>
                <a:spcPct val="90000"/>
              </a:lnSpc>
              <a:spcBef>
                <a:spcPct val="0"/>
              </a:spcBef>
              <a:spcAft>
                <a:spcPct val="0"/>
              </a:spcAft>
            </a:pPr>
            <a:r>
              <a:rPr lang="en-US" sz="1175" b="1" kern="0" dirty="0">
                <a:solidFill>
                  <a:schemeClr val="bg1"/>
                </a:solidFill>
                <a:ea typeface="Segoe UI" pitchFamily="34" charset="0"/>
                <a:cs typeface="Segoe UI" pitchFamily="34" charset="0"/>
              </a:rPr>
              <a:t>Contoso NorthAm HQ </a:t>
            </a:r>
            <a:r>
              <a:rPr lang="en-US" sz="1028" b="1" kern="0" dirty="0">
                <a:solidFill>
                  <a:schemeClr val="bg1"/>
                </a:solidFill>
                <a:ea typeface="Segoe UI" pitchFamily="34" charset="0"/>
                <a:cs typeface="Segoe UI" pitchFamily="34" charset="0"/>
              </a:rPr>
              <a:t>(10.0.0.0/16)</a:t>
            </a:r>
          </a:p>
        </p:txBody>
      </p:sp>
      <p:sp>
        <p:nvSpPr>
          <p:cNvPr id="408" name="Rectangle 54"/>
          <p:cNvSpPr/>
          <p:nvPr/>
        </p:nvSpPr>
        <p:spPr bwMode="auto">
          <a:xfrm>
            <a:off x="10204005" y="6653673"/>
            <a:ext cx="1716324" cy="40950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390" tIns="0" rIns="0" bIns="0" numCol="1" spcCol="0" rtlCol="0" fromWordArt="0" anchor="ctr" anchorCtr="0" forceAA="0" compatLnSpc="1">
            <a:prstTxWarp prst="textNoShape">
              <a:avLst/>
            </a:prstTxWarp>
            <a:noAutofit/>
          </a:bodyPr>
          <a:lstStyle/>
          <a:p>
            <a:pPr algn="ctr" defTabSz="931834" fontAlgn="base">
              <a:lnSpc>
                <a:spcPct val="90000"/>
              </a:lnSpc>
              <a:spcBef>
                <a:spcPct val="0"/>
              </a:spcBef>
              <a:spcAft>
                <a:spcPct val="0"/>
              </a:spcAft>
            </a:pPr>
            <a:r>
              <a:rPr lang="en-US" sz="1175" b="1" kern="0" dirty="0">
                <a:solidFill>
                  <a:schemeClr val="bg1"/>
                </a:solidFill>
                <a:ea typeface="Segoe UI" pitchFamily="34" charset="0"/>
                <a:cs typeface="Segoe UI" pitchFamily="34" charset="0"/>
              </a:rPr>
              <a:t>Contoso East Asia </a:t>
            </a:r>
            <a:r>
              <a:rPr lang="en-US" sz="1028" b="1" kern="0" dirty="0">
                <a:solidFill>
                  <a:schemeClr val="bg1"/>
                </a:solidFill>
                <a:ea typeface="Segoe UI" pitchFamily="34" charset="0"/>
                <a:cs typeface="Segoe UI" pitchFamily="34" charset="0"/>
              </a:rPr>
              <a:t>(10.3.0.0/16)</a:t>
            </a:r>
          </a:p>
        </p:txBody>
      </p:sp>
    </p:spTree>
    <p:extLst>
      <p:ext uri="{BB962C8B-B14F-4D97-AF65-F5344CB8AC3E}">
        <p14:creationId xmlns:p14="http://schemas.microsoft.com/office/powerpoint/2010/main" val="343731715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033670"/>
            <a:ext cx="12188825" cy="6051552"/>
          </a:xfrm>
          <a:prstGeom prst="rect">
            <a:avLst/>
          </a:prstGeom>
          <a:solidFill>
            <a:srgbClr val="FEFEF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2" name="Picture 1"/>
          <p:cNvPicPr>
            <a:picLocks noChangeAspect="1"/>
          </p:cNvPicPr>
          <p:nvPr/>
        </p:nvPicPr>
        <p:blipFill>
          <a:blip r:embed="rId3"/>
          <a:stretch>
            <a:fillRect/>
          </a:stretch>
        </p:blipFill>
        <p:spPr>
          <a:xfrm>
            <a:off x="4013379" y="2037489"/>
            <a:ext cx="8175446" cy="3885268"/>
          </a:xfrm>
          <a:prstGeom prst="rect">
            <a:avLst/>
          </a:prstGeom>
          <a:noFill/>
        </p:spPr>
      </p:pic>
      <p:sp>
        <p:nvSpPr>
          <p:cNvPr id="106" name="Text Placeholder 105"/>
          <p:cNvSpPr>
            <a:spLocks noGrp="1"/>
          </p:cNvSpPr>
          <p:nvPr>
            <p:ph type="body" sz="quarter" idx="10"/>
          </p:nvPr>
        </p:nvSpPr>
        <p:spPr>
          <a:xfrm>
            <a:off x="269170" y="1418679"/>
            <a:ext cx="5478145" cy="5435325"/>
          </a:xfrm>
        </p:spPr>
        <p:txBody>
          <a:bodyPr>
            <a:normAutofit fontScale="40000" lnSpcReduction="20000"/>
          </a:bodyPr>
          <a:lstStyle/>
          <a:p>
            <a:r>
              <a:rPr lang="en-US" dirty="0"/>
              <a:t>Full-mesh direct connectivity</a:t>
            </a:r>
          </a:p>
          <a:p>
            <a:endParaRPr lang="en-US" dirty="0"/>
          </a:p>
          <a:p>
            <a:r>
              <a:rPr lang="en-US" dirty="0"/>
              <a:t>High bandwidth</a:t>
            </a:r>
          </a:p>
          <a:p>
            <a:endParaRPr lang="en-US" dirty="0"/>
          </a:p>
          <a:p>
            <a:r>
              <a:rPr lang="en-US" dirty="0"/>
              <a:t>Low latency</a:t>
            </a:r>
          </a:p>
          <a:p>
            <a:endParaRPr lang="en-US" dirty="0"/>
          </a:p>
          <a:p>
            <a:r>
              <a:rPr lang="en-US" dirty="0"/>
              <a:t>Classic to ARM Peering</a:t>
            </a:r>
          </a:p>
          <a:p>
            <a:endParaRPr lang="en-US" dirty="0"/>
          </a:p>
          <a:p>
            <a:r>
              <a:rPr lang="en-US" dirty="0"/>
              <a:t>Cross subscription</a:t>
            </a:r>
          </a:p>
          <a:p>
            <a:endParaRPr lang="en-US" dirty="0"/>
          </a:p>
          <a:p>
            <a:r>
              <a:rPr lang="en-US" dirty="0"/>
              <a:t>Hub and Spoke configuration</a:t>
            </a:r>
          </a:p>
          <a:p>
            <a:endParaRPr lang="en-US" dirty="0"/>
          </a:p>
          <a:p>
            <a:r>
              <a:rPr lang="en-US" dirty="0"/>
              <a:t>Billing effective from 11/01</a:t>
            </a:r>
          </a:p>
        </p:txBody>
      </p:sp>
      <p:sp>
        <p:nvSpPr>
          <p:cNvPr id="3" name="Title 2"/>
          <p:cNvSpPr>
            <a:spLocks noGrp="1"/>
          </p:cNvSpPr>
          <p:nvPr>
            <p:ph type="title"/>
          </p:nvPr>
        </p:nvSpPr>
        <p:spPr>
          <a:xfrm>
            <a:off x="836612" y="371060"/>
            <a:ext cx="11352214" cy="556591"/>
          </a:xfrm>
        </p:spPr>
        <p:txBody>
          <a:bodyPr vert="horz" lIns="320040" tIns="152357" rIns="53325" bIns="53325" rtlCol="0" anchor="ctr">
            <a:normAutofit fontScale="90000"/>
          </a:bodyPr>
          <a:lstStyle/>
          <a:p>
            <a:r>
              <a:rPr lang="en-US" sz="3600" dirty="0" err="1"/>
              <a:t>VNet</a:t>
            </a:r>
            <a:r>
              <a:rPr lang="en-US" sz="3600" dirty="0"/>
              <a:t> Peering Generally Available</a:t>
            </a:r>
            <a:br>
              <a:rPr lang="en-US" sz="3600" dirty="0"/>
            </a:br>
            <a:endParaRPr lang="en-US" sz="3600" dirty="0"/>
          </a:p>
        </p:txBody>
      </p:sp>
      <p:sp>
        <p:nvSpPr>
          <p:cNvPr id="6" name="Trapezoid 5"/>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264683351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83603" y="134089"/>
            <a:ext cx="11352214" cy="689111"/>
          </a:xfrm>
        </p:spPr>
        <p:txBody>
          <a:bodyPr>
            <a:normAutofit fontScale="90000"/>
          </a:bodyPr>
          <a:lstStyle/>
          <a:p>
            <a:r>
              <a:rPr lang="en-US" dirty="0"/>
              <a:t>Your Virtual Data Center</a:t>
            </a:r>
          </a:p>
        </p:txBody>
      </p:sp>
      <p:sp>
        <p:nvSpPr>
          <p:cNvPr id="6" name="Text Placeholder 5"/>
          <p:cNvSpPr>
            <a:spLocks noGrp="1"/>
          </p:cNvSpPr>
          <p:nvPr>
            <p:ph type="body" sz="quarter" idx="10"/>
          </p:nvPr>
        </p:nvSpPr>
        <p:spPr>
          <a:xfrm>
            <a:off x="269169" y="1418679"/>
            <a:ext cx="5018680" cy="4717770"/>
          </a:xfrm>
        </p:spPr>
        <p:txBody>
          <a:bodyPr>
            <a:normAutofit fontScale="92500" lnSpcReduction="10000"/>
          </a:bodyPr>
          <a:lstStyle/>
          <a:p>
            <a:pPr lvl="1"/>
            <a:r>
              <a:rPr lang="en-US" dirty="0"/>
              <a:t>The cloud is great for individual workloads, but now that we have many isolated workloads, can we get more efficient?</a:t>
            </a:r>
          </a:p>
          <a:p>
            <a:pPr lvl="1"/>
            <a:endParaRPr lang="en-US" dirty="0"/>
          </a:p>
          <a:p>
            <a:pPr lvl="1"/>
            <a:r>
              <a:rPr lang="en-US" dirty="0"/>
              <a:t>Common Components:</a:t>
            </a:r>
          </a:p>
          <a:p>
            <a:pPr lvl="1"/>
            <a:r>
              <a:rPr lang="en-US" dirty="0"/>
              <a:t> - Infrastructure</a:t>
            </a:r>
          </a:p>
          <a:p>
            <a:pPr lvl="1"/>
            <a:r>
              <a:rPr lang="en-US" dirty="0"/>
              <a:t> - Perimeter Networks</a:t>
            </a:r>
          </a:p>
          <a:p>
            <a:pPr lvl="1"/>
            <a:r>
              <a:rPr lang="en-US" dirty="0"/>
              <a:t> - Monitoring</a:t>
            </a:r>
          </a:p>
          <a:p>
            <a:endParaRPr lang="en-US" dirty="0"/>
          </a:p>
          <a:p>
            <a:r>
              <a:rPr lang="en-US" sz="3136" dirty="0" err="1"/>
              <a:t>VNet</a:t>
            </a:r>
            <a:r>
              <a:rPr lang="en-US" sz="3136" dirty="0"/>
              <a:t> Peering is the key that unlocks the Virtual Data Center</a:t>
            </a:r>
          </a:p>
        </p:txBody>
      </p:sp>
      <p:pic>
        <p:nvPicPr>
          <p:cNvPr id="5" name="Picture 4"/>
          <p:cNvPicPr>
            <a:picLocks noChangeAspect="1"/>
          </p:cNvPicPr>
          <p:nvPr/>
        </p:nvPicPr>
        <p:blipFill>
          <a:blip r:embed="rId3"/>
          <a:stretch>
            <a:fillRect/>
          </a:stretch>
        </p:blipFill>
        <p:spPr>
          <a:xfrm>
            <a:off x="5198231" y="1686001"/>
            <a:ext cx="6994208" cy="4839380"/>
          </a:xfrm>
          <a:prstGeom prst="rect">
            <a:avLst/>
          </a:prstGeom>
        </p:spPr>
      </p:pic>
      <p:sp>
        <p:nvSpPr>
          <p:cNvPr id="7" name="Rectangle 6"/>
          <p:cNvSpPr/>
          <p:nvPr/>
        </p:nvSpPr>
        <p:spPr bwMode="auto">
          <a:xfrm>
            <a:off x="5467149" y="2223710"/>
            <a:ext cx="5197790" cy="1344272"/>
          </a:xfrm>
          <a:prstGeom prst="rect">
            <a:avLst/>
          </a:prstGeom>
          <a:noFill/>
          <a:ln w="127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9" name="Rectangle 8"/>
          <p:cNvSpPr/>
          <p:nvPr/>
        </p:nvSpPr>
        <p:spPr bwMode="auto">
          <a:xfrm>
            <a:off x="10754556" y="2227604"/>
            <a:ext cx="1306337" cy="1878087"/>
          </a:xfrm>
          <a:prstGeom prst="rect">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3805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fade">
                                      <p:cBhvr>
                                        <p:cTn id="16" dur="500"/>
                                        <p:tgtEl>
                                          <p:spTgt spid="6">
                                            <p:txEl>
                                              <p:pRg st="5" end="5"/>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26" presetClass="emph" presetSubtype="0" fill="remove" grpId="0" nodeType="withEffect">
                                  <p:stCondLst>
                                    <p:cond delay="0"/>
                                  </p:stCondLst>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AADACFB-7C71-4E89-89D2-7BBA40B7BFA9}" type="slidenum">
              <a:rPr lang="en-US" smtClean="0"/>
              <a:pPr/>
              <a:t>47</a:t>
            </a:fld>
            <a:endParaRPr lang="en-US" dirty="0"/>
          </a:p>
        </p:txBody>
      </p:sp>
      <p:sp>
        <p:nvSpPr>
          <p:cNvPr id="3" name="Title 1"/>
          <p:cNvSpPr txBox="1">
            <a:spLocks/>
          </p:cNvSpPr>
          <p:nvPr/>
        </p:nvSpPr>
        <p:spPr>
          <a:xfrm>
            <a:off x="1071142" y="165711"/>
            <a:ext cx="6896749" cy="733699"/>
          </a:xfrm>
          <a:prstGeom prst="rect">
            <a:avLst/>
          </a:prstGeom>
        </p:spPr>
        <p:txBody>
          <a:bodyPr vert="horz" lIns="320040" tIns="152357" rIns="53325" bIns="53325" rtlCol="0" anchor="ctr">
            <a:normAutofit fontScale="97500" lnSpcReduction="10000"/>
          </a:bodyPr>
          <a:lstStyle>
            <a:lvl1pPr>
              <a:lnSpc>
                <a:spcPct val="90000"/>
              </a:lnSpc>
              <a:spcBef>
                <a:spcPct val="0"/>
              </a:spcBef>
              <a:buNone/>
              <a:defRPr lang="en-US" sz="4000" spc="-58" baseline="0" dirty="0">
                <a:solidFill>
                  <a:schemeClr val="bg2"/>
                </a:solidFill>
                <a:latin typeface="Segoe UI Light" pitchFamily="34" charset="0"/>
                <a:ea typeface="Segoe UI" pitchFamily="34" charset="0"/>
                <a:cs typeface="Segoe UI" pitchFamily="34" charset="0"/>
              </a:defRPr>
            </a:lvl1pPr>
          </a:lstStyle>
          <a:p>
            <a:r>
              <a:rPr lang="en-US" dirty="0"/>
              <a:t>Multi-tier application scenario</a:t>
            </a:r>
          </a:p>
        </p:txBody>
      </p:sp>
      <p:grpSp>
        <p:nvGrpSpPr>
          <p:cNvPr id="4" name="Group 3"/>
          <p:cNvGrpSpPr/>
          <p:nvPr/>
        </p:nvGrpSpPr>
        <p:grpSpPr>
          <a:xfrm>
            <a:off x="934715" y="3418392"/>
            <a:ext cx="1649614" cy="1839508"/>
            <a:chOff x="953706" y="3405593"/>
            <a:chExt cx="1683131" cy="1876883"/>
          </a:xfrm>
        </p:grpSpPr>
        <p:sp>
          <p:nvSpPr>
            <p:cNvPr id="5" name="Rounded Rectangle 4"/>
            <p:cNvSpPr/>
            <p:nvPr/>
          </p:nvSpPr>
          <p:spPr bwMode="auto">
            <a:xfrm>
              <a:off x="953706" y="3405593"/>
              <a:ext cx="1683131" cy="533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Load Balancer</a:t>
              </a:r>
            </a:p>
          </p:txBody>
        </p:sp>
        <p:cxnSp>
          <p:nvCxnSpPr>
            <p:cNvPr id="6" name="Straight Arrow Connector 5"/>
            <p:cNvCxnSpPr>
              <a:stCxn id="5" idx="2"/>
            </p:cNvCxnSpPr>
            <p:nvPr/>
          </p:nvCxnSpPr>
          <p:spPr>
            <a:xfrm flipH="1">
              <a:off x="1125486" y="3938993"/>
              <a:ext cx="669786" cy="9816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2"/>
            </p:cNvCxnSpPr>
            <p:nvPr/>
          </p:nvCxnSpPr>
          <p:spPr>
            <a:xfrm>
              <a:off x="1795272" y="3938993"/>
              <a:ext cx="0" cy="11149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2"/>
              <a:endCxn id="19" idx="0"/>
            </p:cNvCxnSpPr>
            <p:nvPr/>
          </p:nvCxnSpPr>
          <p:spPr>
            <a:xfrm>
              <a:off x="1795272" y="3938993"/>
              <a:ext cx="683758" cy="13434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934714" y="1277307"/>
            <a:ext cx="1649614" cy="2141084"/>
            <a:chOff x="953705" y="1221007"/>
            <a:chExt cx="1683131" cy="2184586"/>
          </a:xfrm>
        </p:grpSpPr>
        <p:sp>
          <p:nvSpPr>
            <p:cNvPr id="10" name="Cloud 9"/>
            <p:cNvSpPr/>
            <p:nvPr/>
          </p:nvSpPr>
          <p:spPr bwMode="auto">
            <a:xfrm>
              <a:off x="953705" y="1221007"/>
              <a:ext cx="1683131" cy="686704"/>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Internet</a:t>
              </a:r>
            </a:p>
          </p:txBody>
        </p:sp>
        <p:cxnSp>
          <p:nvCxnSpPr>
            <p:cNvPr id="11" name="Straight Arrow Connector 10"/>
            <p:cNvCxnSpPr>
              <a:stCxn id="10" idx="1"/>
              <a:endCxn id="5" idx="0"/>
            </p:cNvCxnSpPr>
            <p:nvPr/>
          </p:nvCxnSpPr>
          <p:spPr>
            <a:xfrm>
              <a:off x="1795271" y="1906807"/>
              <a:ext cx="1" cy="14987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23930" y="4541643"/>
            <a:ext cx="2763257" cy="2107401"/>
            <a:chOff x="503237" y="4564062"/>
            <a:chExt cx="2819400" cy="2150219"/>
          </a:xfrm>
        </p:grpSpPr>
        <p:grpSp>
          <p:nvGrpSpPr>
            <p:cNvPr id="13" name="Group 12"/>
            <p:cNvGrpSpPr/>
            <p:nvPr/>
          </p:nvGrpSpPr>
          <p:grpSpPr>
            <a:xfrm>
              <a:off x="884236" y="4920609"/>
              <a:ext cx="2053741" cy="1428894"/>
              <a:chOff x="4773118" y="2466373"/>
              <a:chExt cx="2053741" cy="1428894"/>
            </a:xfrm>
          </p:grpSpPr>
          <p:grpSp>
            <p:nvGrpSpPr>
              <p:cNvPr id="16" name="Group 15"/>
              <p:cNvGrpSpPr/>
              <p:nvPr/>
            </p:nvGrpSpPr>
            <p:grpSpPr>
              <a:xfrm>
                <a:off x="4773118" y="2466373"/>
                <a:ext cx="691978" cy="1067026"/>
                <a:chOff x="4999036" y="3497262"/>
                <a:chExt cx="691978" cy="1067026"/>
              </a:xfrm>
            </p:grpSpPr>
            <p:pic>
              <p:nvPicPr>
                <p:cNvPr id="23" name="Picture 22" descr="\\magnum\Projects\Microsoft\Cloud Power FY12\Design\Icons\PNGs\Server_2.png"/>
                <p:cNvPicPr>
                  <a:picLocks noChangeAspect="1" noChangeArrowheads="1"/>
                </p:cNvPicPr>
                <p:nvPr/>
              </p:nvPicPr>
              <p:blipFill rotWithShape="1">
                <a:blip r:embed="rId2" cstate="print">
                  <a:duotone>
                    <a:prstClr val="black"/>
                    <a:schemeClr val="tx2">
                      <a:tint val="45000"/>
                      <a:satMod val="400000"/>
                    </a:schemeClr>
                  </a:duotone>
                </a:blip>
                <a:srcRect l="24157" r="25929"/>
                <a:stretch/>
              </p:blipFill>
              <p:spPr bwMode="auto">
                <a:xfrm>
                  <a:off x="4999036" y="3497262"/>
                  <a:ext cx="466060" cy="933707"/>
                </a:xfrm>
                <a:prstGeom prst="rect">
                  <a:avLst/>
                </a:prstGeom>
                <a:noFill/>
              </p:spPr>
            </p:pic>
            <p:sp>
              <p:nvSpPr>
                <p:cNvPr id="24" name="Freeform 113"/>
                <p:cNvSpPr>
                  <a:spLocks noEditPoints="1"/>
                </p:cNvSpPr>
                <p:nvPr/>
              </p:nvSpPr>
              <p:spPr bwMode="auto">
                <a:xfrm flipH="1">
                  <a:off x="5303837" y="4183062"/>
                  <a:ext cx="387177" cy="381226"/>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48658C"/>
                </a:solidFill>
                <a:ln>
                  <a:noFill/>
                </a:ln>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grpSp>
          <p:grpSp>
            <p:nvGrpSpPr>
              <p:cNvPr id="17" name="Group 16"/>
              <p:cNvGrpSpPr/>
              <p:nvPr/>
            </p:nvGrpSpPr>
            <p:grpSpPr>
              <a:xfrm>
                <a:off x="5442905" y="2675954"/>
                <a:ext cx="691977" cy="1067026"/>
                <a:chOff x="4999037" y="3497262"/>
                <a:chExt cx="691977" cy="1067026"/>
              </a:xfrm>
            </p:grpSpPr>
            <p:pic>
              <p:nvPicPr>
                <p:cNvPr id="21" name="Picture 20" descr="\\magnum\Projects\Microsoft\Cloud Power FY12\Design\Icons\PNGs\Server_2.png"/>
                <p:cNvPicPr>
                  <a:picLocks noChangeAspect="1" noChangeArrowheads="1"/>
                </p:cNvPicPr>
                <p:nvPr/>
              </p:nvPicPr>
              <p:blipFill rotWithShape="1">
                <a:blip r:embed="rId2" cstate="print">
                  <a:duotone>
                    <a:prstClr val="black"/>
                    <a:schemeClr val="tx2">
                      <a:tint val="45000"/>
                      <a:satMod val="400000"/>
                    </a:schemeClr>
                  </a:duotone>
                </a:blip>
                <a:srcRect l="24157" r="25929"/>
                <a:stretch/>
              </p:blipFill>
              <p:spPr bwMode="auto">
                <a:xfrm>
                  <a:off x="4999037" y="3497262"/>
                  <a:ext cx="466059" cy="933707"/>
                </a:xfrm>
                <a:prstGeom prst="rect">
                  <a:avLst/>
                </a:prstGeom>
                <a:noFill/>
              </p:spPr>
            </p:pic>
            <p:sp>
              <p:nvSpPr>
                <p:cNvPr id="22" name="Freeform 113"/>
                <p:cNvSpPr>
                  <a:spLocks noEditPoints="1"/>
                </p:cNvSpPr>
                <p:nvPr/>
              </p:nvSpPr>
              <p:spPr bwMode="auto">
                <a:xfrm flipH="1">
                  <a:off x="5303837" y="4183062"/>
                  <a:ext cx="387177" cy="381226"/>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48658C"/>
                </a:solidFill>
                <a:ln>
                  <a:noFill/>
                </a:ln>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grpSp>
          <p:grpSp>
            <p:nvGrpSpPr>
              <p:cNvPr id="18" name="Group 17"/>
              <p:cNvGrpSpPr/>
              <p:nvPr/>
            </p:nvGrpSpPr>
            <p:grpSpPr>
              <a:xfrm>
                <a:off x="6134882" y="2828241"/>
                <a:ext cx="691977" cy="1067026"/>
                <a:chOff x="4999037" y="3497262"/>
                <a:chExt cx="691977" cy="1067026"/>
              </a:xfrm>
            </p:grpSpPr>
            <p:pic>
              <p:nvPicPr>
                <p:cNvPr id="19" name="Picture 18" descr="\\magnum\Projects\Microsoft\Cloud Power FY12\Design\Icons\PNGs\Server_2.png"/>
                <p:cNvPicPr>
                  <a:picLocks noChangeAspect="1" noChangeArrowheads="1"/>
                </p:cNvPicPr>
                <p:nvPr/>
              </p:nvPicPr>
              <p:blipFill rotWithShape="1">
                <a:blip r:embed="rId2" cstate="print">
                  <a:duotone>
                    <a:prstClr val="black"/>
                    <a:schemeClr val="tx2">
                      <a:tint val="45000"/>
                      <a:satMod val="400000"/>
                    </a:schemeClr>
                  </a:duotone>
                </a:blip>
                <a:srcRect l="24157" r="25929"/>
                <a:stretch/>
              </p:blipFill>
              <p:spPr bwMode="auto">
                <a:xfrm>
                  <a:off x="4999037" y="3497262"/>
                  <a:ext cx="466059" cy="933707"/>
                </a:xfrm>
                <a:prstGeom prst="rect">
                  <a:avLst/>
                </a:prstGeom>
                <a:noFill/>
              </p:spPr>
            </p:pic>
            <p:sp>
              <p:nvSpPr>
                <p:cNvPr id="20" name="Freeform 113"/>
                <p:cNvSpPr>
                  <a:spLocks noEditPoints="1"/>
                </p:cNvSpPr>
                <p:nvPr/>
              </p:nvSpPr>
              <p:spPr bwMode="auto">
                <a:xfrm flipH="1">
                  <a:off x="5303837" y="4183062"/>
                  <a:ext cx="387177" cy="381226"/>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48658C"/>
                </a:solidFill>
                <a:ln>
                  <a:noFill/>
                </a:ln>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grpSp>
        </p:grpSp>
        <p:sp>
          <p:nvSpPr>
            <p:cNvPr id="14" name="Rounded Rectangle 13"/>
            <p:cNvSpPr/>
            <p:nvPr/>
          </p:nvSpPr>
          <p:spPr bwMode="auto">
            <a:xfrm>
              <a:off x="503237" y="4564062"/>
              <a:ext cx="2819400" cy="2057400"/>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530599" y="6197216"/>
              <a:ext cx="1747193" cy="517065"/>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chemeClr val="tx1"/>
                      </a:gs>
                      <a:gs pos="30000">
                        <a:schemeClr val="tx1"/>
                      </a:gs>
                    </a:gsLst>
                    <a:lin ang="5400000" scaled="0"/>
                  </a:gradFill>
                </a:rPr>
                <a:t>Web Proxy</a:t>
              </a:r>
            </a:p>
          </p:txBody>
        </p:sp>
      </p:grpSp>
      <p:grpSp>
        <p:nvGrpSpPr>
          <p:cNvPr id="25" name="Group 24"/>
          <p:cNvGrpSpPr/>
          <p:nvPr/>
        </p:nvGrpSpPr>
        <p:grpSpPr>
          <a:xfrm>
            <a:off x="3884175" y="2197924"/>
            <a:ext cx="1899647" cy="1405835"/>
            <a:chOff x="3963092" y="2160328"/>
            <a:chExt cx="1938244" cy="1434398"/>
          </a:xfrm>
        </p:grpSpPr>
        <p:grpSp>
          <p:nvGrpSpPr>
            <p:cNvPr id="26" name="Group 25"/>
            <p:cNvGrpSpPr/>
            <p:nvPr/>
          </p:nvGrpSpPr>
          <p:grpSpPr>
            <a:xfrm>
              <a:off x="4154143" y="2480729"/>
              <a:ext cx="1378294" cy="1109833"/>
              <a:chOff x="4922837" y="2387429"/>
              <a:chExt cx="1378294" cy="1109833"/>
            </a:xfrm>
          </p:grpSpPr>
          <p:grpSp>
            <p:nvGrpSpPr>
              <p:cNvPr id="29" name="Group 28"/>
              <p:cNvGrpSpPr/>
              <p:nvPr/>
            </p:nvGrpSpPr>
            <p:grpSpPr>
              <a:xfrm>
                <a:off x="4922837" y="2387429"/>
                <a:ext cx="712024" cy="1052129"/>
                <a:chOff x="4922837" y="2387429"/>
                <a:chExt cx="712024" cy="1052129"/>
              </a:xfrm>
            </p:grpSpPr>
            <p:pic>
              <p:nvPicPr>
                <p:cNvPr id="33" name="Picture 6" descr="\\magnum\Projects\Microsoft\Cloud Power FY12\Design\Icons\PNGs\Server_2.png"/>
                <p:cNvPicPr>
                  <a:picLocks noChangeAspect="1" noChangeArrowheads="1"/>
                </p:cNvPicPr>
                <p:nvPr/>
              </p:nvPicPr>
              <p:blipFill rotWithShape="1">
                <a:blip r:embed="rId2" cstate="print">
                  <a:duotone>
                    <a:prstClr val="black"/>
                    <a:schemeClr val="tx2">
                      <a:tint val="45000"/>
                      <a:satMod val="400000"/>
                    </a:schemeClr>
                  </a:duotone>
                </a:blip>
                <a:srcRect l="24157" r="25929"/>
                <a:stretch/>
              </p:blipFill>
              <p:spPr bwMode="auto">
                <a:xfrm>
                  <a:off x="4922837" y="2387429"/>
                  <a:ext cx="609600" cy="1052129"/>
                </a:xfrm>
                <a:prstGeom prst="rect">
                  <a:avLst/>
                </a:prstGeom>
                <a:noFill/>
              </p:spPr>
            </p:pic>
            <p:sp>
              <p:nvSpPr>
                <p:cNvPr id="34" name="Isosceles Triangle 33"/>
                <p:cNvSpPr/>
                <p:nvPr/>
              </p:nvSpPr>
              <p:spPr bwMode="auto">
                <a:xfrm>
                  <a:off x="5380037" y="3219321"/>
                  <a:ext cx="254824" cy="125541"/>
                </a:xfrm>
                <a:prstGeom prst="triangle">
                  <a:avLst/>
                </a:prstGeom>
                <a:solidFill>
                  <a:srgbClr val="48658C"/>
                </a:solidFill>
                <a:ln w="9525" cap="flat" cmpd="sng" algn="ctr">
                  <a:noFill/>
                  <a:prstDash val="solid"/>
                  <a:headEnd type="none" w="med" len="med"/>
                  <a:tailEnd type="none" w="med" len="med"/>
                </a:ln>
                <a:effectLst/>
              </p:spPr>
              <p:txBody>
                <a:bodyPr vert="horz" wrap="square" lIns="69914" tIns="34957" rIns="69914" bIns="34957" numCol="1" rtlCol="0" anchor="ctr" anchorCtr="0" compatLnSpc="1">
                  <a:prstTxWarp prst="textNoShape">
                    <a:avLst/>
                  </a:prstTxWarp>
                </a:bodyPr>
                <a:lstStyle/>
                <a:p>
                  <a:pPr algn="ctr" defTabSz="698941" fontAlgn="base">
                    <a:spcBef>
                      <a:spcPct val="0"/>
                    </a:spcBef>
                    <a:spcAft>
                      <a:spcPct val="0"/>
                    </a:spcAft>
                    <a:defRPr/>
                  </a:pPr>
                  <a:endParaRPr lang="en-US" sz="1682" kern="0" dirty="0">
                    <a:gradFill>
                      <a:gsLst>
                        <a:gs pos="0">
                          <a:srgbClr val="FFFFFF"/>
                        </a:gs>
                        <a:gs pos="100000">
                          <a:srgbClr val="FFFFFF"/>
                        </a:gs>
                      </a:gsLst>
                      <a:lin ang="5400000" scaled="0"/>
                    </a:gradFill>
                    <a:latin typeface="Segoe UI"/>
                  </a:endParaRPr>
                </a:p>
              </p:txBody>
            </p:sp>
          </p:grpSp>
          <p:grpSp>
            <p:nvGrpSpPr>
              <p:cNvPr id="30" name="Group 29"/>
              <p:cNvGrpSpPr/>
              <p:nvPr/>
            </p:nvGrpSpPr>
            <p:grpSpPr>
              <a:xfrm>
                <a:off x="5589107" y="2445133"/>
                <a:ext cx="712024" cy="1052129"/>
                <a:chOff x="4922837" y="2387429"/>
                <a:chExt cx="712024" cy="1052129"/>
              </a:xfrm>
            </p:grpSpPr>
            <p:pic>
              <p:nvPicPr>
                <p:cNvPr id="31" name="Picture 6" descr="\\magnum\Projects\Microsoft\Cloud Power FY12\Design\Icons\PNGs\Server_2.png"/>
                <p:cNvPicPr>
                  <a:picLocks noChangeAspect="1" noChangeArrowheads="1"/>
                </p:cNvPicPr>
                <p:nvPr/>
              </p:nvPicPr>
              <p:blipFill rotWithShape="1">
                <a:blip r:embed="rId2" cstate="print">
                  <a:duotone>
                    <a:prstClr val="black"/>
                    <a:schemeClr val="tx2">
                      <a:tint val="45000"/>
                      <a:satMod val="400000"/>
                    </a:schemeClr>
                  </a:duotone>
                </a:blip>
                <a:srcRect l="24157" r="25929"/>
                <a:stretch/>
              </p:blipFill>
              <p:spPr bwMode="auto">
                <a:xfrm>
                  <a:off x="4922837" y="2387429"/>
                  <a:ext cx="609600" cy="1052129"/>
                </a:xfrm>
                <a:prstGeom prst="rect">
                  <a:avLst/>
                </a:prstGeom>
                <a:noFill/>
              </p:spPr>
            </p:pic>
            <p:sp>
              <p:nvSpPr>
                <p:cNvPr id="32" name="Isosceles Triangle 31"/>
                <p:cNvSpPr/>
                <p:nvPr/>
              </p:nvSpPr>
              <p:spPr bwMode="auto">
                <a:xfrm>
                  <a:off x="5380037" y="3219321"/>
                  <a:ext cx="254824" cy="125541"/>
                </a:xfrm>
                <a:prstGeom prst="triangle">
                  <a:avLst/>
                </a:prstGeom>
                <a:solidFill>
                  <a:srgbClr val="48658C"/>
                </a:solidFill>
                <a:ln w="9525" cap="flat" cmpd="sng" algn="ctr">
                  <a:noFill/>
                  <a:prstDash val="solid"/>
                  <a:headEnd type="none" w="med" len="med"/>
                  <a:tailEnd type="none" w="med" len="med"/>
                </a:ln>
                <a:effectLst/>
              </p:spPr>
              <p:txBody>
                <a:bodyPr vert="horz" wrap="square" lIns="69914" tIns="34957" rIns="69914" bIns="34957" numCol="1" rtlCol="0" anchor="ctr" anchorCtr="0" compatLnSpc="1">
                  <a:prstTxWarp prst="textNoShape">
                    <a:avLst/>
                  </a:prstTxWarp>
                </a:bodyPr>
                <a:lstStyle/>
                <a:p>
                  <a:pPr algn="ctr" defTabSz="698941" fontAlgn="base">
                    <a:spcBef>
                      <a:spcPct val="0"/>
                    </a:spcBef>
                    <a:spcAft>
                      <a:spcPct val="0"/>
                    </a:spcAft>
                    <a:defRPr/>
                  </a:pPr>
                  <a:endParaRPr lang="en-US" sz="1682" kern="0" dirty="0">
                    <a:gradFill>
                      <a:gsLst>
                        <a:gs pos="0">
                          <a:srgbClr val="FFFFFF"/>
                        </a:gs>
                        <a:gs pos="100000">
                          <a:srgbClr val="FFFFFF"/>
                        </a:gs>
                      </a:gsLst>
                      <a:lin ang="5400000" scaled="0"/>
                    </a:gradFill>
                    <a:latin typeface="Segoe UI"/>
                  </a:endParaRPr>
                </a:p>
              </p:txBody>
            </p:sp>
          </p:grpSp>
        </p:grpSp>
        <p:sp>
          <p:nvSpPr>
            <p:cNvPr id="27" name="Rounded Rectangle 26"/>
            <p:cNvSpPr/>
            <p:nvPr/>
          </p:nvSpPr>
          <p:spPr bwMode="auto">
            <a:xfrm>
              <a:off x="3963092" y="2243077"/>
              <a:ext cx="1797945" cy="1351649"/>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4154143" y="2160328"/>
              <a:ext cx="1747193" cy="517065"/>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chemeClr val="tx1"/>
                      </a:gs>
                      <a:gs pos="30000">
                        <a:schemeClr val="tx1"/>
                      </a:gs>
                    </a:gsLst>
                    <a:lin ang="5400000" scaled="0"/>
                  </a:gradFill>
                </a:rPr>
                <a:t>DNS Servers</a:t>
              </a:r>
            </a:p>
          </p:txBody>
        </p:sp>
      </p:grpSp>
      <p:grpSp>
        <p:nvGrpSpPr>
          <p:cNvPr id="35" name="Group 34"/>
          <p:cNvGrpSpPr/>
          <p:nvPr/>
        </p:nvGrpSpPr>
        <p:grpSpPr>
          <a:xfrm>
            <a:off x="6369871" y="4489158"/>
            <a:ext cx="2307283" cy="1534603"/>
            <a:chOff x="6358536" y="2160079"/>
            <a:chExt cx="2354162" cy="1565783"/>
          </a:xfrm>
        </p:grpSpPr>
        <p:pic>
          <p:nvPicPr>
            <p:cNvPr id="36" name="Picture 2" descr="\\MAGNUM\Projects\Microsoft\Cloud Power FY12\Design\Icons\PNGs\Cloud_on_your_terms.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6370637" y="2374213"/>
              <a:ext cx="1351461" cy="1351649"/>
            </a:xfrm>
            <a:prstGeom prst="rect">
              <a:avLst/>
            </a:prstGeom>
            <a:noFill/>
            <a:ln>
              <a:noFill/>
            </a:ln>
          </p:spPr>
        </p:pic>
        <p:pic>
          <p:nvPicPr>
            <p:cNvPr id="37" name="Picture 2" descr="\\MAGNUM\Projects\Microsoft\Cloud Power FY12\Design\Icons\PNGs\Cloud_on_your_terms.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7361237" y="2374213"/>
              <a:ext cx="1351461" cy="1351649"/>
            </a:xfrm>
            <a:prstGeom prst="rect">
              <a:avLst/>
            </a:prstGeom>
            <a:noFill/>
            <a:ln>
              <a:noFill/>
            </a:ln>
          </p:spPr>
        </p:pic>
        <p:sp>
          <p:nvSpPr>
            <p:cNvPr id="38" name="Rounded Rectangle 37"/>
            <p:cNvSpPr/>
            <p:nvPr/>
          </p:nvSpPr>
          <p:spPr bwMode="auto">
            <a:xfrm>
              <a:off x="6358536" y="2196971"/>
              <a:ext cx="2354162" cy="1397755"/>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6802968" y="2160079"/>
              <a:ext cx="1747193" cy="517065"/>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chemeClr val="tx1"/>
                      </a:gs>
                      <a:gs pos="30000">
                        <a:schemeClr val="tx1"/>
                      </a:gs>
                    </a:gsLst>
                    <a:lin ang="5400000" scaled="0"/>
                  </a:gradFill>
                </a:rPr>
                <a:t>App Servers</a:t>
              </a:r>
            </a:p>
          </p:txBody>
        </p:sp>
      </p:grpSp>
      <p:grpSp>
        <p:nvGrpSpPr>
          <p:cNvPr id="40" name="Group 39"/>
          <p:cNvGrpSpPr/>
          <p:nvPr/>
        </p:nvGrpSpPr>
        <p:grpSpPr>
          <a:xfrm>
            <a:off x="6343690" y="2230271"/>
            <a:ext cx="2307283" cy="1432412"/>
            <a:chOff x="6459216" y="4556111"/>
            <a:chExt cx="2354162" cy="1461515"/>
          </a:xfrm>
        </p:grpSpPr>
        <p:grpSp>
          <p:nvGrpSpPr>
            <p:cNvPr id="41" name="Group 9"/>
            <p:cNvGrpSpPr>
              <a:grpSpLocks noChangeAspect="1"/>
            </p:cNvGrpSpPr>
            <p:nvPr/>
          </p:nvGrpSpPr>
          <p:grpSpPr>
            <a:xfrm>
              <a:off x="6945987" y="4861902"/>
              <a:ext cx="714864" cy="929784"/>
              <a:chOff x="4084637" y="3766765"/>
              <a:chExt cx="490104" cy="637451"/>
            </a:xfrm>
          </p:grpSpPr>
          <p:pic>
            <p:nvPicPr>
              <p:cNvPr id="47"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6" descr="\\magnum\Projects\Microsoft\Cloud Power FY12\Design\Icons\PNGs\Server_2.png"/>
              <p:cNvPicPr>
                <a:picLocks noChangeAspect="1" noChangeArrowheads="1"/>
              </p:cNvPicPr>
              <p:nvPr/>
            </p:nvPicPr>
            <p:blipFill rotWithShape="1">
              <a:blip r:embed="rId2" cstate="print">
                <a:duotone>
                  <a:prstClr val="black"/>
                  <a:schemeClr val="tx2">
                    <a:tint val="45000"/>
                    <a:satMod val="400000"/>
                  </a:schemeClr>
                </a:duotone>
              </a:blip>
              <a:srcRect l="24157" r="25929"/>
              <a:stretch/>
            </p:blipFill>
            <p:spPr bwMode="auto">
              <a:xfrm>
                <a:off x="4084637" y="3766765"/>
                <a:ext cx="318183" cy="637451"/>
              </a:xfrm>
              <a:prstGeom prst="rect">
                <a:avLst/>
              </a:prstGeom>
              <a:noFill/>
            </p:spPr>
          </p:pic>
        </p:grpSp>
        <p:grpSp>
          <p:nvGrpSpPr>
            <p:cNvPr id="42" name="Group 9"/>
            <p:cNvGrpSpPr>
              <a:grpSpLocks noChangeAspect="1"/>
            </p:cNvGrpSpPr>
            <p:nvPr/>
          </p:nvGrpSpPr>
          <p:grpSpPr>
            <a:xfrm>
              <a:off x="7603800" y="5053928"/>
              <a:ext cx="714864" cy="929784"/>
              <a:chOff x="4084637" y="3766765"/>
              <a:chExt cx="490104" cy="637451"/>
            </a:xfrm>
          </p:grpSpPr>
          <p:pic>
            <p:nvPicPr>
              <p:cNvPr id="45"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descr="\\magnum\Projects\Microsoft\Cloud Power FY12\Design\Icons\PNGs\Server_2.png"/>
              <p:cNvPicPr>
                <a:picLocks noChangeAspect="1" noChangeArrowheads="1"/>
              </p:cNvPicPr>
              <p:nvPr/>
            </p:nvPicPr>
            <p:blipFill rotWithShape="1">
              <a:blip r:embed="rId2" cstate="print">
                <a:duotone>
                  <a:prstClr val="black"/>
                  <a:schemeClr val="tx2">
                    <a:tint val="45000"/>
                    <a:satMod val="400000"/>
                  </a:schemeClr>
                </a:duotone>
              </a:blip>
              <a:srcRect l="24157" r="25929"/>
              <a:stretch/>
            </p:blipFill>
            <p:spPr bwMode="auto">
              <a:xfrm>
                <a:off x="4084637" y="3766765"/>
                <a:ext cx="318183" cy="637451"/>
              </a:xfrm>
              <a:prstGeom prst="rect">
                <a:avLst/>
              </a:prstGeom>
              <a:noFill/>
            </p:spPr>
          </p:pic>
        </p:grpSp>
        <p:sp>
          <p:nvSpPr>
            <p:cNvPr id="43" name="Rounded Rectangle 42"/>
            <p:cNvSpPr/>
            <p:nvPr/>
          </p:nvSpPr>
          <p:spPr bwMode="auto">
            <a:xfrm>
              <a:off x="6459216" y="4619871"/>
              <a:ext cx="2354162" cy="1397755"/>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a:off x="6895603" y="4556111"/>
              <a:ext cx="1747193" cy="517065"/>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chemeClr val="tx1"/>
                      </a:gs>
                      <a:gs pos="30000">
                        <a:schemeClr val="tx1"/>
                      </a:gs>
                    </a:gsLst>
                    <a:lin ang="5400000" scaled="0"/>
                  </a:gradFill>
                </a:rPr>
                <a:t>Database </a:t>
              </a:r>
            </a:p>
          </p:txBody>
        </p:sp>
      </p:grpSp>
      <p:grpSp>
        <p:nvGrpSpPr>
          <p:cNvPr id="49" name="Group 48"/>
          <p:cNvGrpSpPr/>
          <p:nvPr/>
        </p:nvGrpSpPr>
        <p:grpSpPr>
          <a:xfrm>
            <a:off x="269170" y="2089266"/>
            <a:ext cx="8798880" cy="4705005"/>
            <a:chOff x="274639" y="2049462"/>
            <a:chExt cx="9448798" cy="4800600"/>
          </a:xfrm>
        </p:grpSpPr>
        <p:sp>
          <p:nvSpPr>
            <p:cNvPr id="50" name="Rounded Rectangle 49"/>
            <p:cNvSpPr/>
            <p:nvPr/>
          </p:nvSpPr>
          <p:spPr bwMode="auto">
            <a:xfrm>
              <a:off x="274639" y="2049462"/>
              <a:ext cx="9448798" cy="4800600"/>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3992569" y="6274404"/>
              <a:ext cx="3140068" cy="572464"/>
            </a:xfrm>
            <a:prstGeom prst="rect">
              <a:avLst/>
            </a:prstGeom>
            <a:noFill/>
          </p:spPr>
          <p:txBody>
            <a:bodyPr wrap="square" lIns="179238" tIns="143391" rIns="179238" bIns="143391" rtlCol="0">
              <a:spAutoFit/>
            </a:bodyPr>
            <a:lstStyle/>
            <a:p>
              <a:pPr>
                <a:lnSpc>
                  <a:spcPct val="90000"/>
                </a:lnSpc>
                <a:spcAft>
                  <a:spcPts val="588"/>
                </a:spcAft>
              </a:pPr>
              <a:r>
                <a:rPr lang="en-US" sz="1960" b="1" dirty="0"/>
                <a:t>VIRTUAL NETWORK</a:t>
              </a:r>
            </a:p>
          </p:txBody>
        </p:sp>
      </p:grpSp>
      <p:grpSp>
        <p:nvGrpSpPr>
          <p:cNvPr id="52" name="Group 51"/>
          <p:cNvGrpSpPr/>
          <p:nvPr/>
        </p:nvGrpSpPr>
        <p:grpSpPr>
          <a:xfrm>
            <a:off x="2294745" y="1423946"/>
            <a:ext cx="1350890" cy="5146277"/>
            <a:chOff x="2341369" y="1370624"/>
            <a:chExt cx="1378337" cy="5250838"/>
          </a:xfrm>
        </p:grpSpPr>
        <p:sp>
          <p:nvSpPr>
            <p:cNvPr id="53" name="Rectangle 52"/>
            <p:cNvSpPr/>
            <p:nvPr/>
          </p:nvSpPr>
          <p:spPr bwMode="auto">
            <a:xfrm>
              <a:off x="3667977" y="1370624"/>
              <a:ext cx="51729" cy="5250838"/>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341369" y="2210462"/>
              <a:ext cx="1076637" cy="517065"/>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chemeClr val="tx1"/>
                      </a:gs>
                      <a:gs pos="30000">
                        <a:schemeClr val="tx1"/>
                      </a:gs>
                    </a:gsLst>
                    <a:lin ang="5400000" scaled="0"/>
                  </a:gradFill>
                </a:rPr>
                <a:t>DMZ</a:t>
              </a:r>
            </a:p>
          </p:txBody>
        </p:sp>
      </p:grpSp>
      <p:grpSp>
        <p:nvGrpSpPr>
          <p:cNvPr id="55" name="Group 54"/>
          <p:cNvGrpSpPr/>
          <p:nvPr/>
        </p:nvGrpSpPr>
        <p:grpSpPr>
          <a:xfrm>
            <a:off x="9148814" y="3927384"/>
            <a:ext cx="1490351" cy="667320"/>
            <a:chOff x="9723437" y="3938993"/>
            <a:chExt cx="1520632" cy="680878"/>
          </a:xfrm>
          <a:solidFill>
            <a:srgbClr val="48658C"/>
          </a:solidFill>
        </p:grpSpPr>
        <p:sp>
          <p:nvSpPr>
            <p:cNvPr id="56" name="Left-Right Arrow 55"/>
            <p:cNvSpPr/>
            <p:nvPr/>
          </p:nvSpPr>
          <p:spPr bwMode="auto">
            <a:xfrm>
              <a:off x="9723437" y="3938993"/>
              <a:ext cx="1520632" cy="680878"/>
            </a:xfrm>
            <a:prstGeom prst="lef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chemeClr val="bg1"/>
                </a:solidFill>
                <a:ea typeface="Segoe UI" pitchFamily="34" charset="0"/>
                <a:cs typeface="Segoe UI" pitchFamily="34" charset="0"/>
              </a:endParaRPr>
            </a:p>
          </p:txBody>
        </p:sp>
        <p:sp>
          <p:nvSpPr>
            <p:cNvPr id="57" name="TextBox 56"/>
            <p:cNvSpPr txBox="1"/>
            <p:nvPr/>
          </p:nvSpPr>
          <p:spPr>
            <a:xfrm>
              <a:off x="9983060" y="4034749"/>
              <a:ext cx="1015686" cy="489365"/>
            </a:xfrm>
            <a:prstGeom prst="rect">
              <a:avLst/>
            </a:prstGeom>
            <a:grpFill/>
          </p:spPr>
          <p:txBody>
            <a:bodyPr wrap="square" lIns="179238" tIns="143391" rIns="179238" bIns="143391" rtlCol="0">
              <a:spAutoFit/>
            </a:bodyPr>
            <a:lstStyle/>
            <a:p>
              <a:pPr>
                <a:lnSpc>
                  <a:spcPct val="90000"/>
                </a:lnSpc>
                <a:spcAft>
                  <a:spcPts val="588"/>
                </a:spcAft>
              </a:pPr>
              <a:r>
                <a:rPr lang="en-US" sz="1372" dirty="0">
                  <a:solidFill>
                    <a:schemeClr val="bg1"/>
                  </a:solidFill>
                </a:rPr>
                <a:t>S2S, ER</a:t>
              </a:r>
            </a:p>
          </p:txBody>
        </p:sp>
      </p:grpSp>
      <p:grpSp>
        <p:nvGrpSpPr>
          <p:cNvPr id="58" name="Group 57"/>
          <p:cNvGrpSpPr/>
          <p:nvPr/>
        </p:nvGrpSpPr>
        <p:grpSpPr>
          <a:xfrm>
            <a:off x="3266197" y="4735594"/>
            <a:ext cx="3074120" cy="926840"/>
            <a:chOff x="3332559" y="4749558"/>
            <a:chExt cx="3136579" cy="945671"/>
          </a:xfrm>
        </p:grpSpPr>
        <p:sp>
          <p:nvSpPr>
            <p:cNvPr id="59" name="Rounded Rectangle 58"/>
            <p:cNvSpPr/>
            <p:nvPr/>
          </p:nvSpPr>
          <p:spPr bwMode="auto">
            <a:xfrm>
              <a:off x="4087828" y="4749558"/>
              <a:ext cx="1683131" cy="9456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Load Balancer (Internal)</a:t>
              </a:r>
            </a:p>
          </p:txBody>
        </p:sp>
        <p:cxnSp>
          <p:nvCxnSpPr>
            <p:cNvPr id="60" name="Straight Arrow Connector 59"/>
            <p:cNvCxnSpPr>
              <a:endCxn id="59" idx="1"/>
            </p:cNvCxnSpPr>
            <p:nvPr/>
          </p:nvCxnSpPr>
          <p:spPr>
            <a:xfrm>
              <a:off x="3332559" y="5222394"/>
              <a:ext cx="75526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9" idx="3"/>
            </p:cNvCxnSpPr>
            <p:nvPr/>
          </p:nvCxnSpPr>
          <p:spPr>
            <a:xfrm>
              <a:off x="5770959" y="5222394"/>
              <a:ext cx="69817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2879472" y="2941391"/>
            <a:ext cx="4782182" cy="1612402"/>
            <a:chOff x="2937976" y="2918901"/>
            <a:chExt cx="4879345" cy="1645162"/>
          </a:xfrm>
        </p:grpSpPr>
        <p:cxnSp>
          <p:nvCxnSpPr>
            <p:cNvPr id="63" name="Elbow Connector 62"/>
            <p:cNvCxnSpPr>
              <a:endCxn id="27" idx="1"/>
            </p:cNvCxnSpPr>
            <p:nvPr/>
          </p:nvCxnSpPr>
          <p:spPr>
            <a:xfrm rot="5400000" flipH="1" flipV="1">
              <a:off x="2627954" y="3228925"/>
              <a:ext cx="1645160" cy="1025115"/>
            </a:xfrm>
            <a:prstGeom prst="bentConnector2">
              <a:avLst/>
            </a:prstGeom>
            <a:ln>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3"/>
            </p:cNvCxnSpPr>
            <p:nvPr/>
          </p:nvCxnSpPr>
          <p:spPr>
            <a:xfrm flipV="1">
              <a:off x="5761037" y="2918901"/>
              <a:ext cx="698179" cy="1"/>
            </a:xfrm>
            <a:prstGeom prst="line">
              <a:avLst/>
            </a:prstGeom>
            <a:ln>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1" idx="2"/>
              <a:endCxn id="39" idx="0"/>
            </p:cNvCxnSpPr>
            <p:nvPr/>
          </p:nvCxnSpPr>
          <p:spPr>
            <a:xfrm rot="16200000" flipH="1">
              <a:off x="6017491" y="2698284"/>
              <a:ext cx="907552" cy="2692108"/>
            </a:xfrm>
            <a:prstGeom prst="bentConnector3">
              <a:avLst>
                <a:gd name="adj1" fmla="val 50000"/>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p:cNvCxnSpPr/>
          <p:nvPr/>
        </p:nvCxnSpPr>
        <p:spPr>
          <a:xfrm flipV="1">
            <a:off x="8166110" y="3679782"/>
            <a:ext cx="0" cy="8348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601065" y="1423945"/>
            <a:ext cx="1846982" cy="5519689"/>
            <a:chOff x="11116755" y="906462"/>
            <a:chExt cx="1747193" cy="5943600"/>
          </a:xfrm>
        </p:grpSpPr>
        <p:sp>
          <p:nvSpPr>
            <p:cNvPr id="68" name="Freeform 67"/>
            <p:cNvSpPr>
              <a:spLocks noEditPoints="1"/>
            </p:cNvSpPr>
            <p:nvPr/>
          </p:nvSpPr>
          <p:spPr bwMode="black">
            <a:xfrm>
              <a:off x="11464899" y="5354765"/>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48658C"/>
            </a:solidFill>
            <a:ln>
              <a:solidFill>
                <a:srgbClr val="FFFFFF"/>
              </a:solid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69" name="Freeform 68"/>
            <p:cNvSpPr>
              <a:spLocks noEditPoints="1"/>
            </p:cNvSpPr>
            <p:nvPr/>
          </p:nvSpPr>
          <p:spPr bwMode="black">
            <a:xfrm>
              <a:off x="11464899" y="1849565"/>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48658C"/>
            </a:solidFill>
            <a:ln>
              <a:solidFill>
                <a:srgbClr val="FFFFFF"/>
              </a:solid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70" name="Freeform 69"/>
            <p:cNvSpPr>
              <a:spLocks noEditPoints="1"/>
            </p:cNvSpPr>
            <p:nvPr/>
          </p:nvSpPr>
          <p:spPr bwMode="black">
            <a:xfrm>
              <a:off x="11464899" y="3602165"/>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48658C"/>
            </a:solidFill>
            <a:ln>
              <a:solidFill>
                <a:srgbClr val="FFFFFF"/>
              </a:solid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71" name="Rounded Rectangle 70"/>
            <p:cNvSpPr/>
            <p:nvPr/>
          </p:nvSpPr>
          <p:spPr bwMode="auto">
            <a:xfrm>
              <a:off x="11244069" y="906462"/>
              <a:ext cx="1148734" cy="5943600"/>
            </a:xfrm>
            <a:prstGeom prst="round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p:cNvSpPr txBox="1"/>
            <p:nvPr/>
          </p:nvSpPr>
          <p:spPr>
            <a:xfrm>
              <a:off x="11116755" y="946378"/>
              <a:ext cx="1747193" cy="545677"/>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chemeClr val="tx1"/>
                      </a:gs>
                      <a:gs pos="30000">
                        <a:schemeClr val="tx1"/>
                      </a:gs>
                    </a:gsLst>
                    <a:lin ang="5400000" scaled="0"/>
                  </a:gradFill>
                </a:rPr>
                <a:t>On-Premises</a:t>
              </a:r>
            </a:p>
          </p:txBody>
        </p:sp>
      </p:grpSp>
    </p:spTree>
    <p:extLst>
      <p:ext uri="{BB962C8B-B14F-4D97-AF65-F5344CB8AC3E}">
        <p14:creationId xmlns:p14="http://schemas.microsoft.com/office/powerpoint/2010/main" val="51016145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351" y="146886"/>
            <a:ext cx="11352214" cy="689111"/>
          </a:xfrm>
        </p:spPr>
        <p:txBody>
          <a:bodyPr vert="horz" lIns="320040" tIns="152357" rIns="53325" bIns="53325" rtlCol="0" anchor="ctr">
            <a:normAutofit fontScale="90000"/>
          </a:bodyPr>
          <a:lstStyle/>
          <a:p>
            <a:r>
              <a:rPr lang="en-US" dirty="0"/>
              <a:t>IPv6 for Azure VMs</a:t>
            </a:r>
            <a:endParaRPr lang="da-DK" dirty="0"/>
          </a:p>
        </p:txBody>
      </p:sp>
      <p:sp>
        <p:nvSpPr>
          <p:cNvPr id="3" name="Text Placeholder 2"/>
          <p:cNvSpPr>
            <a:spLocks noGrp="1"/>
          </p:cNvSpPr>
          <p:nvPr>
            <p:ph type="body" sz="quarter" idx="10"/>
          </p:nvPr>
        </p:nvSpPr>
        <p:spPr>
          <a:xfrm>
            <a:off x="269169" y="1418678"/>
            <a:ext cx="5862662" cy="5375592"/>
          </a:xfrm>
        </p:spPr>
        <p:txBody>
          <a:bodyPr>
            <a:normAutofit fontScale="92500" lnSpcReduction="20000"/>
          </a:bodyPr>
          <a:lstStyle/>
          <a:p>
            <a:r>
              <a:rPr lang="en-US"/>
              <a:t>Native IPv6 to VMs</a:t>
            </a:r>
          </a:p>
          <a:p>
            <a:pPr lvl="1"/>
            <a:r>
              <a:rPr lang="en-US"/>
              <a:t>IPv6 clients connect to Azure-based services</a:t>
            </a:r>
          </a:p>
          <a:p>
            <a:pPr lvl="1"/>
            <a:endParaRPr lang="en-US"/>
          </a:p>
          <a:p>
            <a:pPr lvl="1"/>
            <a:r>
              <a:rPr lang="en-US"/>
              <a:t>Native dual-stack (IPv4+IPv6) VMs</a:t>
            </a:r>
          </a:p>
          <a:p>
            <a:pPr lvl="1"/>
            <a:endParaRPr lang="en-US"/>
          </a:p>
          <a:p>
            <a:pPr lvl="1"/>
            <a:r>
              <a:rPr lang="en-US"/>
              <a:t>Supported for both Linux &amp; Windows VMs</a:t>
            </a:r>
            <a:br>
              <a:rPr lang="en-US"/>
            </a:br>
            <a:endParaRPr lang="en-US"/>
          </a:p>
          <a:p>
            <a:pPr lvl="1"/>
            <a:r>
              <a:rPr lang="en-US"/>
              <a:t>Available globally</a:t>
            </a:r>
          </a:p>
          <a:p>
            <a:pPr lvl="1"/>
            <a:endParaRPr lang="en-US"/>
          </a:p>
          <a:p>
            <a:r>
              <a:rPr lang="en-US"/>
              <a:t>Maximize the reach of your Azure applications</a:t>
            </a:r>
          </a:p>
          <a:p>
            <a:pPr lvl="1"/>
            <a:endParaRPr lang="en-US"/>
          </a:p>
          <a:p>
            <a:pPr lvl="1"/>
            <a:r>
              <a:rPr lang="en-US"/>
              <a:t>Reach mobile (4G) &amp; </a:t>
            </a:r>
            <a:r>
              <a:rPr lang="en-US" err="1"/>
              <a:t>IoT</a:t>
            </a:r>
            <a:r>
              <a:rPr lang="en-US"/>
              <a:t> devices</a:t>
            </a:r>
            <a:br>
              <a:rPr lang="en-US"/>
            </a:br>
            <a:endParaRPr lang="en-US"/>
          </a:p>
          <a:p>
            <a:pPr lvl="1"/>
            <a:r>
              <a:rPr lang="en-US"/>
              <a:t>IPv6 required by governments and their suppliers</a:t>
            </a:r>
          </a:p>
          <a:p>
            <a:pPr lvl="1"/>
            <a:endParaRPr lang="en-US"/>
          </a:p>
          <a:p>
            <a:pPr lvl="1"/>
            <a:r>
              <a:rPr lang="en-US"/>
              <a:t>Apple iOS highlighting IPv6 support</a:t>
            </a:r>
          </a:p>
        </p:txBody>
      </p:sp>
      <p:sp>
        <p:nvSpPr>
          <p:cNvPr id="43" name="Rectangle 42"/>
          <p:cNvSpPr/>
          <p:nvPr>
            <p:custDataLst>
              <p:tags r:id="rId1"/>
            </p:custDataLst>
          </p:nvPr>
        </p:nvSpPr>
        <p:spPr bwMode="auto">
          <a:xfrm>
            <a:off x="269997" y="2138958"/>
            <a:ext cx="3558379" cy="184666"/>
          </a:xfrm>
          <a:prstGeom prst="rect">
            <a:avLst/>
          </a:prstGeom>
          <a:ln>
            <a:noFill/>
          </a:ln>
        </p:spPr>
        <p:txBody>
          <a:bodyPr vert="horz" wrap="square" lIns="182807" tIns="0" rIns="0" bIns="0" rtlCol="0">
            <a:spAutoFit/>
          </a:bodyPr>
          <a:lstStyle/>
          <a:p>
            <a:pPr defTabSz="914038">
              <a:defRPr/>
            </a:pPr>
            <a:endParaRPr lang="en-US" sz="1200">
              <a:solidFill>
                <a:srgbClr val="505050"/>
              </a:solidFill>
              <a:latin typeface="Segoe UI"/>
            </a:endParaRPr>
          </a:p>
        </p:txBody>
      </p:sp>
      <p:sp>
        <p:nvSpPr>
          <p:cNvPr id="73" name="Rounded Rectangle 72"/>
          <p:cNvSpPr/>
          <p:nvPr/>
        </p:nvSpPr>
        <p:spPr bwMode="auto">
          <a:xfrm>
            <a:off x="6542508" y="5496346"/>
            <a:ext cx="5150893" cy="1447289"/>
          </a:xfrm>
          <a:prstGeom prst="roundRect">
            <a:avLst>
              <a:gd name="adj" fmla="val 8391"/>
            </a:avLst>
          </a:prstGeom>
          <a:solidFill>
            <a:schemeClr val="tx1">
              <a:lumMod val="20000"/>
              <a:lumOff val="80000"/>
            </a:schemeClr>
          </a:solidFill>
          <a:ln w="19050" cap="flat" cmpd="sng" algn="ctr">
            <a:solidFill>
              <a:schemeClr val="bg1">
                <a:lumMod val="65000"/>
              </a:schemeClr>
            </a:solidFill>
            <a:prstDash val="sysDash"/>
            <a:headEnd type="none" w="med" len="med"/>
            <a:tailEnd type="none" w="med" len="med"/>
          </a:ln>
          <a:effectLst/>
        </p:spPr>
        <p:txBody>
          <a:bodyPr rot="0" spcFirstLastPara="0" vert="horz" wrap="square" lIns="186419" tIns="149136" rIns="186419" bIns="14913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469" fontAlgn="base">
              <a:lnSpc>
                <a:spcPct val="90000"/>
              </a:lnSpc>
              <a:spcBef>
                <a:spcPct val="0"/>
              </a:spcBef>
              <a:spcAft>
                <a:spcPct val="0"/>
              </a:spcAft>
              <a:defRPr/>
            </a:pPr>
            <a:endParaRPr lang="en-US" sz="244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Freeform 95"/>
          <p:cNvSpPr>
            <a:spLocks/>
          </p:cNvSpPr>
          <p:nvPr/>
        </p:nvSpPr>
        <p:spPr bwMode="auto">
          <a:xfrm flipH="1">
            <a:off x="6171342" y="1118391"/>
            <a:ext cx="5822997" cy="339098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2">
              <a:lumMod val="20000"/>
              <a:lumOff val="80000"/>
            </a:schemeClr>
          </a:solidFill>
          <a:ln w="28575" cap="flat" cmpd="sng" algn="ctr">
            <a:noFill/>
            <a:prstDash val="sysDot"/>
            <a:headEnd type="none" w="med" len="med"/>
            <a:tailEnd type="none" w="med" len="med"/>
          </a:ln>
          <a:effectLst/>
          <a:extLst/>
        </p:spPr>
        <p:txBody>
          <a:bodyPr rot="0" spcFirstLastPara="0" vert="horz" wrap="square" lIns="186419" tIns="149136" rIns="186419" bIns="149136" numCol="1" spcCol="0" rtlCol="0" fromWordArt="0" anchor="t" anchorCtr="0" forceAA="0" compatLnSpc="1">
            <a:prstTxWarp prst="textNoShape">
              <a:avLst/>
            </a:prstTxWarp>
            <a:noAutofit/>
          </a:bodyPr>
          <a:lstStyle/>
          <a:p>
            <a:pPr algn="ctr" defTabSz="950469" fontAlgn="base">
              <a:lnSpc>
                <a:spcPct val="90000"/>
              </a:lnSpc>
              <a:spcBef>
                <a:spcPct val="0"/>
              </a:spcBef>
              <a:spcAft>
                <a:spcPct val="0"/>
              </a:spcAft>
              <a:defRPr/>
            </a:pPr>
            <a:endParaRPr lang="en-US" sz="244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9487592" y="6079778"/>
            <a:ext cx="2361335" cy="835745"/>
            <a:chOff x="3897131" y="5621497"/>
            <a:chExt cx="2362285" cy="836080"/>
          </a:xfrm>
        </p:grpSpPr>
        <p:sp>
          <p:nvSpPr>
            <p:cNvPr id="139" name="TextBox 138"/>
            <p:cNvSpPr txBox="1">
              <a:spLocks noChangeArrowheads="1"/>
            </p:cNvSpPr>
            <p:nvPr/>
          </p:nvSpPr>
          <p:spPr bwMode="auto">
            <a:xfrm>
              <a:off x="3897131" y="6155808"/>
              <a:ext cx="2362285" cy="30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372" b="1">
                  <a:solidFill>
                    <a:schemeClr val="accent2"/>
                  </a:solidFill>
                  <a:latin typeface="Segoe UI" panose="020B0502040204020203" pitchFamily="34" charset="0"/>
                  <a:cs typeface="Segoe UI" panose="020B0502040204020203" pitchFamily="34" charset="0"/>
                </a:rPr>
                <a:t>IPv4</a:t>
              </a:r>
              <a:r>
                <a:rPr lang="en-US" altLang="en-US" sz="1372" b="1">
                  <a:solidFill>
                    <a:srgbClr val="505050"/>
                  </a:solidFill>
                  <a:latin typeface="Segoe UI" panose="020B0502040204020203" pitchFamily="34" charset="0"/>
                  <a:cs typeface="Segoe UI" panose="020B0502040204020203" pitchFamily="34" charset="0"/>
                </a:rPr>
                <a:t> Clients and Services</a:t>
              </a:r>
            </a:p>
          </p:txBody>
        </p:sp>
        <p:grpSp>
          <p:nvGrpSpPr>
            <p:cNvPr id="226" name="Group 225"/>
            <p:cNvGrpSpPr/>
            <p:nvPr/>
          </p:nvGrpSpPr>
          <p:grpSpPr>
            <a:xfrm>
              <a:off x="4758841" y="5958801"/>
              <a:ext cx="739718" cy="163877"/>
              <a:chOff x="1935747" y="2807458"/>
              <a:chExt cx="4782375" cy="982489"/>
            </a:xfrm>
          </p:grpSpPr>
          <p:grpSp>
            <p:nvGrpSpPr>
              <p:cNvPr id="227" name="Group 226"/>
              <p:cNvGrpSpPr/>
              <p:nvPr/>
            </p:nvGrpSpPr>
            <p:grpSpPr>
              <a:xfrm>
                <a:off x="1935747" y="2807458"/>
                <a:ext cx="4782375" cy="982489"/>
                <a:chOff x="7398084" y="359193"/>
                <a:chExt cx="1492843" cy="597375"/>
              </a:xfrm>
            </p:grpSpPr>
            <p:sp>
              <p:nvSpPr>
                <p:cNvPr id="248" name="Round Same Side Corner Rectangle 247"/>
                <p:cNvSpPr/>
                <p:nvPr/>
              </p:nvSpPr>
              <p:spPr>
                <a:xfrm>
                  <a:off x="7398084" y="359193"/>
                  <a:ext cx="1491075" cy="300789"/>
                </a:xfrm>
                <a:prstGeom prst="round2SameRect">
                  <a:avLst>
                    <a:gd name="adj1" fmla="val 36667"/>
                    <a:gd name="adj2" fmla="val 0"/>
                  </a:avLst>
                </a:prstGeom>
                <a:solidFill>
                  <a:srgbClr val="44546A"/>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9" name="Round Same Side Corner Rectangle 248"/>
                <p:cNvSpPr/>
                <p:nvPr/>
              </p:nvSpPr>
              <p:spPr>
                <a:xfrm rot="10800000">
                  <a:off x="7399852" y="655779"/>
                  <a:ext cx="1491075" cy="300789"/>
                </a:xfrm>
                <a:prstGeom prst="round2SameRect">
                  <a:avLst>
                    <a:gd name="adj1" fmla="val 36667"/>
                    <a:gd name="adj2"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228" name="Group 227"/>
              <p:cNvGrpSpPr/>
              <p:nvPr/>
            </p:nvGrpSpPr>
            <p:grpSpPr>
              <a:xfrm>
                <a:off x="2182529" y="2901798"/>
                <a:ext cx="3492334" cy="800713"/>
                <a:chOff x="6489839" y="2201153"/>
                <a:chExt cx="2413510" cy="553364"/>
              </a:xfrm>
            </p:grpSpPr>
            <p:grpSp>
              <p:nvGrpSpPr>
                <p:cNvPr id="230" name="Group 229"/>
                <p:cNvGrpSpPr/>
                <p:nvPr/>
              </p:nvGrpSpPr>
              <p:grpSpPr>
                <a:xfrm flipV="1">
                  <a:off x="6489839" y="2201153"/>
                  <a:ext cx="2413510" cy="240586"/>
                  <a:chOff x="6489854" y="2441739"/>
                  <a:chExt cx="1527503" cy="152266"/>
                </a:xfrm>
              </p:grpSpPr>
              <p:sp>
                <p:nvSpPr>
                  <p:cNvPr id="240" name="Rectangle 239"/>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1" name="Rectangle 240"/>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2" name="Rectangle 241"/>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3" name="Rectangle 242"/>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4" name="Rectangle 243"/>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5" name="Rectangle 244"/>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6" name="Rectangle 245"/>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47" name="Rectangle 246"/>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231" name="Group 230"/>
                <p:cNvGrpSpPr/>
                <p:nvPr/>
              </p:nvGrpSpPr>
              <p:grpSpPr>
                <a:xfrm flipV="1">
                  <a:off x="6489839" y="2513931"/>
                  <a:ext cx="2413510" cy="240586"/>
                  <a:chOff x="6489854" y="2441739"/>
                  <a:chExt cx="1527503" cy="152266"/>
                </a:xfrm>
              </p:grpSpPr>
              <p:sp>
                <p:nvSpPr>
                  <p:cNvPr id="232" name="Rectangle 231"/>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3" name="Rectangle 232"/>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4" name="Rectangle 233"/>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5" name="Rectangle 234"/>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6" name="Rectangle 235"/>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7" name="Rectangle 236"/>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8" name="Rectangle 237"/>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239" name="Rectangle 238"/>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sp>
            <p:nvSpPr>
              <p:cNvPr id="229" name="Oval 228"/>
              <p:cNvSpPr/>
              <p:nvPr/>
            </p:nvSpPr>
            <p:spPr>
              <a:xfrm>
                <a:off x="6051884" y="3371990"/>
                <a:ext cx="348126" cy="348126"/>
              </a:xfrm>
              <a:prstGeom prst="ellipse">
                <a:avLst/>
              </a:prstGeom>
              <a:solidFill>
                <a:srgbClr val="70AD47">
                  <a:lumMod val="75000"/>
                </a:srgbClr>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141" name="Group 140"/>
            <p:cNvGrpSpPr/>
            <p:nvPr/>
          </p:nvGrpSpPr>
          <p:grpSpPr>
            <a:xfrm>
              <a:off x="4066774" y="5621497"/>
              <a:ext cx="935991" cy="502015"/>
              <a:chOff x="5798601" y="5130338"/>
              <a:chExt cx="1048955" cy="562603"/>
            </a:xfrm>
            <a:effectLst>
              <a:outerShdw dir="18900000" sy="23000" kx="-1200000" algn="bl" rotWithShape="0">
                <a:prstClr val="black">
                  <a:alpha val="20000"/>
                </a:prstClr>
              </a:outerShdw>
            </a:effectLst>
          </p:grpSpPr>
          <p:sp>
            <p:nvSpPr>
              <p:cNvPr id="142" name="Freeform 63"/>
              <p:cNvSpPr>
                <a:spLocks/>
              </p:cNvSpPr>
              <p:nvPr/>
            </p:nvSpPr>
            <p:spPr bwMode="auto">
              <a:xfrm>
                <a:off x="5960778" y="5153006"/>
                <a:ext cx="723264" cy="449260"/>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defRPr/>
                </a:pPr>
                <a:endParaRPr lang="en-US" sz="1600">
                  <a:solidFill>
                    <a:srgbClr val="505050"/>
                  </a:solidFill>
                  <a:latin typeface="Segoe UI"/>
                </a:endParaRPr>
              </a:p>
            </p:txBody>
          </p:sp>
          <p:sp>
            <p:nvSpPr>
              <p:cNvPr id="143" name="Freeform 64"/>
              <p:cNvSpPr>
                <a:spLocks noEditPoints="1"/>
              </p:cNvSpPr>
              <p:nvPr/>
            </p:nvSpPr>
            <p:spPr bwMode="auto">
              <a:xfrm>
                <a:off x="5798601" y="513033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defRPr/>
                </a:pPr>
                <a:endParaRPr lang="en-US" sz="1600">
                  <a:solidFill>
                    <a:srgbClr val="505050"/>
                  </a:solidFill>
                  <a:latin typeface="Segoe UI"/>
                </a:endParaRPr>
              </a:p>
            </p:txBody>
          </p:sp>
        </p:grpSp>
      </p:grpSp>
      <p:sp>
        <p:nvSpPr>
          <p:cNvPr id="370" name="TextBox 369"/>
          <p:cNvSpPr txBox="1">
            <a:spLocks noChangeArrowheads="1"/>
          </p:cNvSpPr>
          <p:nvPr/>
        </p:nvSpPr>
        <p:spPr bwMode="auto">
          <a:xfrm>
            <a:off x="8050748" y="2019416"/>
            <a:ext cx="1747090" cy="30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372" b="1">
                <a:solidFill>
                  <a:srgbClr val="505050"/>
                </a:solidFill>
                <a:latin typeface="Segoe UI" panose="020B0502040204020203" pitchFamily="34" charset="0"/>
                <a:cs typeface="Segoe UI" panose="020B0502040204020203" pitchFamily="34" charset="0"/>
              </a:rPr>
              <a:t>Azure VMs (IaaS)</a:t>
            </a:r>
          </a:p>
        </p:txBody>
      </p:sp>
      <p:pic>
        <p:nvPicPr>
          <p:cNvPr id="377"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51321" y="2906923"/>
            <a:ext cx="655359" cy="55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 name="TextBox 26"/>
          <p:cNvSpPr txBox="1">
            <a:spLocks noChangeArrowheads="1"/>
          </p:cNvSpPr>
          <p:nvPr/>
        </p:nvSpPr>
        <p:spPr bwMode="auto">
          <a:xfrm>
            <a:off x="10932189" y="2784280"/>
            <a:ext cx="1055528" cy="723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038">
              <a:lnSpc>
                <a:spcPct val="100000"/>
              </a:lnSpc>
              <a:spcBef>
                <a:spcPct val="0"/>
              </a:spcBef>
              <a:buNone/>
              <a:defRPr/>
            </a:pPr>
            <a:r>
              <a:rPr lang="en-US" altLang="en-US" sz="1372" b="1">
                <a:solidFill>
                  <a:srgbClr val="00ABEC"/>
                </a:solidFill>
                <a:latin typeface="Segoe UI" panose="020B0502040204020203" pitchFamily="34" charset="0"/>
                <a:cs typeface="Segoe UI" panose="020B0502040204020203" pitchFamily="34" charset="0"/>
              </a:rPr>
              <a:t>Azure Services &amp; Storage</a:t>
            </a:r>
          </a:p>
        </p:txBody>
      </p:sp>
      <p:sp>
        <p:nvSpPr>
          <p:cNvPr id="380" name="TextBox 379"/>
          <p:cNvSpPr txBox="1">
            <a:spLocks noChangeArrowheads="1"/>
          </p:cNvSpPr>
          <p:nvPr/>
        </p:nvSpPr>
        <p:spPr bwMode="auto">
          <a:xfrm>
            <a:off x="10600991" y="3501545"/>
            <a:ext cx="1067766" cy="81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038">
              <a:lnSpc>
                <a:spcPct val="100000"/>
              </a:lnSpc>
              <a:spcBef>
                <a:spcPct val="0"/>
              </a:spcBef>
              <a:buNone/>
              <a:defRPr/>
            </a:pPr>
            <a:r>
              <a:rPr lang="en-US" altLang="en-US" sz="1568" b="1">
                <a:solidFill>
                  <a:srgbClr val="505050"/>
                </a:solidFill>
                <a:latin typeface="Segoe UI" panose="020B0502040204020203" pitchFamily="34" charset="0"/>
                <a:cs typeface="Segoe UI" panose="020B0502040204020203" pitchFamily="34" charset="0"/>
              </a:rPr>
              <a:t>Azure </a:t>
            </a:r>
          </a:p>
          <a:p>
            <a:pPr algn="ctr" defTabSz="914038">
              <a:lnSpc>
                <a:spcPct val="100000"/>
              </a:lnSpc>
              <a:spcBef>
                <a:spcPct val="0"/>
              </a:spcBef>
              <a:buNone/>
              <a:defRPr/>
            </a:pPr>
            <a:r>
              <a:rPr lang="en-US" altLang="en-US" sz="1568" b="1">
                <a:solidFill>
                  <a:srgbClr val="505050"/>
                </a:solidFill>
                <a:latin typeface="Segoe UI" panose="020B0502040204020203" pitchFamily="34" charset="0"/>
                <a:cs typeface="Segoe UI" panose="020B0502040204020203" pitchFamily="34" charset="0"/>
              </a:rPr>
              <a:t>Load Balancer</a:t>
            </a:r>
          </a:p>
        </p:txBody>
      </p:sp>
      <p:sp>
        <p:nvSpPr>
          <p:cNvPr id="19" name="TextBox 18"/>
          <p:cNvSpPr txBox="1"/>
          <p:nvPr/>
        </p:nvSpPr>
        <p:spPr>
          <a:xfrm>
            <a:off x="10440937" y="5094578"/>
            <a:ext cx="1407992" cy="566830"/>
          </a:xfrm>
          <a:prstGeom prst="rect">
            <a:avLst/>
          </a:prstGeom>
          <a:noFill/>
        </p:spPr>
        <p:txBody>
          <a:bodyPr wrap="square" lIns="182807" tIns="146246" rIns="182807" bIns="146246" rtlCol="0">
            <a:spAutoFit/>
          </a:bodyPr>
          <a:lstStyle/>
          <a:p>
            <a:pPr defTabSz="914038">
              <a:lnSpc>
                <a:spcPct val="90000"/>
              </a:lnSpc>
              <a:defRPr/>
            </a:pPr>
            <a:r>
              <a:rPr lang="en-US" sz="1960" b="1">
                <a:latin typeface="Segoe UI"/>
              </a:rPr>
              <a:t>Internet</a:t>
            </a:r>
          </a:p>
        </p:txBody>
      </p:sp>
      <p:sp>
        <p:nvSpPr>
          <p:cNvPr id="385" name="TextBox 384"/>
          <p:cNvSpPr txBox="1"/>
          <p:nvPr/>
        </p:nvSpPr>
        <p:spPr>
          <a:xfrm>
            <a:off x="6168626" y="3253291"/>
            <a:ext cx="870505" cy="814449"/>
          </a:xfrm>
          <a:prstGeom prst="rect">
            <a:avLst/>
          </a:prstGeom>
          <a:noFill/>
        </p:spPr>
        <p:txBody>
          <a:bodyPr wrap="square" rtlCol="0">
            <a:spAutoFit/>
          </a:bodyPr>
          <a:lstStyle/>
          <a:p>
            <a:pPr algn="ctr" defTabSz="914038">
              <a:defRPr/>
            </a:pPr>
            <a:r>
              <a:rPr lang="en-US" sz="1568" kern="0">
                <a:gradFill>
                  <a:gsLst>
                    <a:gs pos="2917">
                      <a:srgbClr val="505050"/>
                    </a:gs>
                    <a:gs pos="30000">
                      <a:srgbClr val="505050"/>
                    </a:gs>
                  </a:gsLst>
                  <a:lin ang="5400000" scaled="0"/>
                </a:gradFill>
                <a:latin typeface="Segoe UI"/>
              </a:rPr>
              <a:t>IPv6 (AAAA) </a:t>
            </a:r>
          </a:p>
          <a:p>
            <a:pPr algn="ctr" defTabSz="914038">
              <a:defRPr/>
            </a:pPr>
            <a:r>
              <a:rPr lang="en-US" sz="1568" kern="0">
                <a:gradFill>
                  <a:gsLst>
                    <a:gs pos="2917">
                      <a:srgbClr val="505050"/>
                    </a:gs>
                    <a:gs pos="30000">
                      <a:srgbClr val="505050"/>
                    </a:gs>
                  </a:gsLst>
                  <a:lin ang="5400000" scaled="0"/>
                </a:gradFill>
                <a:latin typeface="Segoe UI"/>
              </a:rPr>
              <a:t>Record</a:t>
            </a:r>
          </a:p>
        </p:txBody>
      </p:sp>
      <p:sp>
        <p:nvSpPr>
          <p:cNvPr id="32" name="TextBox 31"/>
          <p:cNvSpPr txBox="1"/>
          <p:nvPr/>
        </p:nvSpPr>
        <p:spPr>
          <a:xfrm>
            <a:off x="8492108" y="4642297"/>
            <a:ext cx="1307612" cy="895823"/>
          </a:xfrm>
          <a:prstGeom prst="rect">
            <a:avLst/>
          </a:prstGeom>
          <a:noFill/>
        </p:spPr>
        <p:txBody>
          <a:bodyPr wrap="square" lIns="0" tIns="0" rIns="0" bIns="0" rtlCol="0">
            <a:spAutoFit/>
          </a:bodyPr>
          <a:lstStyle/>
          <a:p>
            <a:pPr algn="ctr" defTabSz="914038">
              <a:lnSpc>
                <a:spcPct val="90000"/>
              </a:lnSpc>
              <a:defRPr/>
            </a:pPr>
            <a:r>
              <a:rPr lang="en-US" sz="2156">
                <a:latin typeface="Segoe UI"/>
              </a:rPr>
              <a:t>Inbound</a:t>
            </a:r>
          </a:p>
          <a:p>
            <a:pPr algn="ctr" defTabSz="914038">
              <a:lnSpc>
                <a:spcPct val="90000"/>
              </a:lnSpc>
              <a:defRPr/>
            </a:pPr>
            <a:r>
              <a:rPr lang="en-US" sz="2156">
                <a:latin typeface="Segoe UI"/>
              </a:rPr>
              <a:t>&amp;</a:t>
            </a:r>
          </a:p>
          <a:p>
            <a:pPr algn="ctr" defTabSz="914038">
              <a:lnSpc>
                <a:spcPct val="90000"/>
              </a:lnSpc>
              <a:defRPr/>
            </a:pPr>
            <a:r>
              <a:rPr lang="en-US" sz="2156">
                <a:latin typeface="Segoe UI"/>
              </a:rPr>
              <a:t>Outbound</a:t>
            </a:r>
          </a:p>
        </p:txBody>
      </p:sp>
      <p:sp>
        <p:nvSpPr>
          <p:cNvPr id="399" name="TextBox 398"/>
          <p:cNvSpPr txBox="1">
            <a:spLocks noChangeArrowheads="1"/>
          </p:cNvSpPr>
          <p:nvPr/>
        </p:nvSpPr>
        <p:spPr bwMode="auto">
          <a:xfrm>
            <a:off x="7826028" y="2761181"/>
            <a:ext cx="614980" cy="3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568" b="1">
                <a:solidFill>
                  <a:srgbClr val="0072C6"/>
                </a:solidFill>
                <a:latin typeface="Segoe UI" panose="020B0502040204020203" pitchFamily="34" charset="0"/>
                <a:cs typeface="Segoe UI" panose="020B0502040204020203" pitchFamily="34" charset="0"/>
              </a:rPr>
              <a:t>IPv6</a:t>
            </a:r>
          </a:p>
        </p:txBody>
      </p:sp>
      <p:sp>
        <p:nvSpPr>
          <p:cNvPr id="403" name="TextBox 402"/>
          <p:cNvSpPr txBox="1">
            <a:spLocks noChangeArrowheads="1"/>
          </p:cNvSpPr>
          <p:nvPr/>
        </p:nvSpPr>
        <p:spPr bwMode="auto">
          <a:xfrm>
            <a:off x="9155681" y="2760004"/>
            <a:ext cx="589743" cy="57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568" b="1">
                <a:solidFill>
                  <a:schemeClr val="accent2"/>
                </a:solidFill>
                <a:latin typeface="Segoe UI" panose="020B0502040204020203" pitchFamily="34" charset="0"/>
                <a:cs typeface="Segoe UI" panose="020B0502040204020203" pitchFamily="34" charset="0"/>
              </a:rPr>
              <a:t>IPv4</a:t>
            </a:r>
          </a:p>
        </p:txBody>
      </p:sp>
      <p:sp>
        <p:nvSpPr>
          <p:cNvPr id="371" name="Trapezoid 370"/>
          <p:cNvSpPr/>
          <p:nvPr/>
        </p:nvSpPr>
        <p:spPr>
          <a:xfrm>
            <a:off x="7588522" y="3506029"/>
            <a:ext cx="3100005" cy="705517"/>
          </a:xfrm>
          <a:prstGeom prst="trapezoid">
            <a:avLst/>
          </a:prstGeom>
          <a:solidFill>
            <a:schemeClr val="tx1">
              <a:lumMod val="50000"/>
            </a:schemeClr>
          </a:solidFill>
          <a:ln w="12700" cap="flat" cmpd="sng" algn="ctr">
            <a:noFill/>
            <a:prstDash val="solid"/>
            <a:miter lim="800000"/>
          </a:ln>
          <a:effectLst/>
        </p:spPr>
        <p:txBody>
          <a:bodyPr anchor="ctr"/>
          <a:lstStyle/>
          <a:p>
            <a:pPr algn="ctr" defTabSz="914038">
              <a:defRPr/>
            </a:pPr>
            <a:endParaRPr lang="en-US" sz="1400" b="1" kern="0">
              <a:solidFill>
                <a:schemeClr val="bg1"/>
              </a:solidFill>
              <a:latin typeface="Calibri" panose="020F0502020204030204"/>
              <a:cs typeface="Segoe UI" panose="020B0502040204020203" pitchFamily="34" charset="0"/>
            </a:endParaRPr>
          </a:p>
        </p:txBody>
      </p:sp>
      <p:sp>
        <p:nvSpPr>
          <p:cNvPr id="394" name="TextBox 393"/>
          <p:cNvSpPr txBox="1">
            <a:spLocks noChangeArrowheads="1"/>
          </p:cNvSpPr>
          <p:nvPr/>
        </p:nvSpPr>
        <p:spPr bwMode="auto">
          <a:xfrm>
            <a:off x="7617369" y="3537540"/>
            <a:ext cx="756521" cy="57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038">
              <a:lnSpc>
                <a:spcPct val="100000"/>
              </a:lnSpc>
              <a:spcBef>
                <a:spcPct val="0"/>
              </a:spcBef>
              <a:buNone/>
              <a:defRPr/>
            </a:pPr>
            <a:r>
              <a:rPr lang="en-US" altLang="en-US" sz="1568">
                <a:solidFill>
                  <a:prstClr val="white"/>
                </a:solidFill>
                <a:latin typeface="Segoe UI" panose="020B0502040204020203" pitchFamily="34" charset="0"/>
                <a:cs typeface="Segoe UI" panose="020B0502040204020203" pitchFamily="34" charset="0"/>
              </a:rPr>
              <a:t>IPv6 </a:t>
            </a:r>
          </a:p>
          <a:p>
            <a:pPr algn="ctr" defTabSz="914038">
              <a:lnSpc>
                <a:spcPct val="100000"/>
              </a:lnSpc>
              <a:spcBef>
                <a:spcPct val="0"/>
              </a:spcBef>
              <a:buNone/>
              <a:defRPr/>
            </a:pPr>
            <a:r>
              <a:rPr lang="en-US" altLang="en-US" sz="1568">
                <a:solidFill>
                  <a:prstClr val="white"/>
                </a:solidFill>
                <a:latin typeface="Segoe UI" panose="020B0502040204020203" pitchFamily="34" charset="0"/>
                <a:cs typeface="Segoe UI" panose="020B0502040204020203" pitchFamily="34" charset="0"/>
              </a:rPr>
              <a:t>VIP</a:t>
            </a:r>
          </a:p>
        </p:txBody>
      </p:sp>
      <p:sp>
        <p:nvSpPr>
          <p:cNvPr id="396" name="TextBox 395"/>
          <p:cNvSpPr txBox="1">
            <a:spLocks noChangeArrowheads="1"/>
          </p:cNvSpPr>
          <p:nvPr/>
        </p:nvSpPr>
        <p:spPr bwMode="auto">
          <a:xfrm>
            <a:off x="9962186" y="3509877"/>
            <a:ext cx="574953" cy="57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568">
                <a:solidFill>
                  <a:prstClr val="white"/>
                </a:solidFill>
                <a:latin typeface="Segoe UI" panose="020B0502040204020203" pitchFamily="34" charset="0"/>
                <a:cs typeface="Segoe UI" panose="020B0502040204020203" pitchFamily="34" charset="0"/>
              </a:rPr>
              <a:t>IPv4</a:t>
            </a:r>
          </a:p>
          <a:p>
            <a:pPr defTabSz="914038">
              <a:lnSpc>
                <a:spcPct val="100000"/>
              </a:lnSpc>
              <a:spcBef>
                <a:spcPct val="0"/>
              </a:spcBef>
              <a:buNone/>
              <a:defRPr/>
            </a:pPr>
            <a:r>
              <a:rPr lang="en-US" altLang="en-US" sz="1568">
                <a:solidFill>
                  <a:prstClr val="white"/>
                </a:solidFill>
                <a:latin typeface="Segoe UI" panose="020B0502040204020203" pitchFamily="34" charset="0"/>
                <a:cs typeface="Segoe UI" panose="020B0502040204020203" pitchFamily="34" charset="0"/>
              </a:rPr>
              <a:t> VIP</a:t>
            </a:r>
          </a:p>
        </p:txBody>
      </p:sp>
      <p:sp>
        <p:nvSpPr>
          <p:cNvPr id="409" name="TextBox 408"/>
          <p:cNvSpPr txBox="1"/>
          <p:nvPr/>
        </p:nvSpPr>
        <p:spPr>
          <a:xfrm>
            <a:off x="8183767" y="1506341"/>
            <a:ext cx="1261050" cy="284693"/>
          </a:xfrm>
          <a:prstGeom prst="rect">
            <a:avLst/>
          </a:prstGeom>
          <a:noFill/>
        </p:spPr>
        <p:txBody>
          <a:bodyPr wrap="none" rtlCol="0">
            <a:spAutoFit/>
          </a:bodyPr>
          <a:lstStyle/>
          <a:p>
            <a:pPr algn="r" defTabSz="914038">
              <a:lnSpc>
                <a:spcPts val="1500"/>
              </a:lnSpc>
              <a:defRPr/>
            </a:pPr>
            <a:r>
              <a:rPr lang="en-US" sz="3528" b="1">
                <a:solidFill>
                  <a:srgbClr val="505050"/>
                </a:solidFill>
                <a:latin typeface="Calibri" panose="020F0502020204030204"/>
              </a:rPr>
              <a:t>Azure</a:t>
            </a:r>
          </a:p>
        </p:txBody>
      </p:sp>
      <p:grpSp>
        <p:nvGrpSpPr>
          <p:cNvPr id="183" name="Group 182"/>
          <p:cNvGrpSpPr/>
          <p:nvPr/>
        </p:nvGrpSpPr>
        <p:grpSpPr>
          <a:xfrm>
            <a:off x="8092168" y="2332278"/>
            <a:ext cx="2150859" cy="284749"/>
            <a:chOff x="8570984" y="3419138"/>
            <a:chExt cx="1088946" cy="284863"/>
          </a:xfrm>
        </p:grpSpPr>
        <p:grpSp>
          <p:nvGrpSpPr>
            <p:cNvPr id="184" name="Group 183"/>
            <p:cNvGrpSpPr/>
            <p:nvPr/>
          </p:nvGrpSpPr>
          <p:grpSpPr>
            <a:xfrm>
              <a:off x="8570984" y="3419138"/>
              <a:ext cx="1088946" cy="284863"/>
              <a:chOff x="2737932" y="3309876"/>
              <a:chExt cx="1105214" cy="289119"/>
            </a:xfrm>
          </p:grpSpPr>
          <p:sp>
            <p:nvSpPr>
              <p:cNvPr id="186" name="Rectangle 71"/>
              <p:cNvSpPr>
                <a:spLocks noChangeArrowheads="1"/>
              </p:cNvSpPr>
              <p:nvPr/>
            </p:nvSpPr>
            <p:spPr bwMode="auto">
              <a:xfrm>
                <a:off x="2737932" y="3309876"/>
                <a:ext cx="1105214" cy="289119"/>
              </a:xfrm>
              <a:prstGeom prst="rect">
                <a:avLst/>
              </a:prstGeom>
              <a:solidFill>
                <a:srgbClr val="D2D2D2"/>
              </a:solidFill>
              <a:ln w="15875">
                <a:solidFill>
                  <a:srgbClr val="000000"/>
                </a:solidFill>
                <a:miter lim="800000"/>
                <a:headEnd/>
                <a:tailEnd/>
              </a:ln>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87"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88"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89"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0"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1"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2"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grpSp>
        <p:sp>
          <p:nvSpPr>
            <p:cNvPr id="185" name="TextBox 184"/>
            <p:cNvSpPr txBox="1"/>
            <p:nvPr/>
          </p:nvSpPr>
          <p:spPr>
            <a:xfrm>
              <a:off x="9102266" y="3469231"/>
              <a:ext cx="399224" cy="221688"/>
            </a:xfrm>
            <a:prstGeom prst="rect">
              <a:avLst/>
            </a:prstGeom>
            <a:noFill/>
          </p:spPr>
          <p:txBody>
            <a:bodyPr wrap="square" lIns="0" tIns="0" rIns="0" bIns="0" rtlCol="0">
              <a:spAutoFit/>
            </a:bodyPr>
            <a:lstStyle/>
            <a:p>
              <a:pPr algn="ctr" defTabSz="914038">
                <a:lnSpc>
                  <a:spcPct val="90000"/>
                </a:lnSpc>
                <a:defRPr/>
              </a:pPr>
              <a:r>
                <a:rPr lang="en-US" sz="1600">
                  <a:solidFill>
                    <a:srgbClr val="D2D2D2">
                      <a:lumMod val="25000"/>
                    </a:srgbClr>
                  </a:solidFill>
                  <a:latin typeface="Segoe UI"/>
                </a:rPr>
                <a:t>VM</a:t>
              </a:r>
            </a:p>
          </p:txBody>
        </p:sp>
      </p:grpSp>
      <p:grpSp>
        <p:nvGrpSpPr>
          <p:cNvPr id="153" name="Group 152"/>
          <p:cNvGrpSpPr/>
          <p:nvPr/>
        </p:nvGrpSpPr>
        <p:grpSpPr>
          <a:xfrm>
            <a:off x="7214652" y="6079777"/>
            <a:ext cx="2419600" cy="835745"/>
            <a:chOff x="3597088" y="5621497"/>
            <a:chExt cx="2420573" cy="836080"/>
          </a:xfrm>
        </p:grpSpPr>
        <p:sp>
          <p:nvSpPr>
            <p:cNvPr id="154" name="TextBox 153"/>
            <p:cNvSpPr txBox="1">
              <a:spLocks noChangeArrowheads="1"/>
            </p:cNvSpPr>
            <p:nvPr/>
          </p:nvSpPr>
          <p:spPr bwMode="auto">
            <a:xfrm>
              <a:off x="3597088" y="6155808"/>
              <a:ext cx="2420573" cy="30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038">
                <a:lnSpc>
                  <a:spcPct val="100000"/>
                </a:lnSpc>
                <a:spcBef>
                  <a:spcPct val="0"/>
                </a:spcBef>
                <a:buNone/>
                <a:defRPr/>
              </a:pPr>
              <a:r>
                <a:rPr lang="en-US" altLang="en-US" sz="1372" b="1">
                  <a:solidFill>
                    <a:srgbClr val="0070C0"/>
                  </a:solidFill>
                  <a:latin typeface="Segoe UI" panose="020B0502040204020203" pitchFamily="34" charset="0"/>
                  <a:cs typeface="Segoe UI" panose="020B0502040204020203" pitchFamily="34" charset="0"/>
                </a:rPr>
                <a:t>IPv6 </a:t>
              </a:r>
              <a:r>
                <a:rPr lang="en-US" altLang="en-US" sz="1372" b="1">
                  <a:solidFill>
                    <a:srgbClr val="505050"/>
                  </a:solidFill>
                  <a:latin typeface="Segoe UI" panose="020B0502040204020203" pitchFamily="34" charset="0"/>
                  <a:cs typeface="Segoe UI" panose="020B0502040204020203" pitchFamily="34" charset="0"/>
                </a:rPr>
                <a:t>Clients &amp; Services</a:t>
              </a:r>
            </a:p>
          </p:txBody>
        </p:sp>
        <p:grpSp>
          <p:nvGrpSpPr>
            <p:cNvPr id="155" name="Group 154"/>
            <p:cNvGrpSpPr/>
            <p:nvPr/>
          </p:nvGrpSpPr>
          <p:grpSpPr>
            <a:xfrm>
              <a:off x="4758841" y="5958801"/>
              <a:ext cx="739718" cy="163877"/>
              <a:chOff x="1935747" y="2807458"/>
              <a:chExt cx="4782375" cy="982489"/>
            </a:xfrm>
          </p:grpSpPr>
          <p:grpSp>
            <p:nvGrpSpPr>
              <p:cNvPr id="160" name="Group 159"/>
              <p:cNvGrpSpPr/>
              <p:nvPr/>
            </p:nvGrpSpPr>
            <p:grpSpPr>
              <a:xfrm>
                <a:off x="1935747" y="2807458"/>
                <a:ext cx="4782375" cy="982489"/>
                <a:chOff x="7398084" y="359193"/>
                <a:chExt cx="1492843" cy="597375"/>
              </a:xfrm>
            </p:grpSpPr>
            <p:sp>
              <p:nvSpPr>
                <p:cNvPr id="181" name="Round Same Side Corner Rectangle 180"/>
                <p:cNvSpPr/>
                <p:nvPr/>
              </p:nvSpPr>
              <p:spPr>
                <a:xfrm>
                  <a:off x="7398084" y="359193"/>
                  <a:ext cx="1491075" cy="300789"/>
                </a:xfrm>
                <a:prstGeom prst="round2SameRect">
                  <a:avLst>
                    <a:gd name="adj1" fmla="val 36667"/>
                    <a:gd name="adj2" fmla="val 0"/>
                  </a:avLst>
                </a:prstGeom>
                <a:solidFill>
                  <a:srgbClr val="44546A"/>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82" name="Round Same Side Corner Rectangle 181"/>
                <p:cNvSpPr/>
                <p:nvPr/>
              </p:nvSpPr>
              <p:spPr>
                <a:xfrm rot="10800000">
                  <a:off x="7399852" y="655779"/>
                  <a:ext cx="1491075" cy="300789"/>
                </a:xfrm>
                <a:prstGeom prst="round2SameRect">
                  <a:avLst>
                    <a:gd name="adj1" fmla="val 36667"/>
                    <a:gd name="adj2"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161" name="Group 160"/>
              <p:cNvGrpSpPr/>
              <p:nvPr/>
            </p:nvGrpSpPr>
            <p:grpSpPr>
              <a:xfrm>
                <a:off x="2182529" y="2901798"/>
                <a:ext cx="3492334" cy="800713"/>
                <a:chOff x="6489839" y="2201153"/>
                <a:chExt cx="2413510" cy="553364"/>
              </a:xfrm>
            </p:grpSpPr>
            <p:grpSp>
              <p:nvGrpSpPr>
                <p:cNvPr id="163" name="Group 162"/>
                <p:cNvGrpSpPr/>
                <p:nvPr/>
              </p:nvGrpSpPr>
              <p:grpSpPr>
                <a:xfrm flipV="1">
                  <a:off x="6489839" y="2201153"/>
                  <a:ext cx="2413510" cy="240586"/>
                  <a:chOff x="6489854" y="2441739"/>
                  <a:chExt cx="1527503" cy="152266"/>
                </a:xfrm>
              </p:grpSpPr>
              <p:sp>
                <p:nvSpPr>
                  <p:cNvPr id="173" name="Rectangle 172"/>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4" name="Rectangle 173"/>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5" name="Rectangle 174"/>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6" name="Rectangle 175"/>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7" name="Rectangle 176"/>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8" name="Rectangle 177"/>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9" name="Rectangle 178"/>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80" name="Rectangle 179"/>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164" name="Group 163"/>
                <p:cNvGrpSpPr/>
                <p:nvPr/>
              </p:nvGrpSpPr>
              <p:grpSpPr>
                <a:xfrm flipV="1">
                  <a:off x="6489839" y="2513931"/>
                  <a:ext cx="2413510" cy="240586"/>
                  <a:chOff x="6489854" y="2441739"/>
                  <a:chExt cx="1527503" cy="152266"/>
                </a:xfrm>
              </p:grpSpPr>
              <p:sp>
                <p:nvSpPr>
                  <p:cNvPr id="165" name="Rectangle 164"/>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66" name="Rectangle 165"/>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67" name="Rectangle 166"/>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68" name="Rectangle 167"/>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69" name="Rectangle 168"/>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0" name="Rectangle 169"/>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1" name="Rectangle 170"/>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sp>
                <p:nvSpPr>
                  <p:cNvPr id="172" name="Rectangle 171"/>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sp>
            <p:nvSpPr>
              <p:cNvPr id="162" name="Oval 161"/>
              <p:cNvSpPr/>
              <p:nvPr/>
            </p:nvSpPr>
            <p:spPr>
              <a:xfrm>
                <a:off x="6051884" y="3371990"/>
                <a:ext cx="348126" cy="348126"/>
              </a:xfrm>
              <a:prstGeom prst="ellipse">
                <a:avLst/>
              </a:prstGeom>
              <a:solidFill>
                <a:srgbClr val="70AD47">
                  <a:lumMod val="75000"/>
                </a:srgbClr>
              </a:solidFill>
              <a:ln w="12700" cap="flat" cmpd="sng" algn="ctr">
                <a:noFill/>
                <a:prstDash val="solid"/>
                <a:miter lim="800000"/>
              </a:ln>
              <a:effectLst/>
            </p:spPr>
            <p:txBody>
              <a:bodyPr rtlCol="0" anchor="ctr"/>
              <a:lstStyle/>
              <a:p>
                <a:pPr algn="ctr" defTabSz="914038">
                  <a:defRPr/>
                </a:pPr>
                <a:endParaRPr lang="en-US" sz="1799" kern="0">
                  <a:solidFill>
                    <a:prstClr val="white"/>
                  </a:solidFill>
                  <a:latin typeface="Calibri" panose="020F0502020204030204"/>
                </a:endParaRPr>
              </a:p>
            </p:txBody>
          </p:sp>
        </p:grpSp>
        <p:grpSp>
          <p:nvGrpSpPr>
            <p:cNvPr id="156" name="Group 155"/>
            <p:cNvGrpSpPr/>
            <p:nvPr/>
          </p:nvGrpSpPr>
          <p:grpSpPr>
            <a:xfrm>
              <a:off x="4066774" y="5621497"/>
              <a:ext cx="935991" cy="502015"/>
              <a:chOff x="5798601" y="5130338"/>
              <a:chExt cx="1048955" cy="562603"/>
            </a:xfrm>
            <a:effectLst>
              <a:outerShdw dir="18900000" sy="23000" kx="-1200000" algn="bl" rotWithShape="0">
                <a:prstClr val="black">
                  <a:alpha val="20000"/>
                </a:prstClr>
              </a:outerShdw>
            </a:effectLst>
          </p:grpSpPr>
          <p:sp>
            <p:nvSpPr>
              <p:cNvPr id="158" name="Freeform 63"/>
              <p:cNvSpPr>
                <a:spLocks/>
              </p:cNvSpPr>
              <p:nvPr/>
            </p:nvSpPr>
            <p:spPr bwMode="auto">
              <a:xfrm>
                <a:off x="5960778" y="5153006"/>
                <a:ext cx="723264" cy="449260"/>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defRPr/>
                </a:pPr>
                <a:endParaRPr lang="en-US" sz="1600">
                  <a:solidFill>
                    <a:srgbClr val="505050"/>
                  </a:solidFill>
                  <a:latin typeface="Segoe UI"/>
                </a:endParaRPr>
              </a:p>
            </p:txBody>
          </p:sp>
          <p:sp>
            <p:nvSpPr>
              <p:cNvPr id="159" name="Freeform 64"/>
              <p:cNvSpPr>
                <a:spLocks noEditPoints="1"/>
              </p:cNvSpPr>
              <p:nvPr/>
            </p:nvSpPr>
            <p:spPr bwMode="auto">
              <a:xfrm>
                <a:off x="5798601" y="513033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defRPr/>
                </a:pPr>
                <a:endParaRPr lang="en-US" sz="1600">
                  <a:solidFill>
                    <a:srgbClr val="505050"/>
                  </a:solidFill>
                  <a:latin typeface="Segoe UI"/>
                </a:endParaRPr>
              </a:p>
            </p:txBody>
          </p:sp>
        </p:grpSp>
      </p:grpSp>
      <p:grpSp>
        <p:nvGrpSpPr>
          <p:cNvPr id="193" name="Group 192"/>
          <p:cNvGrpSpPr/>
          <p:nvPr/>
        </p:nvGrpSpPr>
        <p:grpSpPr>
          <a:xfrm>
            <a:off x="8149283" y="2403767"/>
            <a:ext cx="2150859" cy="284749"/>
            <a:chOff x="8570984" y="3419138"/>
            <a:chExt cx="1088946" cy="284863"/>
          </a:xfrm>
        </p:grpSpPr>
        <p:grpSp>
          <p:nvGrpSpPr>
            <p:cNvPr id="194" name="Group 193"/>
            <p:cNvGrpSpPr/>
            <p:nvPr/>
          </p:nvGrpSpPr>
          <p:grpSpPr>
            <a:xfrm>
              <a:off x="8570984" y="3419138"/>
              <a:ext cx="1088946" cy="284863"/>
              <a:chOff x="2737932" y="3309876"/>
              <a:chExt cx="1105214" cy="289119"/>
            </a:xfrm>
          </p:grpSpPr>
          <p:sp>
            <p:nvSpPr>
              <p:cNvPr id="196" name="Rectangle 71"/>
              <p:cNvSpPr>
                <a:spLocks noChangeArrowheads="1"/>
              </p:cNvSpPr>
              <p:nvPr/>
            </p:nvSpPr>
            <p:spPr bwMode="auto">
              <a:xfrm>
                <a:off x="2737932" y="3309876"/>
                <a:ext cx="1105214" cy="289119"/>
              </a:xfrm>
              <a:prstGeom prst="rect">
                <a:avLst/>
              </a:prstGeom>
              <a:solidFill>
                <a:srgbClr val="D2D2D2"/>
              </a:solidFill>
              <a:ln w="15875">
                <a:solidFill>
                  <a:srgbClr val="000000"/>
                </a:solidFill>
                <a:miter lim="800000"/>
                <a:headEnd/>
                <a:tailEnd/>
              </a:ln>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7"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8"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199"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200"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201"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202"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grpSp>
        <p:sp>
          <p:nvSpPr>
            <p:cNvPr id="195" name="TextBox 194"/>
            <p:cNvSpPr txBox="1"/>
            <p:nvPr/>
          </p:nvSpPr>
          <p:spPr>
            <a:xfrm>
              <a:off x="9102266" y="3469231"/>
              <a:ext cx="399224" cy="221688"/>
            </a:xfrm>
            <a:prstGeom prst="rect">
              <a:avLst/>
            </a:prstGeom>
            <a:noFill/>
          </p:spPr>
          <p:txBody>
            <a:bodyPr wrap="square" lIns="0" tIns="0" rIns="0" bIns="0" rtlCol="0">
              <a:spAutoFit/>
            </a:bodyPr>
            <a:lstStyle/>
            <a:p>
              <a:pPr algn="ctr" defTabSz="914038">
                <a:lnSpc>
                  <a:spcPct val="90000"/>
                </a:lnSpc>
                <a:defRPr/>
              </a:pPr>
              <a:r>
                <a:rPr lang="en-US" sz="1600">
                  <a:solidFill>
                    <a:srgbClr val="D2D2D2">
                      <a:lumMod val="25000"/>
                    </a:srgbClr>
                  </a:solidFill>
                  <a:latin typeface="Segoe UI"/>
                </a:rPr>
                <a:t>VM</a:t>
              </a:r>
            </a:p>
          </p:txBody>
        </p:sp>
      </p:grpSp>
      <p:grpSp>
        <p:nvGrpSpPr>
          <p:cNvPr id="17" name="Group 16"/>
          <p:cNvGrpSpPr/>
          <p:nvPr/>
        </p:nvGrpSpPr>
        <p:grpSpPr>
          <a:xfrm>
            <a:off x="8217835" y="2476660"/>
            <a:ext cx="2150859" cy="284749"/>
            <a:chOff x="8570984" y="3419138"/>
            <a:chExt cx="1088946" cy="284863"/>
          </a:xfrm>
        </p:grpSpPr>
        <p:grpSp>
          <p:nvGrpSpPr>
            <p:cNvPr id="361" name="Group 360"/>
            <p:cNvGrpSpPr/>
            <p:nvPr/>
          </p:nvGrpSpPr>
          <p:grpSpPr>
            <a:xfrm>
              <a:off x="8570984" y="3419138"/>
              <a:ext cx="1088946" cy="284863"/>
              <a:chOff x="2737932" y="3309876"/>
              <a:chExt cx="1105214" cy="289119"/>
            </a:xfrm>
          </p:grpSpPr>
          <p:sp>
            <p:nvSpPr>
              <p:cNvPr id="362" name="Rectangle 71"/>
              <p:cNvSpPr>
                <a:spLocks noChangeArrowheads="1"/>
              </p:cNvSpPr>
              <p:nvPr/>
            </p:nvSpPr>
            <p:spPr bwMode="auto">
              <a:xfrm>
                <a:off x="2737932" y="3309876"/>
                <a:ext cx="1105214" cy="289119"/>
              </a:xfrm>
              <a:prstGeom prst="rect">
                <a:avLst/>
              </a:prstGeom>
              <a:solidFill>
                <a:srgbClr val="D2D2D2"/>
              </a:solidFill>
              <a:ln w="15875">
                <a:solidFill>
                  <a:srgbClr val="000000"/>
                </a:solidFill>
                <a:miter lim="800000"/>
                <a:headEnd/>
                <a:tailEnd/>
              </a:ln>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3"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4"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5"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6"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7"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sp>
            <p:nvSpPr>
              <p:cNvPr id="368"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3952">
                  <a:defRPr/>
                </a:pPr>
                <a:endParaRPr lang="en-US" sz="1799">
                  <a:solidFill>
                    <a:srgbClr val="505050"/>
                  </a:solidFill>
                  <a:latin typeface="Segoe UI Light"/>
                </a:endParaRPr>
              </a:p>
            </p:txBody>
          </p:sp>
        </p:grpSp>
        <p:sp>
          <p:nvSpPr>
            <p:cNvPr id="322" name="TextBox 321"/>
            <p:cNvSpPr txBox="1"/>
            <p:nvPr/>
          </p:nvSpPr>
          <p:spPr>
            <a:xfrm>
              <a:off x="9013363" y="3443853"/>
              <a:ext cx="399224" cy="221688"/>
            </a:xfrm>
            <a:prstGeom prst="rect">
              <a:avLst/>
            </a:prstGeom>
            <a:noFill/>
          </p:spPr>
          <p:txBody>
            <a:bodyPr wrap="square" lIns="0" tIns="0" rIns="0" bIns="0" rtlCol="0">
              <a:spAutoFit/>
            </a:bodyPr>
            <a:lstStyle/>
            <a:p>
              <a:pPr algn="ctr" defTabSz="914038">
                <a:lnSpc>
                  <a:spcPct val="90000"/>
                </a:lnSpc>
                <a:defRPr/>
              </a:pPr>
              <a:r>
                <a:rPr lang="en-US" sz="1600">
                  <a:solidFill>
                    <a:srgbClr val="D2D2D2">
                      <a:lumMod val="25000"/>
                    </a:srgbClr>
                  </a:solidFill>
                  <a:latin typeface="Segoe UI"/>
                </a:rPr>
                <a:t>VM</a:t>
              </a:r>
            </a:p>
          </p:txBody>
        </p:sp>
      </p:grpSp>
      <p:sp>
        <p:nvSpPr>
          <p:cNvPr id="128" name="Text Placeholder 3"/>
          <p:cNvSpPr txBox="1">
            <a:spLocks/>
          </p:cNvSpPr>
          <p:nvPr/>
        </p:nvSpPr>
        <p:spPr>
          <a:xfrm>
            <a:off x="393098" y="1558891"/>
            <a:ext cx="5495061" cy="487378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960"/>
          </a:p>
        </p:txBody>
      </p:sp>
      <p:sp>
        <p:nvSpPr>
          <p:cNvPr id="9" name="Rectangle 8"/>
          <p:cNvSpPr/>
          <p:nvPr/>
        </p:nvSpPr>
        <p:spPr bwMode="auto">
          <a:xfrm>
            <a:off x="8341314" y="2705605"/>
            <a:ext cx="271316" cy="149365"/>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sp>
        <p:nvSpPr>
          <p:cNvPr id="135" name="Rectangle 134"/>
          <p:cNvSpPr/>
          <p:nvPr/>
        </p:nvSpPr>
        <p:spPr bwMode="auto">
          <a:xfrm>
            <a:off x="9664421" y="2699014"/>
            <a:ext cx="271316" cy="149365"/>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a:gradFill>
                <a:gsLst>
                  <a:gs pos="5439">
                    <a:srgbClr val="F8F8F8"/>
                  </a:gs>
                  <a:gs pos="10000">
                    <a:srgbClr val="F8F8F8"/>
                  </a:gs>
                </a:gsLst>
                <a:lin ang="5400000" scaled="0"/>
              </a:gradFill>
            </a:endParaRPr>
          </a:p>
        </p:txBody>
      </p:sp>
      <p:cxnSp>
        <p:nvCxnSpPr>
          <p:cNvPr id="144" name="Straight Arrow Connector 143"/>
          <p:cNvCxnSpPr>
            <a:stCxn id="159" idx="23"/>
          </p:cNvCxnSpPr>
          <p:nvPr/>
        </p:nvCxnSpPr>
        <p:spPr>
          <a:xfrm flipV="1">
            <a:off x="8471252" y="4090113"/>
            <a:ext cx="3023" cy="2014507"/>
          </a:xfrm>
          <a:prstGeom prst="straightConnector1">
            <a:avLst/>
          </a:prstGeom>
          <a:noFill/>
          <a:ln w="47625">
            <a:solidFill>
              <a:schemeClr val="accent2">
                <a:lumMod val="50000"/>
              </a:schemeClr>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cxnSp>
        <p:nvCxnSpPr>
          <p:cNvPr id="150" name="Straight Arrow Connector 149"/>
          <p:cNvCxnSpPr/>
          <p:nvPr/>
        </p:nvCxnSpPr>
        <p:spPr>
          <a:xfrm flipH="1" flipV="1">
            <a:off x="9803420" y="4138052"/>
            <a:ext cx="16285" cy="1957188"/>
          </a:xfrm>
          <a:prstGeom prst="straightConnector1">
            <a:avLst/>
          </a:prstGeom>
          <a:noFill/>
          <a:ln w="47625">
            <a:solidFill>
              <a:srgbClr val="00B050"/>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cxnSp>
        <p:nvCxnSpPr>
          <p:cNvPr id="203" name="Straight Arrow Connector 202"/>
          <p:cNvCxnSpPr>
            <a:stCxn id="159" idx="5"/>
            <a:endCxn id="121" idx="2"/>
          </p:cNvCxnSpPr>
          <p:nvPr/>
        </p:nvCxnSpPr>
        <p:spPr>
          <a:xfrm flipH="1" flipV="1">
            <a:off x="7224650" y="4006195"/>
            <a:ext cx="578306" cy="2093457"/>
          </a:xfrm>
          <a:prstGeom prst="bentConnector4">
            <a:avLst>
              <a:gd name="adj1" fmla="val 100084"/>
              <a:gd name="adj2" fmla="val 50475"/>
            </a:avLst>
          </a:prstGeom>
          <a:noFill/>
          <a:ln w="38100">
            <a:solidFill>
              <a:schemeClr val="accent2">
                <a:lumMod val="50000"/>
              </a:schemeClr>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cxnSp>
        <p:nvCxnSpPr>
          <p:cNvPr id="204" name="Straight Arrow Connector 203"/>
          <p:cNvCxnSpPr>
            <a:stCxn id="377" idx="1"/>
            <a:endCxn id="135" idx="2"/>
          </p:cNvCxnSpPr>
          <p:nvPr/>
        </p:nvCxnSpPr>
        <p:spPr>
          <a:xfrm rot="10800000">
            <a:off x="9800079" y="2848379"/>
            <a:ext cx="551242" cy="334353"/>
          </a:xfrm>
          <a:prstGeom prst="bentConnector2">
            <a:avLst/>
          </a:prstGeom>
          <a:noFill/>
          <a:ln w="47625">
            <a:solidFill>
              <a:srgbClr val="00B050"/>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pic>
        <p:nvPicPr>
          <p:cNvPr id="124" name="Picture 123"/>
          <p:cNvPicPr>
            <a:picLocks noChangeAspect="1"/>
          </p:cNvPicPr>
          <p:nvPr/>
        </p:nvPicPr>
        <p:blipFill>
          <a:blip r:embed="rId5"/>
          <a:stretch>
            <a:fillRect/>
          </a:stretch>
        </p:blipFill>
        <p:spPr>
          <a:xfrm>
            <a:off x="8219559" y="3569033"/>
            <a:ext cx="516034" cy="516034"/>
          </a:xfrm>
          <a:prstGeom prst="rect">
            <a:avLst/>
          </a:prstGeom>
        </p:spPr>
      </p:pic>
      <p:cxnSp>
        <p:nvCxnSpPr>
          <p:cNvPr id="383" name="Straight Arrow Connector 382"/>
          <p:cNvCxnSpPr>
            <a:endCxn id="9" idx="2"/>
          </p:cNvCxnSpPr>
          <p:nvPr/>
        </p:nvCxnSpPr>
        <p:spPr>
          <a:xfrm flipV="1">
            <a:off x="8476971" y="2854970"/>
            <a:ext cx="1" cy="691374"/>
          </a:xfrm>
          <a:prstGeom prst="straightConnector1">
            <a:avLst/>
          </a:prstGeom>
          <a:noFill/>
          <a:ln w="47625">
            <a:solidFill>
              <a:schemeClr val="accent2"/>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pic>
        <p:nvPicPr>
          <p:cNvPr id="126" name="Picture 125"/>
          <p:cNvPicPr>
            <a:picLocks noChangeAspect="1"/>
          </p:cNvPicPr>
          <p:nvPr/>
        </p:nvPicPr>
        <p:blipFill>
          <a:blip r:embed="rId5"/>
          <a:stretch>
            <a:fillRect/>
          </a:stretch>
        </p:blipFill>
        <p:spPr>
          <a:xfrm>
            <a:off x="9537226" y="3571694"/>
            <a:ext cx="516034" cy="516034"/>
          </a:xfrm>
          <a:prstGeom prst="rect">
            <a:avLst/>
          </a:prstGeom>
        </p:spPr>
      </p:pic>
      <p:cxnSp>
        <p:nvCxnSpPr>
          <p:cNvPr id="140" name="Straight Arrow Connector 139"/>
          <p:cNvCxnSpPr>
            <a:endCxn id="135" idx="2"/>
          </p:cNvCxnSpPr>
          <p:nvPr/>
        </p:nvCxnSpPr>
        <p:spPr>
          <a:xfrm flipV="1">
            <a:off x="9800079" y="2848380"/>
            <a:ext cx="1" cy="697965"/>
          </a:xfrm>
          <a:prstGeom prst="straightConnector1">
            <a:avLst/>
          </a:prstGeom>
          <a:noFill/>
          <a:ln w="47625">
            <a:solidFill>
              <a:srgbClr val="00B050"/>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pic>
        <p:nvPicPr>
          <p:cNvPr id="121" name="Picture 120"/>
          <p:cNvPicPr>
            <a:picLocks noChangeAspect="1"/>
          </p:cNvPicPr>
          <p:nvPr/>
        </p:nvPicPr>
        <p:blipFill>
          <a:blip r:embed="rId6"/>
          <a:stretch>
            <a:fillRect/>
          </a:stretch>
        </p:blipFill>
        <p:spPr>
          <a:xfrm>
            <a:off x="6960862" y="3478619"/>
            <a:ext cx="527576" cy="527576"/>
          </a:xfrm>
          <a:prstGeom prst="rect">
            <a:avLst/>
          </a:prstGeom>
        </p:spPr>
      </p:pic>
      <p:sp>
        <p:nvSpPr>
          <p:cNvPr id="120" name="Trapezoid 119"/>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163896727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70051"/>
            <a:ext cx="4735096" cy="689111"/>
          </a:xfrm>
        </p:spPr>
        <p:txBody>
          <a:bodyPr vert="horz" lIns="320040" tIns="152357" rIns="53325" bIns="53325" rtlCol="0" anchor="ctr">
            <a:normAutofit fontScale="90000"/>
          </a:bodyPr>
          <a:lstStyle/>
          <a:p>
            <a:r>
              <a:rPr lang="en-US" dirty="0"/>
              <a:t>Security in the cloud </a:t>
            </a:r>
          </a:p>
        </p:txBody>
      </p:sp>
      <p:sp>
        <p:nvSpPr>
          <p:cNvPr id="36" name="TextBox 35"/>
          <p:cNvSpPr txBox="1"/>
          <p:nvPr/>
        </p:nvSpPr>
        <p:spPr>
          <a:xfrm>
            <a:off x="234783" y="1407417"/>
            <a:ext cx="5584395" cy="5060937"/>
          </a:xfrm>
          <a:prstGeom prst="rect">
            <a:avLst/>
          </a:prstGeom>
          <a:noFill/>
        </p:spPr>
        <p:txBody>
          <a:bodyPr wrap="square" lIns="179213" tIns="143370" rIns="179213" bIns="143370" rtlCol="0">
            <a:noAutofit/>
          </a:bodyPr>
          <a:lstStyle/>
          <a:p>
            <a:pPr marL="281620" lvl="1" indent="-281620">
              <a:lnSpc>
                <a:spcPct val="90000"/>
              </a:lnSpc>
              <a:spcBef>
                <a:spcPts val="1200"/>
              </a:spcBef>
              <a:spcAft>
                <a:spcPts val="588"/>
              </a:spcAft>
              <a:buClr>
                <a:schemeClr val="tx1"/>
              </a:buClr>
              <a:buSzPct val="100000"/>
              <a:buFont typeface="Arial" panose="020B0604020202020204" pitchFamily="34" charset="0"/>
              <a:buChar char="•"/>
            </a:pPr>
            <a:r>
              <a:rPr lang="en-US" sz="2400" dirty="0">
                <a:latin typeface="Segoe UI" pitchFamily="34" charset="0"/>
                <a:ea typeface="Segoe UI" pitchFamily="34" charset="0"/>
                <a:cs typeface="Segoe UI" pitchFamily="34" charset="0"/>
              </a:rPr>
              <a:t>Grouping of network traffic rules as security group</a:t>
            </a:r>
          </a:p>
          <a:p>
            <a:pPr marL="281620" lvl="1" indent="-281620">
              <a:lnSpc>
                <a:spcPct val="90000"/>
              </a:lnSpc>
              <a:spcBef>
                <a:spcPts val="1200"/>
              </a:spcBef>
              <a:spcAft>
                <a:spcPts val="588"/>
              </a:spcAft>
              <a:buClr>
                <a:schemeClr val="tx1"/>
              </a:buClr>
              <a:buSzPct val="100000"/>
              <a:buFont typeface="Arial" panose="020B0604020202020204" pitchFamily="34" charset="0"/>
              <a:buChar char="•"/>
            </a:pPr>
            <a:r>
              <a:rPr lang="en-US" sz="2400" dirty="0">
                <a:latin typeface="Segoe UI" pitchFamily="34" charset="0"/>
                <a:ea typeface="Segoe UI" pitchFamily="34" charset="0"/>
                <a:cs typeface="Segoe UI" pitchFamily="34" charset="0"/>
              </a:rPr>
              <a:t>Security groups associated with virtual machines or virtual subnets</a:t>
            </a:r>
          </a:p>
          <a:p>
            <a:pPr marL="281620" lvl="1" indent="-281620">
              <a:lnSpc>
                <a:spcPct val="90000"/>
              </a:lnSpc>
              <a:spcBef>
                <a:spcPts val="1200"/>
              </a:spcBef>
              <a:spcAft>
                <a:spcPts val="588"/>
              </a:spcAft>
              <a:buClr>
                <a:schemeClr val="tx1"/>
              </a:buClr>
              <a:buSzPct val="100000"/>
              <a:buFont typeface="Arial" panose="020B0604020202020204" pitchFamily="34" charset="0"/>
              <a:buChar char="•"/>
            </a:pPr>
            <a:r>
              <a:rPr lang="en-US" sz="2400" dirty="0">
                <a:latin typeface="Segoe UI" pitchFamily="34" charset="0"/>
                <a:ea typeface="Segoe UI" pitchFamily="34" charset="0"/>
                <a:cs typeface="Segoe UI" pitchFamily="34" charset="0"/>
              </a:rPr>
              <a:t>Controlled access between machines in subnets</a:t>
            </a:r>
          </a:p>
          <a:p>
            <a:pPr marL="281620" lvl="1" indent="-281620">
              <a:lnSpc>
                <a:spcPct val="90000"/>
              </a:lnSpc>
              <a:spcBef>
                <a:spcPts val="1200"/>
              </a:spcBef>
              <a:spcAft>
                <a:spcPts val="588"/>
              </a:spcAft>
              <a:buClr>
                <a:schemeClr val="tx1"/>
              </a:buClr>
              <a:buSzPct val="100000"/>
              <a:buFont typeface="Arial" panose="020B0604020202020204" pitchFamily="34" charset="0"/>
              <a:buChar char="•"/>
            </a:pPr>
            <a:r>
              <a:rPr lang="en-US" sz="2400" dirty="0">
                <a:latin typeface="Segoe UI" pitchFamily="34" charset="0"/>
                <a:ea typeface="Segoe UI" pitchFamily="34" charset="0"/>
                <a:cs typeface="Segoe UI" pitchFamily="34" charset="0"/>
              </a:rPr>
              <a:t>Controlled access to and from Internet</a:t>
            </a:r>
          </a:p>
          <a:p>
            <a:pPr marL="281620" lvl="1" indent="-281620">
              <a:lnSpc>
                <a:spcPct val="90000"/>
              </a:lnSpc>
              <a:spcBef>
                <a:spcPts val="1200"/>
              </a:spcBef>
              <a:spcAft>
                <a:spcPts val="588"/>
              </a:spcAft>
              <a:buClr>
                <a:schemeClr val="tx1"/>
              </a:buClr>
              <a:buSzPct val="100000"/>
              <a:buFont typeface="Arial" panose="020B0604020202020204" pitchFamily="34" charset="0"/>
              <a:buChar char="•"/>
            </a:pPr>
            <a:r>
              <a:rPr lang="en-US" sz="2400" dirty="0">
                <a:latin typeface="Segoe UI" pitchFamily="34" charset="0"/>
                <a:ea typeface="Segoe UI" pitchFamily="34" charset="0"/>
                <a:cs typeface="Segoe UI" pitchFamily="34" charset="0"/>
              </a:rPr>
              <a:t>Network traffic rules updated independent virtual machines</a:t>
            </a:r>
          </a:p>
        </p:txBody>
      </p:sp>
      <p:grpSp>
        <p:nvGrpSpPr>
          <p:cNvPr id="10" name="Group 9"/>
          <p:cNvGrpSpPr/>
          <p:nvPr/>
        </p:nvGrpSpPr>
        <p:grpSpPr>
          <a:xfrm>
            <a:off x="5571708" y="1418996"/>
            <a:ext cx="6343528" cy="5342579"/>
            <a:chOff x="5684913" y="1213174"/>
            <a:chExt cx="6472414" cy="5451128"/>
          </a:xfrm>
        </p:grpSpPr>
        <p:sp>
          <p:nvSpPr>
            <p:cNvPr id="4" name="Freeform 128"/>
            <p:cNvSpPr>
              <a:spLocks noChangeAspect="1"/>
            </p:cNvSpPr>
            <p:nvPr/>
          </p:nvSpPr>
          <p:spPr bwMode="black">
            <a:xfrm>
              <a:off x="5684913" y="1821100"/>
              <a:ext cx="6472414" cy="48432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extLst/>
          </p:spPr>
          <p:txBody>
            <a:bodyPr vert="horz" wrap="square" lIns="89606" tIns="44803" rIns="89606" bIns="44803" numCol="1" anchor="t" anchorCtr="0" compatLnSpc="1">
              <a:prstTxWarp prst="textNoShape">
                <a:avLst/>
              </a:prstTxWarp>
            </a:bodyPr>
            <a:lstStyle/>
            <a:p>
              <a:pPr defTabSz="913771"/>
              <a:endParaRPr lang="en-US" sz="1764" dirty="0">
                <a:solidFill>
                  <a:srgbClr val="505050"/>
                </a:solidFill>
              </a:endParaRPr>
            </a:p>
          </p:txBody>
        </p:sp>
        <p:sp>
          <p:nvSpPr>
            <p:cNvPr id="3" name="Cloud 2"/>
            <p:cNvSpPr/>
            <p:nvPr/>
          </p:nvSpPr>
          <p:spPr bwMode="auto">
            <a:xfrm>
              <a:off x="6142048" y="1213174"/>
              <a:ext cx="1980919" cy="988873"/>
            </a:xfrm>
            <a:prstGeom prst="cloud">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dirty="0">
                  <a:solidFill>
                    <a:schemeClr val="bg1"/>
                  </a:solidFill>
                  <a:ea typeface="Segoe UI" pitchFamily="34" charset="0"/>
                  <a:cs typeface="Segoe UI" pitchFamily="34" charset="0"/>
                </a:rPr>
                <a:t>Internet</a:t>
              </a:r>
            </a:p>
          </p:txBody>
        </p:sp>
        <p:grpSp>
          <p:nvGrpSpPr>
            <p:cNvPr id="6" name="Group 5"/>
            <p:cNvGrpSpPr/>
            <p:nvPr/>
          </p:nvGrpSpPr>
          <p:grpSpPr>
            <a:xfrm>
              <a:off x="7284886" y="3119490"/>
              <a:ext cx="4688117" cy="3393191"/>
              <a:chOff x="6745490" y="2862576"/>
              <a:chExt cx="4725267" cy="2429201"/>
            </a:xfrm>
            <a:solidFill>
              <a:schemeClr val="tx2"/>
            </a:solidFill>
          </p:grpSpPr>
          <p:sp>
            <p:nvSpPr>
              <p:cNvPr id="7" name="Freeform 6"/>
              <p:cNvSpPr/>
              <p:nvPr/>
            </p:nvSpPr>
            <p:spPr bwMode="auto">
              <a:xfrm>
                <a:off x="6745490" y="2862576"/>
                <a:ext cx="4725267" cy="2429201"/>
              </a:xfrm>
              <a:custGeom>
                <a:avLst/>
                <a:gdLst>
                  <a:gd name="connsiteX0" fmla="*/ 224346 w 4725267"/>
                  <a:gd name="connsiteY0" fmla="*/ 0 h 2310702"/>
                  <a:gd name="connsiteX1" fmla="*/ 2168811 w 4725267"/>
                  <a:gd name="connsiteY1" fmla="*/ 0 h 2310702"/>
                  <a:gd name="connsiteX2" fmla="*/ 3487460 w 4725267"/>
                  <a:gd name="connsiteY2" fmla="*/ 0 h 2310702"/>
                  <a:gd name="connsiteX3" fmla="*/ 3569916 w 4725267"/>
                  <a:gd name="connsiteY3" fmla="*/ 0 h 2310702"/>
                  <a:gd name="connsiteX4" fmla="*/ 4725267 w 4725267"/>
                  <a:gd name="connsiteY4" fmla="*/ 1155351 h 2310702"/>
                  <a:gd name="connsiteX5" fmla="*/ 4725266 w 4725267"/>
                  <a:gd name="connsiteY5" fmla="*/ 1155351 h 2310702"/>
                  <a:gd name="connsiteX6" fmla="*/ 3569915 w 4725267"/>
                  <a:gd name="connsiteY6" fmla="*/ 2310702 h 2310702"/>
                  <a:gd name="connsiteX7" fmla="*/ 2168811 w 4725267"/>
                  <a:gd name="connsiteY7" fmla="*/ 2310701 h 2310702"/>
                  <a:gd name="connsiteX8" fmla="*/ 224346 w 4725267"/>
                  <a:gd name="connsiteY8" fmla="*/ 2310701 h 2310702"/>
                  <a:gd name="connsiteX9" fmla="*/ 0 w 4725267"/>
                  <a:gd name="connsiteY9" fmla="*/ 2086355 h 2310702"/>
                  <a:gd name="connsiteX10" fmla="*/ 0 w 4725267"/>
                  <a:gd name="connsiteY10" fmla="*/ 224346 h 2310702"/>
                  <a:gd name="connsiteX11" fmla="*/ 224346 w 4725267"/>
                  <a:gd name="connsiteY11" fmla="*/ 0 h 231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25267" h="2310702">
                    <a:moveTo>
                      <a:pt x="224346" y="0"/>
                    </a:moveTo>
                    <a:lnTo>
                      <a:pt x="2168811" y="0"/>
                    </a:lnTo>
                    <a:lnTo>
                      <a:pt x="3487460" y="0"/>
                    </a:lnTo>
                    <a:lnTo>
                      <a:pt x="3569916" y="0"/>
                    </a:lnTo>
                    <a:cubicBezTo>
                      <a:pt x="4207999" y="0"/>
                      <a:pt x="4725267" y="517268"/>
                      <a:pt x="4725267" y="1155351"/>
                    </a:cubicBezTo>
                    <a:lnTo>
                      <a:pt x="4725266" y="1155351"/>
                    </a:lnTo>
                    <a:cubicBezTo>
                      <a:pt x="4725266" y="1793434"/>
                      <a:pt x="4207998" y="2310702"/>
                      <a:pt x="3569915" y="2310702"/>
                    </a:cubicBezTo>
                    <a:lnTo>
                      <a:pt x="2168811" y="2310701"/>
                    </a:lnTo>
                    <a:lnTo>
                      <a:pt x="224346" y="2310701"/>
                    </a:lnTo>
                    <a:cubicBezTo>
                      <a:pt x="100443" y="2310701"/>
                      <a:pt x="0" y="2210258"/>
                      <a:pt x="0" y="2086355"/>
                    </a:cubicBezTo>
                    <a:lnTo>
                      <a:pt x="0" y="224346"/>
                    </a:lnTo>
                    <a:cubicBezTo>
                      <a:pt x="0" y="100443"/>
                      <a:pt x="100443" y="0"/>
                      <a:pt x="224346" y="0"/>
                    </a:cubicBezTo>
                    <a:close/>
                  </a:path>
                </a:pathLst>
              </a:custGeom>
              <a:solidFill>
                <a:schemeClr val="bg2">
                  <a:lumMod val="75000"/>
                  <a:lumOff val="2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pPr>
                <a:endParaRPr lang="en-US" sz="2352" spc="-49" dirty="0">
                  <a:solidFill>
                    <a:schemeClr val="tx1"/>
                  </a:solidFill>
                </a:endParaRPr>
              </a:p>
            </p:txBody>
          </p:sp>
          <p:sp>
            <p:nvSpPr>
              <p:cNvPr id="8" name="TextBox 7"/>
              <p:cNvSpPr txBox="1"/>
              <p:nvPr/>
            </p:nvSpPr>
            <p:spPr>
              <a:xfrm>
                <a:off x="8130521" y="4943163"/>
                <a:ext cx="1870760" cy="158542"/>
              </a:xfrm>
              <a:prstGeom prst="rect">
                <a:avLst/>
              </a:prstGeom>
              <a:solidFill>
                <a:schemeClr val="bg2">
                  <a:lumMod val="75000"/>
                  <a:lumOff val="25000"/>
                </a:schemeClr>
              </a:solidFill>
              <a:ln>
                <a:noFill/>
              </a:ln>
            </p:spPr>
            <p:txBody>
              <a:bodyPr wrap="square" lIns="0" tIns="0" rIns="0" bIns="0" rtlCol="0">
                <a:spAutoFit/>
              </a:bodyPr>
              <a:lstStyle/>
              <a:p>
                <a:pPr algn="ctr" defTabSz="913771">
                  <a:lnSpc>
                    <a:spcPct val="90000"/>
                  </a:lnSpc>
                </a:pPr>
                <a:r>
                  <a:rPr lang="en-US" sz="1567" spc="-49" dirty="0">
                    <a:solidFill>
                      <a:schemeClr val="bg1"/>
                    </a:solidFill>
                  </a:rPr>
                  <a:t>Virtual Network</a:t>
                </a:r>
              </a:p>
            </p:txBody>
          </p:sp>
        </p:grpSp>
        <p:sp>
          <p:nvSpPr>
            <p:cNvPr id="9" name="TextBox 8"/>
            <p:cNvSpPr txBox="1"/>
            <p:nvPr/>
          </p:nvSpPr>
          <p:spPr>
            <a:xfrm>
              <a:off x="7881264" y="2109310"/>
              <a:ext cx="1705790" cy="973456"/>
            </a:xfrm>
            <a:custGeom>
              <a:avLst/>
              <a:gdLst>
                <a:gd name="connsiteX0" fmla="*/ 0 w 1679755"/>
                <a:gd name="connsiteY0" fmla="*/ 0 h 960263"/>
                <a:gd name="connsiteX1" fmla="*/ 1679755 w 1679755"/>
                <a:gd name="connsiteY1" fmla="*/ 0 h 960263"/>
                <a:gd name="connsiteX2" fmla="*/ 1679755 w 1679755"/>
                <a:gd name="connsiteY2" fmla="*/ 960263 h 960263"/>
                <a:gd name="connsiteX3" fmla="*/ 0 w 1679755"/>
                <a:gd name="connsiteY3" fmla="*/ 960263 h 960263"/>
                <a:gd name="connsiteX4" fmla="*/ 0 w 1679755"/>
                <a:gd name="connsiteY4" fmla="*/ 0 h 960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755" h="960263">
                  <a:moveTo>
                    <a:pt x="0" y="0"/>
                  </a:moveTo>
                  <a:lnTo>
                    <a:pt x="1679755" y="0"/>
                  </a:lnTo>
                  <a:lnTo>
                    <a:pt x="1679755" y="960263"/>
                  </a:lnTo>
                  <a:lnTo>
                    <a:pt x="0" y="960263"/>
                  </a:lnTo>
                  <a:lnTo>
                    <a:pt x="0" y="0"/>
                  </a:lnTo>
                  <a:close/>
                </a:path>
              </a:pathLst>
            </a:custGeom>
            <a:noFill/>
          </p:spPr>
          <p:txBody>
            <a:bodyPr wrap="none" lIns="179213" tIns="143370" rIns="179213" bIns="143370" rtlCol="0">
              <a:spAutoFit/>
            </a:bodyPr>
            <a:lstStyle/>
            <a:p>
              <a:pPr algn="ctr">
                <a:lnSpc>
                  <a:spcPct val="90000"/>
                </a:lnSpc>
              </a:pPr>
              <a:r>
                <a:rPr lang="en-US" sz="2352" spc="-49" dirty="0">
                  <a:solidFill>
                    <a:schemeClr val="bg1"/>
                  </a:solidFill>
                  <a:effectLst>
                    <a:outerShdw blurRad="38100" dist="38100" dir="2700000" algn="tl">
                      <a:srgbClr val="000000">
                        <a:alpha val="43137"/>
                      </a:srgbClr>
                    </a:outerShdw>
                  </a:effectLst>
                </a:rPr>
                <a:t>Microsoft </a:t>
              </a:r>
              <a:br>
                <a:rPr lang="en-US" sz="2352" spc="-49" dirty="0">
                  <a:solidFill>
                    <a:schemeClr val="bg1"/>
                  </a:solidFill>
                  <a:effectLst>
                    <a:outerShdw blurRad="38100" dist="38100" dir="2700000" algn="tl">
                      <a:srgbClr val="000000">
                        <a:alpha val="43137"/>
                      </a:srgbClr>
                    </a:outerShdw>
                  </a:effectLst>
                </a:rPr>
              </a:br>
              <a:r>
                <a:rPr lang="en-US" sz="2352" spc="-49" dirty="0">
                  <a:solidFill>
                    <a:schemeClr val="bg1"/>
                  </a:solidFill>
                  <a:effectLst>
                    <a:outerShdw blurRad="38100" dist="38100" dir="2700000" algn="tl">
                      <a:srgbClr val="000000">
                        <a:alpha val="43137"/>
                      </a:srgbClr>
                    </a:outerShdw>
                  </a:effectLst>
                </a:rPr>
                <a:t>Azure</a:t>
              </a:r>
            </a:p>
          </p:txBody>
        </p:sp>
        <p:sp>
          <p:nvSpPr>
            <p:cNvPr id="5" name="Rounded Rectangle 4"/>
            <p:cNvSpPr/>
            <p:nvPr/>
          </p:nvSpPr>
          <p:spPr bwMode="auto">
            <a:xfrm>
              <a:off x="7437266" y="3573451"/>
              <a:ext cx="1371405" cy="2209487"/>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10256264" y="3544182"/>
              <a:ext cx="1290224" cy="2209487"/>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92"/>
            <p:cNvSpPr>
              <a:spLocks noChangeAspect="1" noEditPoints="1"/>
            </p:cNvSpPr>
            <p:nvPr/>
          </p:nvSpPr>
          <p:spPr bwMode="black">
            <a:xfrm>
              <a:off x="9331979" y="4361264"/>
              <a:ext cx="375719" cy="48841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p>
          </p:txBody>
        </p:sp>
        <p:sp>
          <p:nvSpPr>
            <p:cNvPr id="13" name="Freeform 92"/>
            <p:cNvSpPr>
              <a:spLocks noChangeAspect="1" noEditPoints="1"/>
            </p:cNvSpPr>
            <p:nvPr/>
          </p:nvSpPr>
          <p:spPr bwMode="black">
            <a:xfrm>
              <a:off x="6431374" y="3200440"/>
              <a:ext cx="375719" cy="48841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09" tIns="46604" rIns="93209" bIns="46604" numCol="1" anchor="t" anchorCtr="0" compatLnSpc="1">
              <a:prstTxWarp prst="textNoShape">
                <a:avLst/>
              </a:prstTxWarp>
            </a:bodyPr>
            <a:lstStyle/>
            <a:p>
              <a:endParaRPr lang="en-US" sz="1600"/>
            </a:p>
          </p:txBody>
        </p:sp>
        <p:pic>
          <p:nvPicPr>
            <p:cNvPr id="14" name="Picture 2" descr="\\MAGNUM\Projects\Microsoft\Cloud Power FY12\Design\Icons\PNGs\Cloud_on_your_terms.png"/>
            <p:cNvPicPr>
              <a:picLocks noChangeAspect="1" noChangeArrowheads="1"/>
            </p:cNvPicPr>
            <p:nvPr/>
          </p:nvPicPr>
          <p:blipFill>
            <a:blip r:embed="rId3" cstate="print">
              <a:lum bright="100000"/>
            </a:blip>
            <a:stretch>
              <a:fillRect/>
            </a:stretch>
          </p:blipFill>
          <p:spPr bwMode="auto">
            <a:xfrm>
              <a:off x="7464656" y="4538612"/>
              <a:ext cx="939438" cy="939569"/>
            </a:xfrm>
            <a:prstGeom prst="rect">
              <a:avLst/>
            </a:prstGeom>
            <a:noFill/>
            <a:ln>
              <a:noFill/>
            </a:ln>
          </p:spPr>
        </p:pic>
        <p:sp>
          <p:nvSpPr>
            <p:cNvPr id="15" name="Freeform 113"/>
            <p:cNvSpPr>
              <a:spLocks noEditPoints="1"/>
            </p:cNvSpPr>
            <p:nvPr/>
          </p:nvSpPr>
          <p:spPr bwMode="auto">
            <a:xfrm flipH="1">
              <a:off x="8140319" y="5097236"/>
              <a:ext cx="293895" cy="293895"/>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FFFFFF"/>
            </a:solidFill>
            <a:ln>
              <a:noFill/>
            </a:ln>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cxnSp>
          <p:nvCxnSpPr>
            <p:cNvPr id="20" name="Elbow Connector 19"/>
            <p:cNvCxnSpPr>
              <a:stCxn id="5" idx="1"/>
            </p:cNvCxnSpPr>
            <p:nvPr/>
          </p:nvCxnSpPr>
          <p:spPr>
            <a:xfrm rot="10800000">
              <a:off x="6619234" y="3573451"/>
              <a:ext cx="818032" cy="1104743"/>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14"/>
            </p:cNvCxnSpPr>
            <p:nvPr/>
          </p:nvCxnSpPr>
          <p:spPr>
            <a:xfrm flipH="1" flipV="1">
              <a:off x="6619233" y="2130618"/>
              <a:ext cx="1" cy="10698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808671" y="4707595"/>
              <a:ext cx="144759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437265" y="3670603"/>
              <a:ext cx="1500678" cy="849424"/>
            </a:xfrm>
            <a:prstGeom prst="rect">
              <a:avLst/>
            </a:prstGeom>
            <a:noFill/>
          </p:spPr>
          <p:txBody>
            <a:bodyPr wrap="square" lIns="179213" tIns="143370" rIns="179213" bIns="143370" rtlCol="0">
              <a:spAutoFit/>
            </a:bodyPr>
            <a:lstStyle/>
            <a:p>
              <a:pPr>
                <a:lnSpc>
                  <a:spcPct val="90000"/>
                </a:lnSpc>
                <a:spcAft>
                  <a:spcPts val="588"/>
                </a:spcAft>
              </a:pPr>
              <a:r>
                <a:rPr lang="en-US" sz="1960" dirty="0">
                  <a:solidFill>
                    <a:schemeClr val="bg1"/>
                  </a:solidFill>
                </a:rPr>
                <a:t>Front End Subnet</a:t>
              </a:r>
            </a:p>
          </p:txBody>
        </p:sp>
        <p:sp>
          <p:nvSpPr>
            <p:cNvPr id="28" name="TextBox 27"/>
            <p:cNvSpPr txBox="1"/>
            <p:nvPr/>
          </p:nvSpPr>
          <p:spPr>
            <a:xfrm>
              <a:off x="10157789" y="3645908"/>
              <a:ext cx="1444621" cy="860450"/>
            </a:xfrm>
            <a:prstGeom prst="rect">
              <a:avLst/>
            </a:prstGeom>
            <a:noFill/>
          </p:spPr>
          <p:txBody>
            <a:bodyPr wrap="square" lIns="179213" tIns="143370" rIns="179213" bIns="143370" rtlCol="0">
              <a:spAutoFit/>
            </a:bodyPr>
            <a:lstStyle/>
            <a:p>
              <a:pPr>
                <a:lnSpc>
                  <a:spcPct val="90000"/>
                </a:lnSpc>
                <a:spcAft>
                  <a:spcPts val="588"/>
                </a:spcAft>
              </a:pPr>
              <a:r>
                <a:rPr lang="en-US" sz="1960" dirty="0">
                  <a:solidFill>
                    <a:schemeClr val="bg1"/>
                  </a:solidFill>
                </a:rPr>
                <a:t>Back End Subnet</a:t>
              </a:r>
            </a:p>
          </p:txBody>
        </p:sp>
        <p:grpSp>
          <p:nvGrpSpPr>
            <p:cNvPr id="29" name="Group 9"/>
            <p:cNvGrpSpPr>
              <a:grpSpLocks noChangeAspect="1"/>
            </p:cNvGrpSpPr>
            <p:nvPr/>
          </p:nvGrpSpPr>
          <p:grpSpPr>
            <a:xfrm>
              <a:off x="10403446" y="4639500"/>
              <a:ext cx="492055" cy="639989"/>
              <a:chOff x="4084637" y="3766765"/>
              <a:chExt cx="490104" cy="637451"/>
            </a:xfrm>
          </p:grpSpPr>
          <p:pic>
            <p:nvPicPr>
              <p:cNvPr id="30"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6" descr="\\magnum\Projects\Microsoft\Cloud Power FY12\Design\Icons\PNGs\Server_2.png"/>
              <p:cNvPicPr>
                <a:picLocks noChangeAspect="1" noChangeArrowheads="1"/>
              </p:cNvPicPr>
              <p:nvPr/>
            </p:nvPicPr>
            <p:blipFill rotWithShape="1">
              <a:blip r:embed="rId5" cstate="print">
                <a:lum bright="100000"/>
              </a:blip>
              <a:srcRect l="24157" r="25929"/>
              <a:stretch/>
            </p:blipFill>
            <p:spPr bwMode="auto">
              <a:xfrm>
                <a:off x="4084637" y="3766765"/>
                <a:ext cx="318183" cy="637451"/>
              </a:xfrm>
              <a:prstGeom prst="rect">
                <a:avLst/>
              </a:prstGeom>
              <a:noFill/>
            </p:spPr>
          </p:pic>
        </p:grpSp>
        <p:grpSp>
          <p:nvGrpSpPr>
            <p:cNvPr id="35" name="Group 9"/>
            <p:cNvGrpSpPr>
              <a:grpSpLocks noChangeAspect="1"/>
            </p:cNvGrpSpPr>
            <p:nvPr/>
          </p:nvGrpSpPr>
          <p:grpSpPr>
            <a:xfrm>
              <a:off x="10859496" y="4804329"/>
              <a:ext cx="492055" cy="639989"/>
              <a:chOff x="4084637" y="3766765"/>
              <a:chExt cx="490104" cy="637451"/>
            </a:xfrm>
          </p:grpSpPr>
          <p:pic>
            <p:nvPicPr>
              <p:cNvPr id="37"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326078" y="4146885"/>
                <a:ext cx="248663" cy="22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6" descr="\\magnum\Projects\Microsoft\Cloud Power FY12\Design\Icons\PNGs\Server_2.png"/>
              <p:cNvPicPr>
                <a:picLocks noChangeAspect="1" noChangeArrowheads="1"/>
              </p:cNvPicPr>
              <p:nvPr/>
            </p:nvPicPr>
            <p:blipFill rotWithShape="1">
              <a:blip r:embed="rId5" cstate="print">
                <a:lum bright="100000"/>
              </a:blip>
              <a:srcRect l="24157" r="25929"/>
              <a:stretch/>
            </p:blipFill>
            <p:spPr bwMode="auto">
              <a:xfrm>
                <a:off x="4084637" y="3766765"/>
                <a:ext cx="318183" cy="637451"/>
              </a:xfrm>
              <a:prstGeom prst="rect">
                <a:avLst/>
              </a:prstGeom>
              <a:noFill/>
            </p:spPr>
          </p:pic>
        </p:grpSp>
      </p:grpSp>
      <p:sp>
        <p:nvSpPr>
          <p:cNvPr id="16" name="TextBox 15"/>
          <p:cNvSpPr txBox="1"/>
          <p:nvPr/>
        </p:nvSpPr>
        <p:spPr>
          <a:xfrm>
            <a:off x="9001673" y="4631502"/>
            <a:ext cx="702211" cy="452472"/>
          </a:xfrm>
          <a:prstGeom prst="rect">
            <a:avLst/>
          </a:prstGeom>
          <a:noFill/>
        </p:spPr>
        <p:txBody>
          <a:bodyPr wrap="square" lIns="179238" tIns="143391" rIns="179238" bIns="143391" rtlCol="0">
            <a:spAutoFit/>
            <a:scene3d>
              <a:camera prst="orthographicFront"/>
              <a:lightRig rig="threePt" dir="t">
                <a:rot lat="0" lon="0" rev="1200000"/>
              </a:lightRig>
            </a:scene3d>
            <a:sp3d contourW="6350">
              <a:bevelB w="50800" h="57150"/>
            </a:sp3d>
          </a:bodyPr>
          <a:lstStyle/>
          <a:p>
            <a:pPr>
              <a:lnSpc>
                <a:spcPct val="90000"/>
              </a:lnSpc>
              <a:spcAft>
                <a:spcPts val="588"/>
              </a:spcAft>
            </a:pPr>
            <a:r>
              <a:rPr lang="en-US" sz="1176" dirty="0">
                <a:solidFill>
                  <a:srgbClr val="FF0000"/>
                </a:solidFill>
                <a:effectLst>
                  <a:outerShdw blurRad="50800" dist="50800" dir="5400000" algn="ctr" rotWithShape="0">
                    <a:schemeClr val="tx1">
                      <a:lumMod val="75000"/>
                    </a:schemeClr>
                  </a:outerShdw>
                </a:effectLst>
              </a:rPr>
              <a:t>NSG</a:t>
            </a:r>
          </a:p>
        </p:txBody>
      </p:sp>
      <p:sp>
        <p:nvSpPr>
          <p:cNvPr id="39" name="TextBox 38"/>
          <p:cNvSpPr txBox="1"/>
          <p:nvPr/>
        </p:nvSpPr>
        <p:spPr>
          <a:xfrm>
            <a:off x="6161178" y="3296375"/>
            <a:ext cx="759576" cy="483482"/>
          </a:xfrm>
          <a:prstGeom prst="rect">
            <a:avLst/>
          </a:prstGeom>
          <a:noFill/>
        </p:spPr>
        <p:txBody>
          <a:bodyPr wrap="square" lIns="179238" tIns="143391" rIns="179238" bIns="143391" rtlCol="0">
            <a:spAutoFit/>
            <a:scene3d>
              <a:camera prst="orthographicFront"/>
              <a:lightRig rig="threePt" dir="t">
                <a:rot lat="0" lon="0" rev="1200000"/>
              </a:lightRig>
            </a:scene3d>
            <a:sp3d contourW="6350">
              <a:bevelB w="50800" h="57150"/>
            </a:sp3d>
          </a:bodyPr>
          <a:lstStyle/>
          <a:p>
            <a:pPr>
              <a:lnSpc>
                <a:spcPct val="90000"/>
              </a:lnSpc>
              <a:spcAft>
                <a:spcPts val="588"/>
              </a:spcAft>
            </a:pPr>
            <a:r>
              <a:rPr lang="en-US" sz="1400" dirty="0">
                <a:solidFill>
                  <a:srgbClr val="FF0000"/>
                </a:solidFill>
                <a:effectLst>
                  <a:outerShdw blurRad="50800" dist="50800" dir="5400000" algn="ctr" rotWithShape="0">
                    <a:schemeClr val="tx1">
                      <a:lumMod val="75000"/>
                    </a:schemeClr>
                  </a:outerShdw>
                </a:effectLst>
              </a:rPr>
              <a:t>NSG</a:t>
            </a:r>
          </a:p>
        </p:txBody>
      </p:sp>
    </p:spTree>
    <p:extLst>
      <p:ext uri="{BB962C8B-B14F-4D97-AF65-F5344CB8AC3E}">
        <p14:creationId xmlns:p14="http://schemas.microsoft.com/office/powerpoint/2010/main" val="3460937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Momentum</a:t>
            </a:r>
          </a:p>
        </p:txBody>
      </p:sp>
      <p:grpSp>
        <p:nvGrpSpPr>
          <p:cNvPr id="9" name="Group 8"/>
          <p:cNvGrpSpPr/>
          <p:nvPr/>
        </p:nvGrpSpPr>
        <p:grpSpPr>
          <a:xfrm>
            <a:off x="269168" y="4329708"/>
            <a:ext cx="3539956" cy="2464526"/>
            <a:chOff x="274637" y="4183026"/>
            <a:chExt cx="3611880" cy="2514600"/>
          </a:xfrm>
        </p:grpSpPr>
        <p:sp>
          <p:nvSpPr>
            <p:cNvPr id="79" name="TextBox 78"/>
            <p:cNvSpPr txBox="1"/>
            <p:nvPr/>
          </p:nvSpPr>
          <p:spPr>
            <a:xfrm>
              <a:off x="274637" y="4183026"/>
              <a:ext cx="3611880" cy="2514600"/>
            </a:xfrm>
            <a:prstGeom prst="rect">
              <a:avLst/>
            </a:prstGeom>
            <a:solidFill>
              <a:schemeClr val="tx1">
                <a:lumMod val="20000"/>
                <a:lumOff val="80000"/>
              </a:schemeClr>
            </a:solidFill>
          </p:spPr>
          <p:txBody>
            <a:bodyPr wrap="square" lIns="179238" tIns="143391" rIns="179238" bIns="143391" rtlCol="0">
              <a:noAutofit/>
            </a:bodyPr>
            <a:lstStyle/>
            <a:p>
              <a:pPr defTabSz="913742">
                <a:lnSpc>
                  <a:spcPct val="90000"/>
                </a:lnSpc>
                <a:defRPr/>
              </a:pPr>
              <a:r>
                <a:rPr lang="en-US" sz="5292" b="1" kern="0" dirty="0">
                  <a:gradFill>
                    <a:gsLst>
                      <a:gs pos="14286">
                        <a:schemeClr val="accent1"/>
                      </a:gs>
                      <a:gs pos="41964">
                        <a:schemeClr val="accent1"/>
                      </a:gs>
                    </a:gsLst>
                    <a:lin ang="5400000" scaled="0"/>
                  </a:gradFill>
                  <a:latin typeface="+mj-lt"/>
                  <a:cs typeface="Segoe UI Semibold" panose="020B0702040204020203" pitchFamily="34" charset="0"/>
                </a:rPr>
                <a:t>715 </a:t>
              </a:r>
              <a:r>
                <a:rPr lang="en-US" sz="4312" b="1" kern="0" dirty="0">
                  <a:gradFill>
                    <a:gsLst>
                      <a:gs pos="14286">
                        <a:schemeClr val="accent1"/>
                      </a:gs>
                      <a:gs pos="41964">
                        <a:schemeClr val="accent1"/>
                      </a:gs>
                    </a:gsLst>
                    <a:lin ang="5400000" scaled="0"/>
                  </a:gradFill>
                  <a:latin typeface="+mj-lt"/>
                  <a:cs typeface="Segoe UI Semibold" panose="020B0702040204020203" pitchFamily="34" charset="0"/>
                </a:rPr>
                <a:t>million</a:t>
              </a:r>
            </a:p>
            <a:p>
              <a:pPr defTabSz="913742">
                <a:lnSpc>
                  <a:spcPct val="90000"/>
                </a:lnSpc>
                <a:defRPr/>
              </a:pPr>
              <a:r>
                <a:rPr lang="en-US" sz="2352"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Active</a:t>
              </a:r>
              <a:br>
                <a:rPr lang="en-US" sz="2352"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2"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Directory users</a:t>
              </a:r>
            </a:p>
            <a:p>
              <a:pPr defTabSz="913742">
                <a:lnSpc>
                  <a:spcPct val="90000"/>
                </a:lnSpc>
                <a:defRPr/>
              </a:pPr>
              <a:endParaRPr lang="en-US" sz="1372" kern="0" dirty="0">
                <a:gradFill>
                  <a:gsLst>
                    <a:gs pos="92857">
                      <a:schemeClr val="tx1"/>
                    </a:gs>
                    <a:gs pos="79464">
                      <a:schemeClr val="tx1"/>
                    </a:gs>
                  </a:gsLst>
                  <a:lin ang="5400000" scaled="0"/>
                </a:gradFill>
                <a:latin typeface="+mj-lt"/>
                <a:cs typeface="Segoe UI Semilight" panose="020B0402040204020203" pitchFamily="34" charset="0"/>
              </a:endParaRPr>
            </a:p>
          </p:txBody>
        </p:sp>
        <p:sp>
          <p:nvSpPr>
            <p:cNvPr id="21" name="Freeform 13"/>
            <p:cNvSpPr>
              <a:spLocks noChangeAspect="1" noEditPoints="1"/>
            </p:cNvSpPr>
            <p:nvPr/>
          </p:nvSpPr>
          <p:spPr bwMode="auto">
            <a:xfrm>
              <a:off x="500009" y="6149380"/>
              <a:ext cx="517637" cy="319647"/>
            </a:xfrm>
            <a:custGeom>
              <a:avLst/>
              <a:gdLst>
                <a:gd name="T0" fmla="*/ 20 w 75"/>
                <a:gd name="T1" fmla="*/ 0 h 45"/>
                <a:gd name="T2" fmla="*/ 5 w 75"/>
                <a:gd name="T3" fmla="*/ 15 h 45"/>
                <a:gd name="T4" fmla="*/ 11 w 75"/>
                <a:gd name="T5" fmla="*/ 27 h 45"/>
                <a:gd name="T6" fmla="*/ 0 w 75"/>
                <a:gd name="T7" fmla="*/ 45 h 45"/>
                <a:gd name="T8" fmla="*/ 5 w 75"/>
                <a:gd name="T9" fmla="*/ 45 h 45"/>
                <a:gd name="T10" fmla="*/ 20 w 75"/>
                <a:gd name="T11" fmla="*/ 30 h 45"/>
                <a:gd name="T12" fmla="*/ 35 w 75"/>
                <a:gd name="T13" fmla="*/ 45 h 45"/>
                <a:gd name="T14" fmla="*/ 40 w 75"/>
                <a:gd name="T15" fmla="*/ 45 h 45"/>
                <a:gd name="T16" fmla="*/ 55 w 75"/>
                <a:gd name="T17" fmla="*/ 30 h 45"/>
                <a:gd name="T18" fmla="*/ 70 w 75"/>
                <a:gd name="T19" fmla="*/ 45 h 45"/>
                <a:gd name="T20" fmla="*/ 75 w 75"/>
                <a:gd name="T21" fmla="*/ 45 h 45"/>
                <a:gd name="T22" fmla="*/ 64 w 75"/>
                <a:gd name="T23" fmla="*/ 27 h 45"/>
                <a:gd name="T24" fmla="*/ 70 w 75"/>
                <a:gd name="T25" fmla="*/ 15 h 45"/>
                <a:gd name="T26" fmla="*/ 55 w 75"/>
                <a:gd name="T27" fmla="*/ 0 h 45"/>
                <a:gd name="T28" fmla="*/ 40 w 75"/>
                <a:gd name="T29" fmla="*/ 15 h 45"/>
                <a:gd name="T30" fmla="*/ 46 w 75"/>
                <a:gd name="T31" fmla="*/ 27 h 45"/>
                <a:gd name="T32" fmla="*/ 38 w 75"/>
                <a:gd name="T33" fmla="*/ 36 h 45"/>
                <a:gd name="T34" fmla="*/ 29 w 75"/>
                <a:gd name="T35" fmla="*/ 27 h 45"/>
                <a:gd name="T36" fmla="*/ 35 w 75"/>
                <a:gd name="T37" fmla="*/ 15 h 45"/>
                <a:gd name="T38" fmla="*/ 20 w 75"/>
                <a:gd name="T39" fmla="*/ 0 h 45"/>
                <a:gd name="T40" fmla="*/ 20 w 75"/>
                <a:gd name="T41" fmla="*/ 5 h 45"/>
                <a:gd name="T42" fmla="*/ 30 w 75"/>
                <a:gd name="T43" fmla="*/ 15 h 45"/>
                <a:gd name="T44" fmla="*/ 20 w 75"/>
                <a:gd name="T45" fmla="*/ 25 h 45"/>
                <a:gd name="T46" fmla="*/ 10 w 75"/>
                <a:gd name="T47" fmla="*/ 15 h 45"/>
                <a:gd name="T48" fmla="*/ 20 w 75"/>
                <a:gd name="T49" fmla="*/ 5 h 45"/>
                <a:gd name="T50" fmla="*/ 55 w 75"/>
                <a:gd name="T51" fmla="*/ 5 h 45"/>
                <a:gd name="T52" fmla="*/ 65 w 75"/>
                <a:gd name="T53" fmla="*/ 15 h 45"/>
                <a:gd name="T54" fmla="*/ 55 w 75"/>
                <a:gd name="T55" fmla="*/ 25 h 45"/>
                <a:gd name="T56" fmla="*/ 45 w 75"/>
                <a:gd name="T57" fmla="*/ 15 h 45"/>
                <a:gd name="T58" fmla="*/ 55 w 75"/>
                <a:gd name="T59"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 h="45">
                  <a:moveTo>
                    <a:pt x="20" y="0"/>
                  </a:moveTo>
                  <a:cubicBezTo>
                    <a:pt x="12" y="0"/>
                    <a:pt x="5" y="7"/>
                    <a:pt x="5" y="15"/>
                  </a:cubicBezTo>
                  <a:cubicBezTo>
                    <a:pt x="5" y="20"/>
                    <a:pt x="7" y="25"/>
                    <a:pt x="11" y="27"/>
                  </a:cubicBezTo>
                  <a:cubicBezTo>
                    <a:pt x="5" y="31"/>
                    <a:pt x="0" y="37"/>
                    <a:pt x="0" y="45"/>
                  </a:cubicBezTo>
                  <a:cubicBezTo>
                    <a:pt x="5" y="45"/>
                    <a:pt x="5" y="45"/>
                    <a:pt x="5" y="45"/>
                  </a:cubicBezTo>
                  <a:cubicBezTo>
                    <a:pt x="5" y="37"/>
                    <a:pt x="12" y="30"/>
                    <a:pt x="20" y="30"/>
                  </a:cubicBezTo>
                  <a:cubicBezTo>
                    <a:pt x="28" y="30"/>
                    <a:pt x="35" y="37"/>
                    <a:pt x="35" y="45"/>
                  </a:cubicBezTo>
                  <a:cubicBezTo>
                    <a:pt x="40" y="45"/>
                    <a:pt x="40" y="45"/>
                    <a:pt x="40" y="45"/>
                  </a:cubicBezTo>
                  <a:cubicBezTo>
                    <a:pt x="40" y="37"/>
                    <a:pt x="47" y="30"/>
                    <a:pt x="55" y="30"/>
                  </a:cubicBezTo>
                  <a:cubicBezTo>
                    <a:pt x="63" y="30"/>
                    <a:pt x="70" y="37"/>
                    <a:pt x="70" y="45"/>
                  </a:cubicBezTo>
                  <a:cubicBezTo>
                    <a:pt x="75" y="45"/>
                    <a:pt x="75" y="45"/>
                    <a:pt x="75" y="45"/>
                  </a:cubicBezTo>
                  <a:cubicBezTo>
                    <a:pt x="75" y="37"/>
                    <a:pt x="70" y="31"/>
                    <a:pt x="64" y="27"/>
                  </a:cubicBezTo>
                  <a:cubicBezTo>
                    <a:pt x="68" y="25"/>
                    <a:pt x="70" y="20"/>
                    <a:pt x="70" y="15"/>
                  </a:cubicBezTo>
                  <a:cubicBezTo>
                    <a:pt x="70" y="7"/>
                    <a:pt x="63" y="0"/>
                    <a:pt x="55" y="0"/>
                  </a:cubicBezTo>
                  <a:cubicBezTo>
                    <a:pt x="47" y="0"/>
                    <a:pt x="40" y="7"/>
                    <a:pt x="40" y="15"/>
                  </a:cubicBezTo>
                  <a:cubicBezTo>
                    <a:pt x="40" y="20"/>
                    <a:pt x="42" y="25"/>
                    <a:pt x="46" y="27"/>
                  </a:cubicBezTo>
                  <a:cubicBezTo>
                    <a:pt x="43" y="29"/>
                    <a:pt x="40" y="32"/>
                    <a:pt x="38" y="36"/>
                  </a:cubicBezTo>
                  <a:cubicBezTo>
                    <a:pt x="36" y="32"/>
                    <a:pt x="33" y="29"/>
                    <a:pt x="29" y="27"/>
                  </a:cubicBezTo>
                  <a:cubicBezTo>
                    <a:pt x="33" y="25"/>
                    <a:pt x="35" y="20"/>
                    <a:pt x="35" y="15"/>
                  </a:cubicBezTo>
                  <a:cubicBezTo>
                    <a:pt x="35" y="7"/>
                    <a:pt x="28" y="0"/>
                    <a:pt x="20" y="0"/>
                  </a:cubicBezTo>
                  <a:close/>
                  <a:moveTo>
                    <a:pt x="20" y="5"/>
                  </a:moveTo>
                  <a:cubicBezTo>
                    <a:pt x="26" y="5"/>
                    <a:pt x="30" y="10"/>
                    <a:pt x="30" y="15"/>
                  </a:cubicBezTo>
                  <a:cubicBezTo>
                    <a:pt x="30" y="21"/>
                    <a:pt x="26" y="25"/>
                    <a:pt x="20" y="25"/>
                  </a:cubicBezTo>
                  <a:cubicBezTo>
                    <a:pt x="14" y="25"/>
                    <a:pt x="10" y="21"/>
                    <a:pt x="10" y="15"/>
                  </a:cubicBezTo>
                  <a:cubicBezTo>
                    <a:pt x="10" y="10"/>
                    <a:pt x="14" y="5"/>
                    <a:pt x="20" y="5"/>
                  </a:cubicBezTo>
                  <a:moveTo>
                    <a:pt x="55" y="5"/>
                  </a:moveTo>
                  <a:cubicBezTo>
                    <a:pt x="61" y="5"/>
                    <a:pt x="65" y="10"/>
                    <a:pt x="65" y="15"/>
                  </a:cubicBezTo>
                  <a:cubicBezTo>
                    <a:pt x="65" y="21"/>
                    <a:pt x="61" y="25"/>
                    <a:pt x="55" y="25"/>
                  </a:cubicBezTo>
                  <a:cubicBezTo>
                    <a:pt x="49" y="25"/>
                    <a:pt x="45" y="21"/>
                    <a:pt x="45" y="15"/>
                  </a:cubicBezTo>
                  <a:cubicBezTo>
                    <a:pt x="45" y="10"/>
                    <a:pt x="49" y="5"/>
                    <a:pt x="55" y="5"/>
                  </a:cubicBezTo>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1764">
                <a:solidFill>
                  <a:srgbClr val="505050"/>
                </a:solidFill>
              </a:endParaRPr>
            </a:p>
          </p:txBody>
        </p:sp>
      </p:grpSp>
      <p:grpSp>
        <p:nvGrpSpPr>
          <p:cNvPr id="8" name="Group 7"/>
          <p:cNvGrpSpPr/>
          <p:nvPr/>
        </p:nvGrpSpPr>
        <p:grpSpPr>
          <a:xfrm>
            <a:off x="269167" y="1865183"/>
            <a:ext cx="3539956" cy="2419717"/>
            <a:chOff x="274636" y="1668427"/>
            <a:chExt cx="3611880" cy="2468880"/>
          </a:xfrm>
        </p:grpSpPr>
        <p:sp>
          <p:nvSpPr>
            <p:cNvPr id="72" name="TextBox 71"/>
            <p:cNvSpPr txBox="1"/>
            <p:nvPr/>
          </p:nvSpPr>
          <p:spPr>
            <a:xfrm>
              <a:off x="274636" y="1668427"/>
              <a:ext cx="3611880" cy="2468880"/>
            </a:xfrm>
            <a:prstGeom prst="rect">
              <a:avLst/>
            </a:prstGeom>
            <a:solidFill>
              <a:schemeClr val="tx1">
                <a:lumMod val="20000"/>
                <a:lumOff val="80000"/>
              </a:schemeClr>
            </a:solidFill>
          </p:spPr>
          <p:txBody>
            <a:bodyPr wrap="square" lIns="179238" tIns="143391" rIns="179238" bIns="143391" rtlCol="0">
              <a:noAutofit/>
            </a:bodyPr>
            <a:lstStyle/>
            <a:p>
              <a:pPr defTabSz="913742">
                <a:lnSpc>
                  <a:spcPct val="90000"/>
                </a:lnSpc>
                <a:defRPr/>
              </a:pPr>
              <a:r>
                <a:rPr lang="en-US" sz="5292" b="1" kern="0" dirty="0">
                  <a:gradFill>
                    <a:gsLst>
                      <a:gs pos="14286">
                        <a:schemeClr val="accent1"/>
                      </a:gs>
                      <a:gs pos="41964">
                        <a:schemeClr val="accent1"/>
                      </a:gs>
                    </a:gsLst>
                    <a:lin ang="5400000" scaled="0"/>
                  </a:gradFill>
                  <a:latin typeface="+mj-lt"/>
                  <a:cs typeface="Segoe UI Semibold" panose="020B0702040204020203" pitchFamily="34" charset="0"/>
                </a:rPr>
                <a:t>120,000</a:t>
              </a:r>
              <a:r>
                <a:rPr lang="en-US" sz="3920" b="1" kern="0" dirty="0">
                  <a:gradFill>
                    <a:gsLst>
                      <a:gs pos="14286">
                        <a:schemeClr val="accent1"/>
                      </a:gs>
                      <a:gs pos="41964">
                        <a:schemeClr val="accent1"/>
                      </a:gs>
                    </a:gsLst>
                    <a:lin ang="5400000" scaled="0"/>
                  </a:gradFill>
                  <a:latin typeface="+mj-lt"/>
                  <a:cs typeface="Segoe UI Semibold" panose="020B0702040204020203" pitchFamily="34" charset="0"/>
                </a:rPr>
                <a:t>     </a:t>
              </a:r>
            </a:p>
            <a:p>
              <a:pPr defTabSz="913742">
                <a:lnSpc>
                  <a:spcPct val="90000"/>
                </a:lnSpc>
                <a:defRPr/>
              </a:pPr>
              <a:r>
                <a:rPr lang="en-US" sz="2352"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New Azure customer subscriptions/month</a:t>
              </a:r>
            </a:p>
          </p:txBody>
        </p:sp>
        <p:sp>
          <p:nvSpPr>
            <p:cNvPr id="22" name="Freeform 26"/>
            <p:cNvSpPr>
              <a:spLocks noChangeAspect="1" noEditPoints="1"/>
            </p:cNvSpPr>
            <p:nvPr/>
          </p:nvSpPr>
          <p:spPr bwMode="auto">
            <a:xfrm>
              <a:off x="506313" y="3529770"/>
              <a:ext cx="378937" cy="378937"/>
            </a:xfrm>
            <a:custGeom>
              <a:avLst/>
              <a:gdLst>
                <a:gd name="T0" fmla="*/ 19 w 217"/>
                <a:gd name="T1" fmla="*/ 0 h 217"/>
                <a:gd name="T2" fmla="*/ 19 w 217"/>
                <a:gd name="T3" fmla="*/ 198 h 217"/>
                <a:gd name="T4" fmla="*/ 217 w 217"/>
                <a:gd name="T5" fmla="*/ 198 h 217"/>
                <a:gd name="T6" fmla="*/ 217 w 217"/>
                <a:gd name="T7" fmla="*/ 217 h 217"/>
                <a:gd name="T8" fmla="*/ 0 w 217"/>
                <a:gd name="T9" fmla="*/ 217 h 217"/>
                <a:gd name="T10" fmla="*/ 0 w 217"/>
                <a:gd name="T11" fmla="*/ 0 h 217"/>
                <a:gd name="T12" fmla="*/ 19 w 217"/>
                <a:gd name="T13" fmla="*/ 0 h 217"/>
                <a:gd name="T14" fmla="*/ 109 w 217"/>
                <a:gd name="T15" fmla="*/ 88 h 217"/>
                <a:gd name="T16" fmla="*/ 36 w 217"/>
                <a:gd name="T17" fmla="*/ 161 h 217"/>
                <a:gd name="T18" fmla="*/ 48 w 217"/>
                <a:gd name="T19" fmla="*/ 176 h 217"/>
                <a:gd name="T20" fmla="*/ 109 w 217"/>
                <a:gd name="T21" fmla="*/ 117 h 217"/>
                <a:gd name="T22" fmla="*/ 131 w 217"/>
                <a:gd name="T23" fmla="*/ 141 h 217"/>
                <a:gd name="T24" fmla="*/ 195 w 217"/>
                <a:gd name="T25" fmla="*/ 78 h 217"/>
                <a:gd name="T26" fmla="*/ 195 w 217"/>
                <a:gd name="T27" fmla="*/ 105 h 217"/>
                <a:gd name="T28" fmla="*/ 215 w 217"/>
                <a:gd name="T29" fmla="*/ 105 h 217"/>
                <a:gd name="T30" fmla="*/ 215 w 217"/>
                <a:gd name="T31" fmla="*/ 44 h 217"/>
                <a:gd name="T32" fmla="*/ 151 w 217"/>
                <a:gd name="T33" fmla="*/ 44 h 217"/>
                <a:gd name="T34" fmla="*/ 151 w 217"/>
                <a:gd name="T35" fmla="*/ 63 h 217"/>
                <a:gd name="T36" fmla="*/ 180 w 217"/>
                <a:gd name="T37" fmla="*/ 63 h 217"/>
                <a:gd name="T38" fmla="*/ 131 w 217"/>
                <a:gd name="T39" fmla="*/ 112 h 217"/>
                <a:gd name="T40" fmla="*/ 109 w 217"/>
                <a:gd name="T41" fmla="*/ 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217">
                  <a:moveTo>
                    <a:pt x="19" y="0"/>
                  </a:moveTo>
                  <a:lnTo>
                    <a:pt x="19" y="198"/>
                  </a:lnTo>
                  <a:lnTo>
                    <a:pt x="217" y="198"/>
                  </a:lnTo>
                  <a:lnTo>
                    <a:pt x="217" y="217"/>
                  </a:lnTo>
                  <a:lnTo>
                    <a:pt x="0" y="217"/>
                  </a:lnTo>
                  <a:lnTo>
                    <a:pt x="0" y="0"/>
                  </a:lnTo>
                  <a:lnTo>
                    <a:pt x="19" y="0"/>
                  </a:lnTo>
                  <a:close/>
                  <a:moveTo>
                    <a:pt x="109" y="88"/>
                  </a:moveTo>
                  <a:lnTo>
                    <a:pt x="36" y="161"/>
                  </a:lnTo>
                  <a:lnTo>
                    <a:pt x="48" y="176"/>
                  </a:lnTo>
                  <a:lnTo>
                    <a:pt x="109" y="117"/>
                  </a:lnTo>
                  <a:lnTo>
                    <a:pt x="131" y="141"/>
                  </a:lnTo>
                  <a:lnTo>
                    <a:pt x="195" y="78"/>
                  </a:lnTo>
                  <a:lnTo>
                    <a:pt x="195" y="105"/>
                  </a:lnTo>
                  <a:lnTo>
                    <a:pt x="215" y="105"/>
                  </a:lnTo>
                  <a:lnTo>
                    <a:pt x="215" y="44"/>
                  </a:lnTo>
                  <a:lnTo>
                    <a:pt x="151" y="44"/>
                  </a:lnTo>
                  <a:lnTo>
                    <a:pt x="151" y="63"/>
                  </a:lnTo>
                  <a:lnTo>
                    <a:pt x="180" y="63"/>
                  </a:lnTo>
                  <a:lnTo>
                    <a:pt x="131" y="112"/>
                  </a:lnTo>
                  <a:lnTo>
                    <a:pt x="109" y="8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endParaRPr lang="en-US" sz="1764">
                <a:solidFill>
                  <a:srgbClr val="505050"/>
                </a:solidFill>
              </a:endParaRPr>
            </a:p>
          </p:txBody>
        </p:sp>
      </p:grpSp>
      <p:grpSp>
        <p:nvGrpSpPr>
          <p:cNvPr id="6" name="Group 5"/>
          <p:cNvGrpSpPr/>
          <p:nvPr/>
        </p:nvGrpSpPr>
        <p:grpSpPr>
          <a:xfrm>
            <a:off x="3853934" y="4329709"/>
            <a:ext cx="3539956" cy="2464526"/>
            <a:chOff x="3932237" y="4183027"/>
            <a:chExt cx="3611880" cy="2514600"/>
          </a:xfrm>
        </p:grpSpPr>
        <p:sp>
          <p:nvSpPr>
            <p:cNvPr id="78" name="TextBox 77"/>
            <p:cNvSpPr txBox="1"/>
            <p:nvPr/>
          </p:nvSpPr>
          <p:spPr>
            <a:xfrm>
              <a:off x="3932237" y="4183027"/>
              <a:ext cx="3611880" cy="2514600"/>
            </a:xfrm>
            <a:prstGeom prst="rect">
              <a:avLst/>
            </a:prstGeom>
            <a:solidFill>
              <a:schemeClr val="tx1">
                <a:lumMod val="20000"/>
                <a:lumOff val="80000"/>
              </a:schemeClr>
            </a:solidFill>
          </p:spPr>
          <p:txBody>
            <a:bodyPr wrap="square" lIns="179238" tIns="143391" rIns="179238" bIns="143391" rtlCol="0">
              <a:noAutofit/>
            </a:bodyPr>
            <a:lstStyle/>
            <a:p>
              <a:pPr defTabSz="913742">
                <a:lnSpc>
                  <a:spcPct val="90000"/>
                </a:lnSpc>
                <a:defRPr/>
              </a:pPr>
              <a:r>
                <a:rPr lang="en-US" sz="5292" b="1" kern="0" dirty="0">
                  <a:gradFill>
                    <a:gsLst>
                      <a:gs pos="14286">
                        <a:schemeClr val="accent1"/>
                      </a:gs>
                      <a:gs pos="41964">
                        <a:schemeClr val="accent1"/>
                      </a:gs>
                    </a:gsLst>
                    <a:lin ang="5400000" scaled="0"/>
                  </a:gradFill>
                  <a:latin typeface="+mj-lt"/>
                  <a:cs typeface="Segoe UI Semibold" panose="020B0702040204020203" pitchFamily="34" charset="0"/>
                </a:rPr>
                <a:t>120 </a:t>
              </a:r>
              <a:r>
                <a:rPr lang="en-US" sz="4312" b="1" kern="0" dirty="0">
                  <a:gradFill>
                    <a:gsLst>
                      <a:gs pos="14286">
                        <a:schemeClr val="accent1"/>
                      </a:gs>
                      <a:gs pos="41964">
                        <a:schemeClr val="accent1"/>
                      </a:gs>
                    </a:gsLst>
                    <a:lin ang="5400000" scaled="0"/>
                  </a:gradFill>
                  <a:latin typeface="+mj-lt"/>
                  <a:cs typeface="Segoe UI Semibold" panose="020B0702040204020203" pitchFamily="34" charset="0"/>
                </a:rPr>
                <a:t>billion</a:t>
              </a:r>
              <a:endParaRPr lang="en-US" sz="5292" b="1" kern="0" dirty="0">
                <a:gradFill>
                  <a:gsLst>
                    <a:gs pos="14286">
                      <a:schemeClr val="accent1"/>
                    </a:gs>
                    <a:gs pos="41964">
                      <a:schemeClr val="accent1"/>
                    </a:gs>
                  </a:gsLst>
                  <a:lin ang="5400000" scaled="0"/>
                </a:gradFill>
                <a:latin typeface="+mj-lt"/>
                <a:cs typeface="Segoe UI Semibold" panose="020B0702040204020203" pitchFamily="34" charset="0"/>
              </a:endParaRPr>
            </a:p>
            <a:p>
              <a:pPr defTabSz="913742">
                <a:lnSpc>
                  <a:spcPct val="90000"/>
                </a:lnSpc>
                <a:defRPr/>
              </a:pPr>
              <a:r>
                <a:rPr lang="en-US" sz="2352"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Hits to websites run on </a:t>
              </a:r>
              <a:br>
                <a:rPr lang="en-US" sz="2352"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2"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Web App Service</a:t>
              </a:r>
            </a:p>
          </p:txBody>
        </p:sp>
        <p:sp>
          <p:nvSpPr>
            <p:cNvPr id="23" name="Freeform 21"/>
            <p:cNvSpPr>
              <a:spLocks noEditPoints="1"/>
            </p:cNvSpPr>
            <p:nvPr/>
          </p:nvSpPr>
          <p:spPr bwMode="auto">
            <a:xfrm>
              <a:off x="4130338" y="6125242"/>
              <a:ext cx="361950" cy="343785"/>
            </a:xfrm>
            <a:custGeom>
              <a:avLst/>
              <a:gdLst>
                <a:gd name="T0" fmla="*/ 112 w 112"/>
                <a:gd name="T1" fmla="*/ 8 h 96"/>
                <a:gd name="T2" fmla="*/ 112 w 112"/>
                <a:gd name="T3" fmla="*/ 4 h 96"/>
                <a:gd name="T4" fmla="*/ 112 w 112"/>
                <a:gd name="T5" fmla="*/ 0 h 96"/>
                <a:gd name="T6" fmla="*/ 0 w 112"/>
                <a:gd name="T7" fmla="*/ 0 h 96"/>
                <a:gd name="T8" fmla="*/ 0 w 112"/>
                <a:gd name="T9" fmla="*/ 4 h 96"/>
                <a:gd name="T10" fmla="*/ 0 w 112"/>
                <a:gd name="T11" fmla="*/ 8 h 96"/>
                <a:gd name="T12" fmla="*/ 0 w 112"/>
                <a:gd name="T13" fmla="*/ 88 h 96"/>
                <a:gd name="T14" fmla="*/ 0 w 112"/>
                <a:gd name="T15" fmla="*/ 92 h 96"/>
                <a:gd name="T16" fmla="*/ 0 w 112"/>
                <a:gd name="T17" fmla="*/ 96 h 96"/>
                <a:gd name="T18" fmla="*/ 104 w 112"/>
                <a:gd name="T19" fmla="*/ 96 h 96"/>
                <a:gd name="T20" fmla="*/ 108 w 112"/>
                <a:gd name="T21" fmla="*/ 96 h 96"/>
                <a:gd name="T22" fmla="*/ 112 w 112"/>
                <a:gd name="T23" fmla="*/ 96 h 96"/>
                <a:gd name="T24" fmla="*/ 112 w 112"/>
                <a:gd name="T25" fmla="*/ 8 h 96"/>
                <a:gd name="T26" fmla="*/ 104 w 112"/>
                <a:gd name="T27" fmla="*/ 8 h 96"/>
                <a:gd name="T28" fmla="*/ 104 w 112"/>
                <a:gd name="T29" fmla="*/ 24 h 96"/>
                <a:gd name="T30" fmla="*/ 8 w 112"/>
                <a:gd name="T31" fmla="*/ 24 h 96"/>
                <a:gd name="T32" fmla="*/ 8 w 112"/>
                <a:gd name="T33" fmla="*/ 8 h 96"/>
                <a:gd name="T34" fmla="*/ 104 w 112"/>
                <a:gd name="T35" fmla="*/ 8 h 96"/>
                <a:gd name="T36" fmla="*/ 8 w 112"/>
                <a:gd name="T37" fmla="*/ 88 h 96"/>
                <a:gd name="T38" fmla="*/ 8 w 112"/>
                <a:gd name="T39" fmla="*/ 32 h 96"/>
                <a:gd name="T40" fmla="*/ 104 w 112"/>
                <a:gd name="T41" fmla="*/ 32 h 96"/>
                <a:gd name="T42" fmla="*/ 104 w 112"/>
                <a:gd name="T43" fmla="*/ 88 h 96"/>
                <a:gd name="T44" fmla="*/ 8 w 112"/>
                <a:gd name="T45" fmla="*/ 88 h 96"/>
                <a:gd name="T46" fmla="*/ 92 w 112"/>
                <a:gd name="T47" fmla="*/ 20 h 96"/>
                <a:gd name="T48" fmla="*/ 96 w 112"/>
                <a:gd name="T49" fmla="*/ 16 h 96"/>
                <a:gd name="T50" fmla="*/ 92 w 112"/>
                <a:gd name="T51" fmla="*/ 12 h 96"/>
                <a:gd name="T52" fmla="*/ 88 w 112"/>
                <a:gd name="T53" fmla="*/ 16 h 96"/>
                <a:gd name="T54" fmla="*/ 92 w 112"/>
                <a:gd name="T55" fmla="*/ 20 h 96"/>
                <a:gd name="T56" fmla="*/ 80 w 112"/>
                <a:gd name="T57" fmla="*/ 20 h 96"/>
                <a:gd name="T58" fmla="*/ 84 w 112"/>
                <a:gd name="T59" fmla="*/ 16 h 96"/>
                <a:gd name="T60" fmla="*/ 80 w 112"/>
                <a:gd name="T61" fmla="*/ 12 h 96"/>
                <a:gd name="T62" fmla="*/ 76 w 112"/>
                <a:gd name="T63" fmla="*/ 16 h 96"/>
                <a:gd name="T64" fmla="*/ 80 w 112"/>
                <a:gd name="T65" fmla="*/ 20 h 96"/>
                <a:gd name="T66" fmla="*/ 68 w 112"/>
                <a:gd name="T67" fmla="*/ 20 h 96"/>
                <a:gd name="T68" fmla="*/ 72 w 112"/>
                <a:gd name="T69" fmla="*/ 16 h 96"/>
                <a:gd name="T70" fmla="*/ 68 w 112"/>
                <a:gd name="T71" fmla="*/ 12 h 96"/>
                <a:gd name="T72" fmla="*/ 64 w 112"/>
                <a:gd name="T73" fmla="*/ 16 h 96"/>
                <a:gd name="T74" fmla="*/ 68 w 112"/>
                <a:gd name="T75" fmla="*/ 2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96">
                  <a:moveTo>
                    <a:pt x="112" y="8"/>
                  </a:moveTo>
                  <a:cubicBezTo>
                    <a:pt x="112" y="4"/>
                    <a:pt x="112" y="4"/>
                    <a:pt x="112" y="4"/>
                  </a:cubicBezTo>
                  <a:cubicBezTo>
                    <a:pt x="112" y="0"/>
                    <a:pt x="112" y="0"/>
                    <a:pt x="112" y="0"/>
                  </a:cubicBezTo>
                  <a:cubicBezTo>
                    <a:pt x="0" y="0"/>
                    <a:pt x="0" y="0"/>
                    <a:pt x="0" y="0"/>
                  </a:cubicBezTo>
                  <a:cubicBezTo>
                    <a:pt x="0" y="4"/>
                    <a:pt x="0" y="4"/>
                    <a:pt x="0" y="4"/>
                  </a:cubicBezTo>
                  <a:cubicBezTo>
                    <a:pt x="0" y="8"/>
                    <a:pt x="0" y="8"/>
                    <a:pt x="0" y="8"/>
                  </a:cubicBezTo>
                  <a:cubicBezTo>
                    <a:pt x="0" y="88"/>
                    <a:pt x="0" y="88"/>
                    <a:pt x="0" y="88"/>
                  </a:cubicBezTo>
                  <a:cubicBezTo>
                    <a:pt x="0" y="92"/>
                    <a:pt x="0" y="92"/>
                    <a:pt x="0" y="92"/>
                  </a:cubicBezTo>
                  <a:cubicBezTo>
                    <a:pt x="0" y="96"/>
                    <a:pt x="0" y="96"/>
                    <a:pt x="0" y="96"/>
                  </a:cubicBezTo>
                  <a:cubicBezTo>
                    <a:pt x="104" y="96"/>
                    <a:pt x="104" y="96"/>
                    <a:pt x="104" y="96"/>
                  </a:cubicBezTo>
                  <a:cubicBezTo>
                    <a:pt x="108" y="96"/>
                    <a:pt x="108" y="96"/>
                    <a:pt x="108" y="96"/>
                  </a:cubicBezTo>
                  <a:cubicBezTo>
                    <a:pt x="112" y="96"/>
                    <a:pt x="112" y="96"/>
                    <a:pt x="112" y="96"/>
                  </a:cubicBezTo>
                  <a:lnTo>
                    <a:pt x="112" y="8"/>
                  </a:lnTo>
                  <a:close/>
                  <a:moveTo>
                    <a:pt x="104" y="8"/>
                  </a:moveTo>
                  <a:cubicBezTo>
                    <a:pt x="104" y="24"/>
                    <a:pt x="104" y="24"/>
                    <a:pt x="104" y="24"/>
                  </a:cubicBezTo>
                  <a:cubicBezTo>
                    <a:pt x="8" y="24"/>
                    <a:pt x="8" y="24"/>
                    <a:pt x="8" y="24"/>
                  </a:cubicBezTo>
                  <a:cubicBezTo>
                    <a:pt x="8" y="8"/>
                    <a:pt x="8" y="8"/>
                    <a:pt x="8" y="8"/>
                  </a:cubicBezTo>
                  <a:lnTo>
                    <a:pt x="104" y="8"/>
                  </a:lnTo>
                  <a:close/>
                  <a:moveTo>
                    <a:pt x="8" y="88"/>
                  </a:moveTo>
                  <a:cubicBezTo>
                    <a:pt x="8" y="32"/>
                    <a:pt x="8" y="32"/>
                    <a:pt x="8" y="32"/>
                  </a:cubicBezTo>
                  <a:cubicBezTo>
                    <a:pt x="104" y="32"/>
                    <a:pt x="104" y="32"/>
                    <a:pt x="104" y="32"/>
                  </a:cubicBezTo>
                  <a:cubicBezTo>
                    <a:pt x="104" y="88"/>
                    <a:pt x="104" y="88"/>
                    <a:pt x="104" y="88"/>
                  </a:cubicBezTo>
                  <a:lnTo>
                    <a:pt x="8" y="88"/>
                  </a:lnTo>
                  <a:close/>
                  <a:moveTo>
                    <a:pt x="92" y="20"/>
                  </a:moveTo>
                  <a:cubicBezTo>
                    <a:pt x="94" y="20"/>
                    <a:pt x="96" y="18"/>
                    <a:pt x="96" y="16"/>
                  </a:cubicBezTo>
                  <a:cubicBezTo>
                    <a:pt x="96" y="14"/>
                    <a:pt x="94" y="12"/>
                    <a:pt x="92" y="12"/>
                  </a:cubicBezTo>
                  <a:cubicBezTo>
                    <a:pt x="90" y="12"/>
                    <a:pt x="88" y="14"/>
                    <a:pt x="88" y="16"/>
                  </a:cubicBezTo>
                  <a:cubicBezTo>
                    <a:pt x="88" y="18"/>
                    <a:pt x="90" y="20"/>
                    <a:pt x="92" y="20"/>
                  </a:cubicBezTo>
                  <a:close/>
                  <a:moveTo>
                    <a:pt x="80" y="20"/>
                  </a:moveTo>
                  <a:cubicBezTo>
                    <a:pt x="82" y="20"/>
                    <a:pt x="84" y="18"/>
                    <a:pt x="84" y="16"/>
                  </a:cubicBezTo>
                  <a:cubicBezTo>
                    <a:pt x="84" y="14"/>
                    <a:pt x="82" y="12"/>
                    <a:pt x="80" y="12"/>
                  </a:cubicBezTo>
                  <a:cubicBezTo>
                    <a:pt x="78" y="12"/>
                    <a:pt x="76" y="14"/>
                    <a:pt x="76" y="16"/>
                  </a:cubicBezTo>
                  <a:cubicBezTo>
                    <a:pt x="76" y="18"/>
                    <a:pt x="78" y="20"/>
                    <a:pt x="80" y="20"/>
                  </a:cubicBezTo>
                  <a:close/>
                  <a:moveTo>
                    <a:pt x="68" y="20"/>
                  </a:moveTo>
                  <a:cubicBezTo>
                    <a:pt x="70" y="20"/>
                    <a:pt x="72" y="18"/>
                    <a:pt x="72" y="16"/>
                  </a:cubicBezTo>
                  <a:cubicBezTo>
                    <a:pt x="72" y="14"/>
                    <a:pt x="70" y="12"/>
                    <a:pt x="68" y="12"/>
                  </a:cubicBezTo>
                  <a:cubicBezTo>
                    <a:pt x="66" y="12"/>
                    <a:pt x="64" y="14"/>
                    <a:pt x="64" y="16"/>
                  </a:cubicBezTo>
                  <a:cubicBezTo>
                    <a:pt x="64" y="18"/>
                    <a:pt x="66" y="20"/>
                    <a:pt x="68" y="20"/>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1764">
                <a:solidFill>
                  <a:srgbClr val="505050"/>
                </a:solidFill>
              </a:endParaRPr>
            </a:p>
          </p:txBody>
        </p:sp>
      </p:grpSp>
      <p:grpSp>
        <p:nvGrpSpPr>
          <p:cNvPr id="7" name="Group 6"/>
          <p:cNvGrpSpPr/>
          <p:nvPr/>
        </p:nvGrpSpPr>
        <p:grpSpPr>
          <a:xfrm>
            <a:off x="3853934" y="1865183"/>
            <a:ext cx="3539956" cy="2419717"/>
            <a:chOff x="3932237" y="1668427"/>
            <a:chExt cx="3611880" cy="2468880"/>
          </a:xfrm>
        </p:grpSpPr>
        <p:sp>
          <p:nvSpPr>
            <p:cNvPr id="76" name="TextBox 75"/>
            <p:cNvSpPr txBox="1"/>
            <p:nvPr/>
          </p:nvSpPr>
          <p:spPr>
            <a:xfrm>
              <a:off x="3932237" y="1668427"/>
              <a:ext cx="3611880" cy="2468880"/>
            </a:xfrm>
            <a:prstGeom prst="rect">
              <a:avLst/>
            </a:prstGeom>
            <a:solidFill>
              <a:schemeClr val="tx1">
                <a:lumMod val="20000"/>
                <a:lumOff val="80000"/>
              </a:schemeClr>
            </a:solidFill>
          </p:spPr>
          <p:txBody>
            <a:bodyPr wrap="square" lIns="179238" tIns="143391" rIns="179238" bIns="143391" rtlCol="0">
              <a:noAutofit/>
            </a:bodyPr>
            <a:lstStyle/>
            <a:p>
              <a:pPr defTabSz="913742">
                <a:lnSpc>
                  <a:spcPct val="90000"/>
                </a:lnSpc>
                <a:defRPr/>
              </a:pPr>
              <a:r>
                <a:rPr lang="en-US" sz="5292" b="1" kern="0" dirty="0">
                  <a:gradFill>
                    <a:gsLst>
                      <a:gs pos="14286">
                        <a:schemeClr val="accent1"/>
                      </a:gs>
                      <a:gs pos="41964">
                        <a:schemeClr val="accent1"/>
                      </a:gs>
                    </a:gsLst>
                    <a:lin ang="5400000" scaled="0"/>
                  </a:gradFill>
                  <a:latin typeface="+mj-lt"/>
                  <a:cs typeface="Segoe UI Semibold" panose="020B0702040204020203" pitchFamily="34" charset="0"/>
                </a:rPr>
                <a:t>150 </a:t>
              </a:r>
              <a:r>
                <a:rPr lang="en-US" sz="4312" b="1" kern="0" dirty="0">
                  <a:gradFill>
                    <a:gsLst>
                      <a:gs pos="14286">
                        <a:schemeClr val="accent1"/>
                      </a:gs>
                      <a:gs pos="41964">
                        <a:schemeClr val="accent1"/>
                      </a:gs>
                    </a:gsLst>
                    <a:lin ang="5400000" scaled="0"/>
                  </a:gradFill>
                  <a:latin typeface="+mj-lt"/>
                  <a:cs typeface="Segoe UI Semibold" panose="020B0702040204020203" pitchFamily="34" charset="0"/>
                </a:rPr>
                <a:t>billion</a:t>
              </a:r>
            </a:p>
            <a:p>
              <a:pPr defTabSz="913742">
                <a:lnSpc>
                  <a:spcPct val="90000"/>
                </a:lnSpc>
                <a:defRPr/>
              </a:pPr>
              <a:r>
                <a:rPr lang="en-US" sz="2352" kern="0" dirty="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Azure SQL query requests processed/day</a:t>
              </a:r>
            </a:p>
          </p:txBody>
        </p:sp>
        <p:sp>
          <p:nvSpPr>
            <p:cNvPr id="24" name="Freeform 5"/>
            <p:cNvSpPr>
              <a:spLocks noChangeAspect="1" noEditPoints="1"/>
            </p:cNvSpPr>
            <p:nvPr/>
          </p:nvSpPr>
          <p:spPr bwMode="auto">
            <a:xfrm>
              <a:off x="4130338" y="3412777"/>
              <a:ext cx="265021" cy="495930"/>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1764">
                <a:solidFill>
                  <a:srgbClr val="505050"/>
                </a:solidFill>
              </a:endParaRPr>
            </a:p>
          </p:txBody>
        </p:sp>
      </p:grpSp>
      <p:grpSp>
        <p:nvGrpSpPr>
          <p:cNvPr id="3" name="Group 2"/>
          <p:cNvGrpSpPr/>
          <p:nvPr/>
        </p:nvGrpSpPr>
        <p:grpSpPr>
          <a:xfrm>
            <a:off x="7438701" y="1865183"/>
            <a:ext cx="4480956" cy="4929052"/>
            <a:chOff x="7589838" y="1668427"/>
            <a:chExt cx="4571999" cy="5029200"/>
          </a:xfrm>
        </p:grpSpPr>
        <p:sp>
          <p:nvSpPr>
            <p:cNvPr id="87" name="Rectangle 86"/>
            <p:cNvSpPr/>
            <p:nvPr/>
          </p:nvSpPr>
          <p:spPr>
            <a:xfrm>
              <a:off x="7589838" y="1668427"/>
              <a:ext cx="4571999" cy="5029200"/>
            </a:xfrm>
            <a:prstGeom prst="rect">
              <a:avLst/>
            </a:prstGeom>
            <a:solidFill>
              <a:schemeClr val="accent1"/>
            </a:solidFill>
          </p:spPr>
          <p:txBody>
            <a:bodyPr wrap="square" lIns="179238" tIns="143391" rIns="179238" bIns="143391">
              <a:noAutofit/>
            </a:bodyPr>
            <a:lstStyle/>
            <a:p>
              <a:pPr defTabSz="932104">
                <a:lnSpc>
                  <a:spcPct val="90000"/>
                </a:lnSpc>
                <a:defRPr/>
              </a:pPr>
              <a:r>
                <a:rPr lang="en-US" sz="5292"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&gt;</a:t>
              </a:r>
              <a:r>
                <a:rPr lang="en-US" sz="8624" spc="-29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85</a:t>
              </a:r>
              <a:r>
                <a:rPr lang="en-US" sz="5292"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t>
              </a:r>
              <a:r>
                <a:rPr lang="en-US" sz="8624" dirty="0">
                  <a:gradFill>
                    <a:gsLst>
                      <a:gs pos="41964">
                        <a:schemeClr val="bg1"/>
                      </a:gs>
                      <a:gs pos="65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a:t>
              </a:r>
              <a:endParaRPr lang="en-US" sz="3528" dirty="0">
                <a:gradFill>
                  <a:gsLst>
                    <a:gs pos="41964">
                      <a:schemeClr val="bg1"/>
                    </a:gs>
                    <a:gs pos="65000">
                      <a:schemeClr val="bg1"/>
                    </a:gs>
                  </a:gsLst>
                  <a:lin ang="5400000" scaled="0"/>
                </a:gradFill>
                <a:latin typeface="Segoe UI Semilight"/>
                <a:ea typeface="MS PGothic" panose="020B0600070205080204" pitchFamily="34" charset="-128"/>
                <a:cs typeface="Segoe UI Semibold" panose="020B0702040204020203" pitchFamily="34" charset="0"/>
              </a:endParaRPr>
            </a:p>
            <a:p>
              <a:pPr defTabSz="932104">
                <a:lnSpc>
                  <a:spcPct val="90000"/>
                </a:lnSpc>
                <a:defRPr/>
              </a:pPr>
              <a:r>
                <a:rPr lang="en-US" sz="3136"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of Fortune 500 use Microsoft Cloud</a:t>
              </a:r>
              <a:endParaRPr lang="en-US" sz="2352" dirty="0">
                <a:gradFill>
                  <a:gsLst>
                    <a:gs pos="41964">
                      <a:schemeClr val="bg1"/>
                    </a:gs>
                    <a:gs pos="65000">
                      <a:schemeClr val="bg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25" name="Freeform 13"/>
            <p:cNvSpPr>
              <a:spLocks noChangeAspect="1" noEditPoints="1"/>
            </p:cNvSpPr>
            <p:nvPr/>
          </p:nvSpPr>
          <p:spPr bwMode="auto">
            <a:xfrm>
              <a:off x="7829142" y="6129301"/>
              <a:ext cx="490537" cy="33972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62668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1+#ppt_w/2"/>
                                          </p:val>
                                        </p:tav>
                                        <p:tav tm="100000">
                                          <p:val>
                                            <p:strVal val="#ppt_x"/>
                                          </p:val>
                                        </p:tav>
                                      </p:tavLst>
                                    </p:anim>
                                    <p:anim calcmode="lin" valueType="num">
                                      <p:cBhvr additive="base">
                                        <p:cTn id="8" dur="8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800" fill="hold"/>
                                        <p:tgtEl>
                                          <p:spTgt spid="9"/>
                                        </p:tgtEl>
                                        <p:attrNameLst>
                                          <p:attrName>ppt_x</p:attrName>
                                        </p:attrNameLst>
                                      </p:cBhvr>
                                      <p:tavLst>
                                        <p:tav tm="0">
                                          <p:val>
                                            <p:strVal val="1+#ppt_w/2"/>
                                          </p:val>
                                        </p:tav>
                                        <p:tav tm="100000">
                                          <p:val>
                                            <p:strVal val="#ppt_x"/>
                                          </p:val>
                                        </p:tav>
                                      </p:tavLst>
                                    </p:anim>
                                    <p:anim calcmode="lin" valueType="num">
                                      <p:cBhvr additive="base">
                                        <p:cTn id="12" dur="8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800" fill="hold"/>
                                        <p:tgtEl>
                                          <p:spTgt spid="7"/>
                                        </p:tgtEl>
                                        <p:attrNameLst>
                                          <p:attrName>ppt_x</p:attrName>
                                        </p:attrNameLst>
                                      </p:cBhvr>
                                      <p:tavLst>
                                        <p:tav tm="0">
                                          <p:val>
                                            <p:strVal val="1+#ppt_w/2"/>
                                          </p:val>
                                        </p:tav>
                                        <p:tav tm="100000">
                                          <p:val>
                                            <p:strVal val="#ppt_x"/>
                                          </p:val>
                                        </p:tav>
                                      </p:tavLst>
                                    </p:anim>
                                    <p:anim calcmode="lin" valueType="num">
                                      <p:cBhvr additive="base">
                                        <p:cTn id="16" dur="8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4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800" fill="hold"/>
                                        <p:tgtEl>
                                          <p:spTgt spid="3"/>
                                        </p:tgtEl>
                                        <p:attrNameLst>
                                          <p:attrName>ppt_x</p:attrName>
                                        </p:attrNameLst>
                                      </p:cBhvr>
                                      <p:tavLst>
                                        <p:tav tm="0">
                                          <p:val>
                                            <p:strVal val="1+#ppt_w/2"/>
                                          </p:val>
                                        </p:tav>
                                        <p:tav tm="100000">
                                          <p:val>
                                            <p:strVal val="#ppt_x"/>
                                          </p:val>
                                        </p:tav>
                                      </p:tavLst>
                                    </p:anim>
                                    <p:anim calcmode="lin" valueType="num">
                                      <p:cBhvr additive="base">
                                        <p:cTn id="24" dur="8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93412"/>
            <a:ext cx="6790029" cy="689111"/>
          </a:xfrm>
        </p:spPr>
        <p:txBody>
          <a:bodyPr>
            <a:normAutofit fontScale="90000"/>
          </a:bodyPr>
          <a:lstStyle/>
          <a:p>
            <a:r>
              <a:rPr lang="en-US" dirty="0"/>
              <a:t>Network Security Groups (NSG)</a:t>
            </a:r>
          </a:p>
        </p:txBody>
      </p:sp>
      <p:sp>
        <p:nvSpPr>
          <p:cNvPr id="4" name="Text Placeholder 3"/>
          <p:cNvSpPr>
            <a:spLocks noGrp="1"/>
          </p:cNvSpPr>
          <p:nvPr>
            <p:ph type="body" sz="quarter" idx="10"/>
          </p:nvPr>
        </p:nvSpPr>
        <p:spPr>
          <a:xfrm>
            <a:off x="269172" y="1418677"/>
            <a:ext cx="5377147" cy="5524958"/>
          </a:xfrm>
        </p:spPr>
        <p:txBody>
          <a:bodyPr>
            <a:normAutofit/>
          </a:bodyPr>
          <a:lstStyle/>
          <a:p>
            <a:pPr marL="281620" lvl="1" indent="-281620">
              <a:lnSpc>
                <a:spcPct val="90000"/>
              </a:lnSpc>
              <a:spcBef>
                <a:spcPts val="1200"/>
              </a:spcBef>
              <a:spcAft>
                <a:spcPts val="588"/>
              </a:spcAft>
              <a:buSzPct val="100000"/>
            </a:pPr>
            <a:r>
              <a:rPr lang="en-US" sz="2400" dirty="0"/>
              <a:t>Enables network segmentation and DMZ scenarios </a:t>
            </a:r>
          </a:p>
          <a:p>
            <a:pPr marL="281620" lvl="1" indent="-281620">
              <a:lnSpc>
                <a:spcPct val="90000"/>
              </a:lnSpc>
              <a:spcBef>
                <a:spcPts val="1200"/>
              </a:spcBef>
              <a:spcAft>
                <a:spcPts val="588"/>
              </a:spcAft>
              <a:buSzPct val="100000"/>
            </a:pPr>
            <a:r>
              <a:rPr lang="en-US" sz="2400" dirty="0"/>
              <a:t>Access control list (ACL)</a:t>
            </a:r>
          </a:p>
          <a:p>
            <a:pPr lvl="1">
              <a:lnSpc>
                <a:spcPct val="120000"/>
              </a:lnSpc>
            </a:pPr>
            <a:r>
              <a:rPr lang="en-US" sz="2000" dirty="0"/>
              <a:t>Filter conditions with allow/deny</a:t>
            </a:r>
          </a:p>
          <a:p>
            <a:pPr lvl="1">
              <a:lnSpc>
                <a:spcPct val="120000"/>
              </a:lnSpc>
            </a:pPr>
            <a:r>
              <a:rPr lang="en-US" sz="2000" dirty="0"/>
              <a:t>Individual addresses, address prefixes, wildcards</a:t>
            </a:r>
          </a:p>
          <a:p>
            <a:pPr marL="281620" lvl="1" indent="-281620">
              <a:lnSpc>
                <a:spcPct val="90000"/>
              </a:lnSpc>
              <a:spcBef>
                <a:spcPts val="1200"/>
              </a:spcBef>
              <a:spcAft>
                <a:spcPts val="588"/>
              </a:spcAft>
              <a:buSzPct val="100000"/>
            </a:pPr>
            <a:r>
              <a:rPr lang="en-US" sz="2400" dirty="0"/>
              <a:t>Associate with VMs or subnets</a:t>
            </a:r>
          </a:p>
          <a:p>
            <a:pPr marL="281620" lvl="1" indent="-281620">
              <a:lnSpc>
                <a:spcPct val="90000"/>
              </a:lnSpc>
              <a:spcBef>
                <a:spcPts val="1200"/>
              </a:spcBef>
              <a:spcAft>
                <a:spcPts val="588"/>
              </a:spcAft>
              <a:buSzPct val="100000"/>
            </a:pPr>
            <a:r>
              <a:rPr lang="en-US" sz="2400" dirty="0"/>
              <a:t>ACLs can be updated independent of VMs</a:t>
            </a:r>
          </a:p>
        </p:txBody>
      </p:sp>
      <p:sp>
        <p:nvSpPr>
          <p:cNvPr id="152" name="Rounded Rectangle 151"/>
          <p:cNvSpPr/>
          <p:nvPr/>
        </p:nvSpPr>
        <p:spPr>
          <a:xfrm>
            <a:off x="6517688" y="4080384"/>
            <a:ext cx="4689527" cy="1951669"/>
          </a:xfrm>
          <a:prstGeom prst="roundRect">
            <a:avLst>
              <a:gd name="adj" fmla="val 7613"/>
            </a:avLst>
          </a:prstGeom>
          <a:solidFill>
            <a:srgbClr val="4F81BD"/>
          </a:solidFill>
          <a:ln w="25400" cap="flat" cmpd="sng" algn="ctr">
            <a:solidFill>
              <a:srgbClr val="4F81BD">
                <a:shade val="50000"/>
              </a:srgbClr>
            </a:solidFill>
            <a:prstDash val="solid"/>
          </a:ln>
          <a:effectLst/>
        </p:spPr>
        <p:txBody>
          <a:bodyPr rtlCol="0" anchor="ctr"/>
          <a:lstStyle/>
          <a:p>
            <a:pPr algn="ctr" defTabSz="896117">
              <a:defRPr/>
            </a:pPr>
            <a:endParaRPr lang="en-US" sz="2744" kern="0">
              <a:solidFill>
                <a:srgbClr val="FFFFFF"/>
              </a:solidFill>
              <a:latin typeface="Calibri"/>
            </a:endParaRPr>
          </a:p>
        </p:txBody>
      </p:sp>
      <p:sp>
        <p:nvSpPr>
          <p:cNvPr id="153" name="TextBox 152"/>
          <p:cNvSpPr txBox="1"/>
          <p:nvPr/>
        </p:nvSpPr>
        <p:spPr>
          <a:xfrm>
            <a:off x="7852537" y="5968385"/>
            <a:ext cx="2124670" cy="452472"/>
          </a:xfrm>
          <a:prstGeom prst="rect">
            <a:avLst/>
          </a:prstGeom>
          <a:noFill/>
        </p:spPr>
        <p:txBody>
          <a:bodyPr wrap="none" rtlCol="0">
            <a:spAutoFit/>
          </a:bodyPr>
          <a:lstStyle/>
          <a:p>
            <a:pPr defTabSz="896117"/>
            <a:r>
              <a:rPr lang="en-US" sz="2352" dirty="0">
                <a:solidFill>
                  <a:srgbClr val="FFFFFF"/>
                </a:solidFill>
                <a:latin typeface="Calibri"/>
              </a:rPr>
              <a:t>Virtual Network</a:t>
            </a:r>
          </a:p>
        </p:txBody>
      </p:sp>
      <p:sp>
        <p:nvSpPr>
          <p:cNvPr id="154" name="TextBox 153"/>
          <p:cNvSpPr txBox="1"/>
          <p:nvPr/>
        </p:nvSpPr>
        <p:spPr>
          <a:xfrm>
            <a:off x="7539726" y="5613073"/>
            <a:ext cx="875633" cy="434372"/>
          </a:xfrm>
          <a:prstGeom prst="rect">
            <a:avLst/>
          </a:prstGeom>
          <a:noFill/>
        </p:spPr>
        <p:txBody>
          <a:bodyPr wrap="square" lIns="0" tIns="0" rIns="0" bIns="0" rtlCol="0" anchor="ctr">
            <a:spAutoFit/>
          </a:bodyPr>
          <a:lstStyle/>
          <a:p>
            <a:pPr algn="ctr" defTabSz="896117">
              <a:lnSpc>
                <a:spcPct val="90000"/>
              </a:lnSpc>
            </a:pPr>
            <a:r>
              <a:rPr lang="en-US" sz="1568" dirty="0">
                <a:solidFill>
                  <a:srgbClr val="FFFFFF"/>
                </a:solidFill>
                <a:effectLst>
                  <a:outerShdw blurRad="38100" dist="38100" dir="2700000" algn="tl">
                    <a:srgbClr val="000000">
                      <a:alpha val="43137"/>
                    </a:srgbClr>
                  </a:outerShdw>
                </a:effectLst>
                <a:latin typeface="Calibri"/>
              </a:rPr>
              <a:t>Back end</a:t>
            </a:r>
          </a:p>
          <a:p>
            <a:pPr algn="ctr" defTabSz="896117">
              <a:lnSpc>
                <a:spcPct val="90000"/>
              </a:lnSpc>
            </a:pPr>
            <a:r>
              <a:rPr lang="en-US" sz="1568" dirty="0">
                <a:solidFill>
                  <a:srgbClr val="FFFFFF"/>
                </a:solidFill>
                <a:effectLst>
                  <a:outerShdw blurRad="38100" dist="38100" dir="2700000" algn="tl">
                    <a:srgbClr val="000000">
                      <a:alpha val="43137"/>
                    </a:srgbClr>
                  </a:outerShdw>
                </a:effectLst>
                <a:latin typeface="Calibri"/>
              </a:rPr>
              <a:t>10.3/16</a:t>
            </a:r>
          </a:p>
        </p:txBody>
      </p:sp>
      <p:sp>
        <p:nvSpPr>
          <p:cNvPr id="155" name="TextBox 154"/>
          <p:cNvSpPr txBox="1"/>
          <p:nvPr/>
        </p:nvSpPr>
        <p:spPr>
          <a:xfrm>
            <a:off x="8881556" y="5613073"/>
            <a:ext cx="868976" cy="434372"/>
          </a:xfrm>
          <a:prstGeom prst="rect">
            <a:avLst/>
          </a:prstGeom>
          <a:noFill/>
        </p:spPr>
        <p:txBody>
          <a:bodyPr wrap="square" lIns="0" tIns="0" rIns="0" bIns="0" rtlCol="0" anchor="ctr">
            <a:spAutoFit/>
          </a:bodyPr>
          <a:lstStyle/>
          <a:p>
            <a:pPr algn="ctr" defTabSz="896117">
              <a:lnSpc>
                <a:spcPct val="90000"/>
              </a:lnSpc>
            </a:pPr>
            <a:r>
              <a:rPr lang="en-US" sz="1568" dirty="0">
                <a:solidFill>
                  <a:srgbClr val="FFFFFF"/>
                </a:solidFill>
                <a:effectLst>
                  <a:outerShdw blurRad="38100" dist="38100" dir="2700000" algn="tl">
                    <a:srgbClr val="000000">
                      <a:alpha val="43137"/>
                    </a:srgbClr>
                  </a:outerShdw>
                </a:effectLst>
                <a:latin typeface="Calibri"/>
              </a:rPr>
              <a:t>Mid-tier</a:t>
            </a:r>
          </a:p>
          <a:p>
            <a:pPr algn="ctr" defTabSz="896117">
              <a:lnSpc>
                <a:spcPct val="90000"/>
              </a:lnSpc>
            </a:pPr>
            <a:r>
              <a:rPr lang="en-US" sz="1568" dirty="0">
                <a:solidFill>
                  <a:srgbClr val="FFFFFF"/>
                </a:solidFill>
                <a:effectLst>
                  <a:outerShdw blurRad="38100" dist="38100" dir="2700000" algn="tl">
                    <a:srgbClr val="000000">
                      <a:alpha val="43137"/>
                    </a:srgbClr>
                  </a:outerShdw>
                </a:effectLst>
                <a:latin typeface="Calibri"/>
              </a:rPr>
              <a:t>10.2/16</a:t>
            </a:r>
          </a:p>
        </p:txBody>
      </p:sp>
      <p:sp>
        <p:nvSpPr>
          <p:cNvPr id="156" name="TextBox 155"/>
          <p:cNvSpPr txBox="1"/>
          <p:nvPr/>
        </p:nvSpPr>
        <p:spPr>
          <a:xfrm>
            <a:off x="10222515" y="5613073"/>
            <a:ext cx="875633" cy="434372"/>
          </a:xfrm>
          <a:prstGeom prst="rect">
            <a:avLst/>
          </a:prstGeom>
          <a:noFill/>
        </p:spPr>
        <p:txBody>
          <a:bodyPr wrap="square" lIns="0" tIns="0" rIns="0" bIns="0" rtlCol="0" anchor="ctr">
            <a:spAutoFit/>
          </a:bodyPr>
          <a:lstStyle/>
          <a:p>
            <a:pPr algn="ctr" defTabSz="896117">
              <a:lnSpc>
                <a:spcPct val="90000"/>
              </a:lnSpc>
            </a:pPr>
            <a:r>
              <a:rPr lang="en-US" sz="1568" dirty="0">
                <a:solidFill>
                  <a:srgbClr val="FFFFFF"/>
                </a:solidFill>
                <a:effectLst>
                  <a:outerShdw blurRad="38100" dist="38100" dir="2700000" algn="tl">
                    <a:srgbClr val="000000">
                      <a:alpha val="43137"/>
                    </a:srgbClr>
                  </a:outerShdw>
                </a:effectLst>
                <a:latin typeface="Calibri"/>
              </a:rPr>
              <a:t>Front end</a:t>
            </a:r>
          </a:p>
          <a:p>
            <a:pPr algn="ctr" defTabSz="896117">
              <a:lnSpc>
                <a:spcPct val="90000"/>
              </a:lnSpc>
            </a:pPr>
            <a:r>
              <a:rPr lang="en-US" sz="1568" dirty="0">
                <a:solidFill>
                  <a:srgbClr val="FFFFFF"/>
                </a:solidFill>
                <a:effectLst>
                  <a:outerShdw blurRad="38100" dist="38100" dir="2700000" algn="tl">
                    <a:srgbClr val="000000">
                      <a:alpha val="43137"/>
                    </a:srgbClr>
                  </a:outerShdw>
                </a:effectLst>
                <a:latin typeface="Calibri"/>
              </a:rPr>
              <a:t>10.1/16</a:t>
            </a:r>
          </a:p>
        </p:txBody>
      </p:sp>
      <p:grpSp>
        <p:nvGrpSpPr>
          <p:cNvPr id="157" name="Group 156"/>
          <p:cNvGrpSpPr/>
          <p:nvPr/>
        </p:nvGrpSpPr>
        <p:grpSpPr>
          <a:xfrm>
            <a:off x="6622840" y="4644424"/>
            <a:ext cx="727504" cy="725488"/>
            <a:chOff x="2915928" y="2972963"/>
            <a:chExt cx="822960" cy="828366"/>
          </a:xfrm>
        </p:grpSpPr>
        <p:sp>
          <p:nvSpPr>
            <p:cNvPr id="158" name="Oval 157"/>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sp>
          <p:nvSpPr>
            <p:cNvPr id="159"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89619" tIns="44809" rIns="89619" bIns="44809" numCol="1" anchor="t" anchorCtr="0" compatLnSpc="1">
              <a:prstTxWarp prst="textNoShape">
                <a:avLst/>
              </a:prstTxWarp>
            </a:bodyPr>
            <a:lstStyle/>
            <a:p>
              <a:pPr defTabSz="896117">
                <a:defRPr/>
              </a:pPr>
              <a:endParaRPr lang="en-US" sz="2744" kern="0">
                <a:solidFill>
                  <a:srgbClr val="FFFFFF"/>
                </a:solidFill>
                <a:latin typeface="Calibri"/>
              </a:endParaRPr>
            </a:p>
          </p:txBody>
        </p:sp>
        <p:sp>
          <p:nvSpPr>
            <p:cNvPr id="160" name="TextBox 159"/>
            <p:cNvSpPr txBox="1"/>
            <p:nvPr/>
          </p:nvSpPr>
          <p:spPr>
            <a:xfrm>
              <a:off x="3038190" y="3367356"/>
              <a:ext cx="578438" cy="433973"/>
            </a:xfrm>
            <a:prstGeom prst="rect">
              <a:avLst/>
            </a:prstGeom>
            <a:noFill/>
          </p:spPr>
          <p:txBody>
            <a:bodyPr wrap="square" lIns="0" tIns="0" rIns="0" bIns="0" rtlCol="0">
              <a:spAutoFit/>
            </a:bodyPr>
            <a:lstStyle/>
            <a:p>
              <a:pPr algn="ctr" defTabSz="896117">
                <a:lnSpc>
                  <a:spcPct val="90000"/>
                </a:lnSpc>
                <a:defRPr/>
              </a:pPr>
              <a:r>
                <a:rPr lang="en-US" sz="1372" kern="0" dirty="0">
                  <a:solidFill>
                    <a:srgbClr val="0070C0"/>
                  </a:solidFill>
                  <a:latin typeface="Calibri"/>
                </a:rPr>
                <a:t>VPN GW</a:t>
              </a:r>
            </a:p>
          </p:txBody>
        </p:sp>
      </p:grpSp>
      <p:grpSp>
        <p:nvGrpSpPr>
          <p:cNvPr id="161" name="Group 160"/>
          <p:cNvGrpSpPr/>
          <p:nvPr/>
        </p:nvGrpSpPr>
        <p:grpSpPr>
          <a:xfrm>
            <a:off x="10222515" y="4407819"/>
            <a:ext cx="875633" cy="1149404"/>
            <a:chOff x="6027733" y="2131654"/>
            <a:chExt cx="660349" cy="866811"/>
          </a:xfrm>
        </p:grpSpPr>
        <p:sp>
          <p:nvSpPr>
            <p:cNvPr id="162" name="Rounded Rectangle 161"/>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grpSp>
          <p:nvGrpSpPr>
            <p:cNvPr id="163" name="Group 162"/>
            <p:cNvGrpSpPr/>
            <p:nvPr/>
          </p:nvGrpSpPr>
          <p:grpSpPr>
            <a:xfrm>
              <a:off x="6093279" y="2187723"/>
              <a:ext cx="529256" cy="754672"/>
              <a:chOff x="4045739" y="2177015"/>
              <a:chExt cx="529256" cy="754672"/>
            </a:xfrm>
          </p:grpSpPr>
          <p:pic>
            <p:nvPicPr>
              <p:cNvPr id="164" name="Picture 16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65" name="Picture 16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66" name="Picture 165"/>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167" name="Group 166"/>
          <p:cNvGrpSpPr/>
          <p:nvPr/>
        </p:nvGrpSpPr>
        <p:grpSpPr>
          <a:xfrm>
            <a:off x="8878228" y="4407819"/>
            <a:ext cx="875633" cy="1149404"/>
            <a:chOff x="5111286" y="2128637"/>
            <a:chExt cx="660349" cy="866811"/>
          </a:xfrm>
        </p:grpSpPr>
        <p:sp>
          <p:nvSpPr>
            <p:cNvPr id="168" name="Rounded Rectangle 167"/>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grpSp>
          <p:nvGrpSpPr>
            <p:cNvPr id="169" name="Group 168"/>
            <p:cNvGrpSpPr/>
            <p:nvPr/>
          </p:nvGrpSpPr>
          <p:grpSpPr>
            <a:xfrm>
              <a:off x="5176832" y="2184706"/>
              <a:ext cx="529256" cy="754672"/>
              <a:chOff x="4045739" y="2177015"/>
              <a:chExt cx="529256" cy="754672"/>
            </a:xfrm>
          </p:grpSpPr>
          <p:pic>
            <p:nvPicPr>
              <p:cNvPr id="170" name="Picture 169"/>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71" name="Picture 170"/>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72" name="Picture 171"/>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173" name="Group 172"/>
          <p:cNvGrpSpPr/>
          <p:nvPr/>
        </p:nvGrpSpPr>
        <p:grpSpPr>
          <a:xfrm>
            <a:off x="7539726" y="4407819"/>
            <a:ext cx="875633" cy="1149404"/>
            <a:chOff x="3981473" y="2128637"/>
            <a:chExt cx="660349" cy="866811"/>
          </a:xfrm>
        </p:grpSpPr>
        <p:sp>
          <p:nvSpPr>
            <p:cNvPr id="174" name="Rounded Rectangle 173"/>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grpSp>
          <p:nvGrpSpPr>
            <p:cNvPr id="175" name="Group 174"/>
            <p:cNvGrpSpPr/>
            <p:nvPr/>
          </p:nvGrpSpPr>
          <p:grpSpPr>
            <a:xfrm>
              <a:off x="4047019" y="2184706"/>
              <a:ext cx="529256" cy="754672"/>
              <a:chOff x="4045739" y="2177015"/>
              <a:chExt cx="529256" cy="754672"/>
            </a:xfrm>
          </p:grpSpPr>
          <p:pic>
            <p:nvPicPr>
              <p:cNvPr id="176" name="Picture 175"/>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77" name="Picture 176"/>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78" name="Picture 177"/>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sp>
        <p:nvSpPr>
          <p:cNvPr id="187" name="Left-Right Arrow 186"/>
          <p:cNvSpPr/>
          <p:nvPr/>
        </p:nvSpPr>
        <p:spPr>
          <a:xfrm rot="5400000">
            <a:off x="10263300" y="3627054"/>
            <a:ext cx="1178418" cy="341914"/>
          </a:xfrm>
          <a:prstGeom prst="leftRightArrow">
            <a:avLst/>
          </a:prstGeom>
          <a:gradFill rotWithShape="1">
            <a:gsLst>
              <a:gs pos="0">
                <a:srgbClr val="C0504D">
                  <a:shade val="51000"/>
                  <a:satMod val="130000"/>
                  <a:alpha val="0"/>
                </a:srgbClr>
              </a:gs>
              <a:gs pos="5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117">
              <a:defRPr/>
            </a:pPr>
            <a:endParaRPr lang="en-US" sz="2744" kern="0">
              <a:solidFill>
                <a:srgbClr val="FFFFFF"/>
              </a:solidFill>
              <a:latin typeface="Calibri"/>
            </a:endParaRPr>
          </a:p>
        </p:txBody>
      </p:sp>
      <p:grpSp>
        <p:nvGrpSpPr>
          <p:cNvPr id="188" name="Group 187"/>
          <p:cNvGrpSpPr/>
          <p:nvPr/>
        </p:nvGrpSpPr>
        <p:grpSpPr>
          <a:xfrm>
            <a:off x="10159078" y="1942510"/>
            <a:ext cx="1312482" cy="1212507"/>
            <a:chOff x="1441498" y="2335312"/>
            <a:chExt cx="1209154" cy="1117050"/>
          </a:xfrm>
        </p:grpSpPr>
        <p:sp>
          <p:nvSpPr>
            <p:cNvPr id="189" name="Oval 188"/>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822" fontAlgn="base">
                <a:lnSpc>
                  <a:spcPct val="90000"/>
                </a:lnSpc>
                <a:spcBef>
                  <a:spcPct val="0"/>
                </a:spcBef>
                <a:spcAft>
                  <a:spcPct val="0"/>
                </a:spcAft>
                <a:defRPr/>
              </a:pPr>
              <a:endParaRPr lang="en-US" sz="3528" kern="0" spc="-49" dirty="0">
                <a:gradFill>
                  <a:gsLst>
                    <a:gs pos="36283">
                      <a:srgbClr val="505050"/>
                    </a:gs>
                    <a:gs pos="28000">
                      <a:srgbClr val="505050"/>
                    </a:gs>
                  </a:gsLst>
                  <a:lin ang="5400000" scaled="0"/>
                </a:gradFill>
                <a:latin typeface="Calibri"/>
              </a:endParaRPr>
            </a:p>
          </p:txBody>
        </p:sp>
        <p:sp>
          <p:nvSpPr>
            <p:cNvPr id="190" name="Freeform 189"/>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19" tIns="44809" rIns="89619" bIns="44809" numCol="1" anchor="t" anchorCtr="0" compatLnSpc="1">
              <a:prstTxWarp prst="textNoShape">
                <a:avLst/>
              </a:prstTxWarp>
            </a:bodyPr>
            <a:lstStyle/>
            <a:p>
              <a:pPr defTabSz="913859">
                <a:defRPr/>
              </a:pPr>
              <a:endParaRPr lang="en-US" sz="2744" kern="0">
                <a:solidFill>
                  <a:srgbClr val="00188F"/>
                </a:solidFill>
                <a:latin typeface="Calibri"/>
              </a:endParaRPr>
            </a:p>
          </p:txBody>
        </p:sp>
        <p:sp>
          <p:nvSpPr>
            <p:cNvPr id="191" name="TextBox 190"/>
            <p:cNvSpPr txBox="1"/>
            <p:nvPr/>
          </p:nvSpPr>
          <p:spPr>
            <a:xfrm>
              <a:off x="1441498" y="2804059"/>
              <a:ext cx="1209154" cy="566915"/>
            </a:xfrm>
            <a:prstGeom prst="rect">
              <a:avLst/>
            </a:prstGeom>
            <a:noFill/>
          </p:spPr>
          <p:txBody>
            <a:bodyPr wrap="none" lIns="179238" tIns="143391" rIns="179238" bIns="143391" rtlCol="0" anchor="ctr">
              <a:spAutoFit/>
            </a:bodyPr>
            <a:lstStyle/>
            <a:p>
              <a:pPr algn="ctr" defTabSz="913859">
                <a:lnSpc>
                  <a:spcPct val="90000"/>
                </a:lnSpc>
                <a:defRPr/>
              </a:pPr>
              <a:r>
                <a:rPr lang="en-US" sz="2352" kern="0" spc="-49" dirty="0">
                  <a:solidFill>
                    <a:srgbClr val="00188F"/>
                  </a:solidFill>
                  <a:latin typeface="Calibri"/>
                </a:rPr>
                <a:t>Internet</a:t>
              </a:r>
            </a:p>
          </p:txBody>
        </p:sp>
      </p:grpSp>
      <p:sp>
        <p:nvSpPr>
          <p:cNvPr id="192" name="Left-Right Arrow 191"/>
          <p:cNvSpPr/>
          <p:nvPr/>
        </p:nvSpPr>
        <p:spPr>
          <a:xfrm rot="5400000">
            <a:off x="6220286" y="3708292"/>
            <a:ext cx="1530353" cy="341914"/>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117">
              <a:defRPr/>
            </a:pPr>
            <a:endParaRPr lang="en-US" sz="2744" kern="0">
              <a:solidFill>
                <a:srgbClr val="FFFFFF"/>
              </a:solidFill>
              <a:latin typeface="Calibri"/>
            </a:endParaRPr>
          </a:p>
        </p:txBody>
      </p:sp>
      <p:grpSp>
        <p:nvGrpSpPr>
          <p:cNvPr id="193" name="Group 192"/>
          <p:cNvGrpSpPr/>
          <p:nvPr/>
        </p:nvGrpSpPr>
        <p:grpSpPr>
          <a:xfrm>
            <a:off x="7005974" y="1955389"/>
            <a:ext cx="444715" cy="1092418"/>
            <a:chOff x="10520791" y="5710226"/>
            <a:chExt cx="813223" cy="1100576"/>
          </a:xfrm>
        </p:grpSpPr>
        <p:sp>
          <p:nvSpPr>
            <p:cNvPr id="194"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195"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196"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197"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198"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199"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00"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01"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02"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grpSp>
      <p:grpSp>
        <p:nvGrpSpPr>
          <p:cNvPr id="203" name="Group 202"/>
          <p:cNvGrpSpPr/>
          <p:nvPr/>
        </p:nvGrpSpPr>
        <p:grpSpPr>
          <a:xfrm>
            <a:off x="6646311" y="1840042"/>
            <a:ext cx="469453" cy="1153182"/>
            <a:chOff x="10520791" y="5710226"/>
            <a:chExt cx="813223" cy="1100576"/>
          </a:xfrm>
        </p:grpSpPr>
        <p:sp>
          <p:nvSpPr>
            <p:cNvPr id="204"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05"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06"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07"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08"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09"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10"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11"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sp>
          <p:nvSpPr>
            <p:cNvPr id="212"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7" tIns="44802" rIns="89607" bIns="44802" numCol="1" anchor="t" anchorCtr="0" compatLnSpc="1">
              <a:prstTxWarp prst="textNoShape">
                <a:avLst/>
              </a:prstTxWarp>
            </a:bodyPr>
            <a:lstStyle/>
            <a:p>
              <a:pPr defTabSz="913500">
                <a:defRPr/>
              </a:pPr>
              <a:endParaRPr lang="en-US" sz="2744" kern="0">
                <a:solidFill>
                  <a:srgbClr val="FFFFFF"/>
                </a:solidFill>
                <a:latin typeface="Calibri"/>
              </a:endParaRPr>
            </a:p>
          </p:txBody>
        </p:sp>
      </p:grpSp>
      <p:sp>
        <p:nvSpPr>
          <p:cNvPr id="213" name="TextBox 212"/>
          <p:cNvSpPr txBox="1"/>
          <p:nvPr/>
        </p:nvSpPr>
        <p:spPr>
          <a:xfrm>
            <a:off x="6256238" y="1413074"/>
            <a:ext cx="2731609" cy="452472"/>
          </a:xfrm>
          <a:prstGeom prst="rect">
            <a:avLst/>
          </a:prstGeom>
          <a:noFill/>
        </p:spPr>
        <p:txBody>
          <a:bodyPr wrap="none" rtlCol="0">
            <a:spAutoFit/>
          </a:bodyPr>
          <a:lstStyle/>
          <a:p>
            <a:pPr defTabSz="896117"/>
            <a:r>
              <a:rPr lang="en-US" sz="2352" dirty="0">
                <a:solidFill>
                  <a:srgbClr val="FFFFFF"/>
                </a:solidFill>
                <a:latin typeface="Calibri"/>
              </a:rPr>
              <a:t>On Premises 10.0/16</a:t>
            </a:r>
          </a:p>
        </p:txBody>
      </p:sp>
      <p:sp>
        <p:nvSpPr>
          <p:cNvPr id="222" name="TextBox 221"/>
          <p:cNvSpPr txBox="1"/>
          <p:nvPr/>
        </p:nvSpPr>
        <p:spPr>
          <a:xfrm>
            <a:off x="6231406" y="3326164"/>
            <a:ext cx="715158" cy="693789"/>
          </a:xfrm>
          <a:prstGeom prst="rect">
            <a:avLst/>
          </a:prstGeom>
          <a:noFill/>
        </p:spPr>
        <p:txBody>
          <a:bodyPr wrap="none" rtlCol="0">
            <a:spAutoFit/>
          </a:bodyPr>
          <a:lstStyle/>
          <a:p>
            <a:pPr algn="ctr" defTabSz="896117"/>
            <a:r>
              <a:rPr lang="en-US" sz="1960" dirty="0">
                <a:solidFill>
                  <a:srgbClr val="FFFFFF"/>
                </a:solidFill>
                <a:latin typeface="Calibri"/>
              </a:rPr>
              <a:t>S2S</a:t>
            </a:r>
          </a:p>
          <a:p>
            <a:pPr algn="ctr" defTabSz="896117"/>
            <a:r>
              <a:rPr lang="en-US" sz="1960" dirty="0">
                <a:solidFill>
                  <a:srgbClr val="FFFFFF"/>
                </a:solidFill>
                <a:latin typeface="Calibri"/>
              </a:rPr>
              <a:t>VPNs</a:t>
            </a:r>
          </a:p>
        </p:txBody>
      </p:sp>
      <p:sp>
        <p:nvSpPr>
          <p:cNvPr id="224" name="TextBox 223"/>
          <p:cNvSpPr txBox="1"/>
          <p:nvPr/>
        </p:nvSpPr>
        <p:spPr>
          <a:xfrm>
            <a:off x="9688337" y="3257338"/>
            <a:ext cx="1010458" cy="392143"/>
          </a:xfrm>
          <a:prstGeom prst="rect">
            <a:avLst/>
          </a:prstGeom>
          <a:noFill/>
        </p:spPr>
        <p:txBody>
          <a:bodyPr wrap="none" rtlCol="0">
            <a:spAutoFit/>
          </a:bodyPr>
          <a:lstStyle/>
          <a:p>
            <a:pPr algn="ctr" defTabSz="896117"/>
            <a:r>
              <a:rPr lang="en-US" sz="1960" dirty="0">
                <a:solidFill>
                  <a:srgbClr val="FFFFFF"/>
                </a:solidFill>
                <a:latin typeface="Calibri"/>
              </a:rPr>
              <a:t>Internet</a:t>
            </a:r>
          </a:p>
        </p:txBody>
      </p:sp>
      <p:cxnSp>
        <p:nvCxnSpPr>
          <p:cNvPr id="11" name="Straight Arrow Connector 10"/>
          <p:cNvCxnSpPr>
            <a:stCxn id="168" idx="3"/>
            <a:endCxn id="162" idx="1"/>
          </p:cNvCxnSpPr>
          <p:nvPr/>
        </p:nvCxnSpPr>
        <p:spPr>
          <a:xfrm>
            <a:off x="9753860" y="4982521"/>
            <a:ext cx="468654" cy="0"/>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74" idx="3"/>
            <a:endCxn id="168" idx="1"/>
          </p:cNvCxnSpPr>
          <p:nvPr/>
        </p:nvCxnSpPr>
        <p:spPr>
          <a:xfrm>
            <a:off x="8415359" y="4982521"/>
            <a:ext cx="462869" cy="0"/>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174" idx="1"/>
          </p:cNvCxnSpPr>
          <p:nvPr/>
        </p:nvCxnSpPr>
        <p:spPr>
          <a:xfrm rot="10800000">
            <a:off x="7228331" y="3047809"/>
            <a:ext cx="311395" cy="1934713"/>
          </a:xfrm>
          <a:prstGeom prst="bentConnector2">
            <a:avLst/>
          </a:prstGeom>
          <a:noFill/>
          <a:ln w="38100" cap="flat" cmpd="sng" algn="ctr">
            <a:solidFill>
              <a:schemeClr val="accent2">
                <a:lumMod val="60000"/>
                <a:lumOff val="40000"/>
              </a:schemeClr>
            </a:solidFill>
            <a:prstDash val="solid"/>
            <a:headEnd type="triangle"/>
            <a:tailEnd type="triangle"/>
          </a:ln>
          <a:effectLst>
            <a:outerShdw blurRad="40000" dist="23000" dir="5400000" rotWithShape="0">
              <a:srgbClr val="000000">
                <a:alpha val="35000"/>
              </a:srgbClr>
            </a:outerShdw>
          </a:effectLst>
        </p:spPr>
      </p:cxnSp>
      <p:cxnSp>
        <p:nvCxnSpPr>
          <p:cNvPr id="18" name="Elbow Connector 17"/>
          <p:cNvCxnSpPr>
            <a:stCxn id="174" idx="0"/>
            <a:endCxn id="162" idx="0"/>
          </p:cNvCxnSpPr>
          <p:nvPr/>
        </p:nvCxnSpPr>
        <p:spPr>
          <a:xfrm rot="5400000" flipH="1" flipV="1">
            <a:off x="9318937" y="3066425"/>
            <a:ext cx="12447" cy="2682789"/>
          </a:xfrm>
          <a:prstGeom prst="bentConnector3">
            <a:avLst>
              <a:gd name="adj1" fmla="val 1800000"/>
            </a:avLst>
          </a:prstGeom>
          <a:ln w="412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8558940" y="3956332"/>
            <a:ext cx="363752" cy="363752"/>
            <a:chOff x="4687755" y="2457342"/>
            <a:chExt cx="608869" cy="608869"/>
          </a:xfrm>
          <a:solidFill>
            <a:srgbClr val="FF3399"/>
          </a:solidFill>
        </p:grpSpPr>
        <p:sp>
          <p:nvSpPr>
            <p:cNvPr id="89" name="Rectangle 88"/>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sp>
          <p:nvSpPr>
            <p:cNvPr id="90" name="Rectangle 89"/>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grpSp>
      <p:cxnSp>
        <p:nvCxnSpPr>
          <p:cNvPr id="100" name="Elbow Connector 99"/>
          <p:cNvCxnSpPr>
            <a:stCxn id="174" idx="0"/>
            <a:endCxn id="189" idx="2"/>
          </p:cNvCxnSpPr>
          <p:nvPr/>
        </p:nvCxnSpPr>
        <p:spPr>
          <a:xfrm rot="5400000" flipH="1" flipV="1">
            <a:off x="8163776" y="2362528"/>
            <a:ext cx="1859056" cy="2231528"/>
          </a:xfrm>
          <a:prstGeom prst="bentConnector2">
            <a:avLst/>
          </a:prstGeom>
          <a:ln w="412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168" idx="0"/>
            <a:endCxn id="189" idx="2"/>
          </p:cNvCxnSpPr>
          <p:nvPr/>
        </p:nvCxnSpPr>
        <p:spPr>
          <a:xfrm rot="5400000" flipH="1" flipV="1">
            <a:off x="8833028" y="3031780"/>
            <a:ext cx="1859056" cy="893024"/>
          </a:xfrm>
          <a:prstGeom prst="bentConnector2">
            <a:avLst/>
          </a:prstGeom>
          <a:ln w="412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7801889" y="3209506"/>
            <a:ext cx="363752" cy="363752"/>
            <a:chOff x="4687755" y="2457342"/>
            <a:chExt cx="608869" cy="608869"/>
          </a:xfrm>
          <a:solidFill>
            <a:srgbClr val="FF3399"/>
          </a:solidFill>
        </p:grpSpPr>
        <p:sp>
          <p:nvSpPr>
            <p:cNvPr id="94" name="Rectangle 93"/>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sp>
          <p:nvSpPr>
            <p:cNvPr id="95" name="Rectangle 94"/>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grpSp>
      <p:grpSp>
        <p:nvGrpSpPr>
          <p:cNvPr id="96" name="Group 95"/>
          <p:cNvGrpSpPr/>
          <p:nvPr/>
        </p:nvGrpSpPr>
        <p:grpSpPr>
          <a:xfrm>
            <a:off x="9142860" y="3209505"/>
            <a:ext cx="363752" cy="363752"/>
            <a:chOff x="4687755" y="2457342"/>
            <a:chExt cx="608869" cy="608869"/>
          </a:xfrm>
          <a:solidFill>
            <a:srgbClr val="FF3399"/>
          </a:solidFill>
        </p:grpSpPr>
        <p:sp>
          <p:nvSpPr>
            <p:cNvPr id="97" name="Rectangle 96"/>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sp>
          <p:nvSpPr>
            <p:cNvPr id="98" name="Rectangle 97"/>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defRPr/>
              </a:pPr>
              <a:endParaRPr lang="en-US" sz="3136" kern="0" spc="-49" dirty="0">
                <a:solidFill>
                  <a:srgbClr val="FFFFFF"/>
                </a:solidFill>
                <a:latin typeface="Calibri"/>
              </a:endParaRPr>
            </a:p>
          </p:txBody>
        </p:sp>
      </p:grpSp>
      <p:sp>
        <p:nvSpPr>
          <p:cNvPr id="26" name="TextBox 25"/>
          <p:cNvSpPr txBox="1"/>
          <p:nvPr/>
        </p:nvSpPr>
        <p:spPr>
          <a:xfrm>
            <a:off x="8314255" y="4378664"/>
            <a:ext cx="655251" cy="778050"/>
          </a:xfrm>
          <a:prstGeom prst="rect">
            <a:avLst/>
          </a:prstGeom>
          <a:noFill/>
        </p:spPr>
        <p:txBody>
          <a:bodyPr wrap="none" lIns="179238" tIns="143391" rIns="179238" bIns="143391" rtlCol="0">
            <a:spAutoFit/>
          </a:bodyPr>
          <a:lstStyle/>
          <a:p>
            <a:pPr>
              <a:lnSpc>
                <a:spcPct val="90000"/>
              </a:lnSpc>
              <a:spcAft>
                <a:spcPts val="588"/>
              </a:spcAft>
            </a:pPr>
            <a:r>
              <a:rPr lang="en-US" sz="3528" b="1"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528" b="1" dirty="0">
              <a:gradFill>
                <a:gsLst>
                  <a:gs pos="2917">
                    <a:srgbClr val="FFFFFF"/>
                  </a:gs>
                  <a:gs pos="30000">
                    <a:srgbClr val="FFFFFF"/>
                  </a:gs>
                </a:gsLst>
                <a:lin ang="5400000" scaled="0"/>
              </a:gradFill>
            </a:endParaRPr>
          </a:p>
        </p:txBody>
      </p:sp>
      <p:sp>
        <p:nvSpPr>
          <p:cNvPr id="108" name="TextBox 107"/>
          <p:cNvSpPr txBox="1"/>
          <p:nvPr/>
        </p:nvSpPr>
        <p:spPr>
          <a:xfrm>
            <a:off x="9671242" y="4386102"/>
            <a:ext cx="655251" cy="778050"/>
          </a:xfrm>
          <a:prstGeom prst="rect">
            <a:avLst/>
          </a:prstGeom>
          <a:noFill/>
        </p:spPr>
        <p:txBody>
          <a:bodyPr wrap="none" lIns="179238" tIns="143391" rIns="179238" bIns="143391" rtlCol="0">
            <a:spAutoFit/>
          </a:bodyPr>
          <a:lstStyle/>
          <a:p>
            <a:pPr>
              <a:lnSpc>
                <a:spcPct val="90000"/>
              </a:lnSpc>
              <a:spcAft>
                <a:spcPts val="588"/>
              </a:spcAft>
            </a:pPr>
            <a:r>
              <a:rPr lang="en-US" sz="3528" b="1"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528" b="1" dirty="0">
              <a:gradFill>
                <a:gsLst>
                  <a:gs pos="2917">
                    <a:srgbClr val="FFFFFF"/>
                  </a:gs>
                  <a:gs pos="30000">
                    <a:srgbClr val="FFFFFF"/>
                  </a:gs>
                </a:gsLst>
                <a:lin ang="5400000" scaled="0"/>
              </a:gradFill>
            </a:endParaRPr>
          </a:p>
        </p:txBody>
      </p:sp>
      <p:sp>
        <p:nvSpPr>
          <p:cNvPr id="109" name="TextBox 108"/>
          <p:cNvSpPr txBox="1"/>
          <p:nvPr/>
        </p:nvSpPr>
        <p:spPr>
          <a:xfrm>
            <a:off x="7087298" y="3432636"/>
            <a:ext cx="655251" cy="778050"/>
          </a:xfrm>
          <a:prstGeom prst="rect">
            <a:avLst/>
          </a:prstGeom>
          <a:noFill/>
        </p:spPr>
        <p:txBody>
          <a:bodyPr wrap="none" lIns="179238" tIns="143391" rIns="179238" bIns="143391" rtlCol="0">
            <a:spAutoFit/>
          </a:bodyPr>
          <a:lstStyle/>
          <a:p>
            <a:pPr>
              <a:lnSpc>
                <a:spcPct val="90000"/>
              </a:lnSpc>
              <a:spcAft>
                <a:spcPts val="588"/>
              </a:spcAft>
            </a:pPr>
            <a:r>
              <a:rPr lang="en-US" sz="3528" b="1"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528" b="1" dirty="0">
              <a:gradFill>
                <a:gsLst>
                  <a:gs pos="2917">
                    <a:srgbClr val="FFFFFF"/>
                  </a:gs>
                  <a:gs pos="30000">
                    <a:srgbClr val="FFFFFF"/>
                  </a:gs>
                </a:gsLst>
                <a:lin ang="5400000" scaled="0"/>
              </a:gradFill>
            </a:endParaRPr>
          </a:p>
        </p:txBody>
      </p:sp>
      <p:sp>
        <p:nvSpPr>
          <p:cNvPr id="110" name="TextBox 109"/>
          <p:cNvSpPr txBox="1"/>
          <p:nvPr/>
        </p:nvSpPr>
        <p:spPr>
          <a:xfrm>
            <a:off x="10799418" y="3284188"/>
            <a:ext cx="655251" cy="778050"/>
          </a:xfrm>
          <a:prstGeom prst="rect">
            <a:avLst/>
          </a:prstGeom>
          <a:noFill/>
        </p:spPr>
        <p:txBody>
          <a:bodyPr wrap="none" lIns="179238" tIns="143391" rIns="179238" bIns="143391" rtlCol="0">
            <a:spAutoFit/>
          </a:bodyPr>
          <a:lstStyle/>
          <a:p>
            <a:pPr>
              <a:lnSpc>
                <a:spcPct val="90000"/>
              </a:lnSpc>
              <a:spcAft>
                <a:spcPts val="588"/>
              </a:spcAft>
            </a:pPr>
            <a:r>
              <a:rPr lang="en-US" sz="3528" b="1"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lang="en-US" sz="3528" b="1"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94679786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4690" y="159878"/>
            <a:ext cx="11352214" cy="689111"/>
          </a:xfrm>
        </p:spPr>
        <p:txBody>
          <a:bodyPr vert="horz" lIns="320040" tIns="152357" rIns="53325" bIns="53325" rtlCol="0" anchor="ctr">
            <a:normAutofit fontScale="90000"/>
          </a:bodyPr>
          <a:lstStyle/>
          <a:p>
            <a:r>
              <a:rPr lang="en-US" dirty="0"/>
              <a:t>Azure Load Balancer Hierarchy</a:t>
            </a:r>
          </a:p>
        </p:txBody>
      </p:sp>
      <p:graphicFrame>
        <p:nvGraphicFramePr>
          <p:cNvPr id="108" name="Table 107"/>
          <p:cNvGraphicFramePr>
            <a:graphicFrameLocks noGrp="1"/>
          </p:cNvGraphicFramePr>
          <p:nvPr>
            <p:extLst/>
          </p:nvPr>
        </p:nvGraphicFramePr>
        <p:xfrm>
          <a:off x="165112" y="1428338"/>
          <a:ext cx="5257157" cy="5216566"/>
        </p:xfrm>
        <a:graphic>
          <a:graphicData uri="http://schemas.openxmlformats.org/drawingml/2006/table">
            <a:tbl>
              <a:tblPr firstRow="1" bandRow="1">
                <a:tableStyleId>{72833802-FEF1-4C79-8D5D-14CF1EAF98D9}</a:tableStyleId>
              </a:tblPr>
              <a:tblGrid>
                <a:gridCol w="1377997">
                  <a:extLst>
                    <a:ext uri="{9D8B030D-6E8A-4147-A177-3AD203B41FA5}">
                      <a16:colId xmlns:a16="http://schemas.microsoft.com/office/drawing/2014/main" val="20000"/>
                    </a:ext>
                  </a:extLst>
                </a:gridCol>
                <a:gridCol w="1685133">
                  <a:extLst>
                    <a:ext uri="{9D8B030D-6E8A-4147-A177-3AD203B41FA5}">
                      <a16:colId xmlns:a16="http://schemas.microsoft.com/office/drawing/2014/main" val="20001"/>
                    </a:ext>
                  </a:extLst>
                </a:gridCol>
                <a:gridCol w="2194027">
                  <a:extLst>
                    <a:ext uri="{9D8B030D-6E8A-4147-A177-3AD203B41FA5}">
                      <a16:colId xmlns:a16="http://schemas.microsoft.com/office/drawing/2014/main" val="20002"/>
                    </a:ext>
                  </a:extLst>
                </a:gridCol>
              </a:tblGrid>
              <a:tr h="985404">
                <a:tc>
                  <a:txBody>
                    <a:bodyPr/>
                    <a:lstStyle/>
                    <a:p>
                      <a:pPr algn="ctr"/>
                      <a:r>
                        <a:rPr lang="en-US" sz="2400" u="none">
                          <a:effectLst>
                            <a:outerShdw blurRad="38100" dist="38100" dir="2700000" algn="tl">
                              <a:srgbClr val="000000">
                                <a:alpha val="43137"/>
                              </a:srgbClr>
                            </a:outerShdw>
                          </a:effectLst>
                        </a:rPr>
                        <a:t>Azure</a:t>
                      </a:r>
                      <a:r>
                        <a:rPr lang="en-US" sz="2400" u="none" baseline="0">
                          <a:effectLst>
                            <a:outerShdw blurRad="38100" dist="38100" dir="2700000" algn="tl">
                              <a:srgbClr val="000000">
                                <a:alpha val="43137"/>
                              </a:srgbClr>
                            </a:outerShdw>
                          </a:effectLst>
                        </a:rPr>
                        <a:t> Service</a:t>
                      </a:r>
                      <a:endParaRPr lang="en-US" sz="2400" u="none" dirty="0">
                        <a:effectLst>
                          <a:outerShdw blurRad="38100" dist="38100" dir="2700000" algn="tl">
                            <a:srgbClr val="000000">
                              <a:alpha val="43137"/>
                            </a:srgbClr>
                          </a:outerShdw>
                        </a:effectLst>
                      </a:endParaRPr>
                    </a:p>
                  </a:txBody>
                  <a:tcPr marL="91377" marR="91377" marT="45688" marB="45688" anchor="ctr"/>
                </a:tc>
                <a:tc>
                  <a:txBody>
                    <a:bodyPr/>
                    <a:lstStyle/>
                    <a:p>
                      <a:pPr algn="ctr"/>
                      <a:r>
                        <a:rPr lang="en-US" sz="2400" u="none" dirty="0">
                          <a:effectLst>
                            <a:outerShdw blurRad="38100" dist="38100" dir="2700000" algn="tl">
                              <a:srgbClr val="000000">
                                <a:alpha val="43137"/>
                              </a:srgbClr>
                            </a:outerShdw>
                          </a:effectLst>
                        </a:rPr>
                        <a:t>What</a:t>
                      </a:r>
                    </a:p>
                  </a:txBody>
                  <a:tcPr marL="91377" marR="91377" marT="45688" marB="45688" anchor="ctr"/>
                </a:tc>
                <a:tc>
                  <a:txBody>
                    <a:bodyPr/>
                    <a:lstStyle/>
                    <a:p>
                      <a:pPr algn="ctr"/>
                      <a:r>
                        <a:rPr lang="en-US" sz="2400" u="none">
                          <a:effectLst>
                            <a:outerShdw blurRad="38100" dist="38100" dir="2700000" algn="tl">
                              <a:srgbClr val="000000">
                                <a:alpha val="43137"/>
                              </a:srgbClr>
                            </a:outerShdw>
                          </a:effectLst>
                        </a:rPr>
                        <a:t>Example</a:t>
                      </a:r>
                      <a:endParaRPr lang="en-US" sz="2400" u="none" dirty="0">
                        <a:effectLst>
                          <a:outerShdw blurRad="38100" dist="38100" dir="2700000" algn="tl">
                            <a:srgbClr val="000000">
                              <a:alpha val="43137"/>
                            </a:srgbClr>
                          </a:outerShdw>
                        </a:effectLst>
                      </a:endParaRPr>
                    </a:p>
                  </a:txBody>
                  <a:tcPr marL="91377" marR="91377" marT="45688" marB="45688" anchor="ctr"/>
                </a:tc>
                <a:extLst>
                  <a:ext uri="{0D108BD9-81ED-4DB2-BD59-A6C34878D82A}">
                    <a16:rowId xmlns:a16="http://schemas.microsoft.com/office/drawing/2014/main" val="10000"/>
                  </a:ext>
                </a:extLst>
              </a:tr>
              <a:tr h="1198144">
                <a:tc>
                  <a:txBody>
                    <a:bodyPr/>
                    <a:lstStyle/>
                    <a:p>
                      <a:r>
                        <a:rPr lang="en-US" sz="1800" dirty="0"/>
                        <a:t>Traffic Manager</a:t>
                      </a:r>
                      <a:endParaRPr lang="en-US" sz="1800" dirty="0">
                        <a:solidFill>
                          <a:srgbClr val="000000"/>
                        </a:solidFill>
                      </a:endParaRPr>
                    </a:p>
                  </a:txBody>
                  <a:tcPr marL="91377" marR="91377" marT="45688" marB="45688" anchor="ctr"/>
                </a:tc>
                <a:tc>
                  <a:txBody>
                    <a:bodyPr/>
                    <a:lstStyle/>
                    <a:p>
                      <a:r>
                        <a:rPr lang="en-US" sz="1800" dirty="0"/>
                        <a:t>Cross</a:t>
                      </a:r>
                      <a:r>
                        <a:rPr lang="en-US" sz="1800" baseline="0" dirty="0"/>
                        <a:t>-region redirection &amp; availability </a:t>
                      </a:r>
                      <a:endParaRPr lang="en-US" sz="1800" dirty="0">
                        <a:solidFill>
                          <a:srgbClr val="000000"/>
                        </a:solidFill>
                      </a:endParaRPr>
                    </a:p>
                  </a:txBody>
                  <a:tcPr marL="91377" marR="91377" marT="45688" marB="45688" anchor="ctr"/>
                </a:tc>
                <a:tc>
                  <a:txBody>
                    <a:bodyPr/>
                    <a:lstStyle/>
                    <a:p>
                      <a:r>
                        <a:rPr lang="en-US" sz="1800" dirty="0"/>
                        <a:t>http://news.com</a:t>
                      </a:r>
                      <a:br>
                        <a:rPr lang="en-US" sz="1800" dirty="0"/>
                      </a:br>
                      <a:r>
                        <a:rPr lang="en-US" sz="1800" dirty="0">
                          <a:sym typeface="Wingdings" panose="05000000000000000000" pitchFamily="2" charset="2"/>
                        </a:rPr>
                        <a:t> apac.news.com</a:t>
                      </a:r>
                      <a:br>
                        <a:rPr lang="en-US" sz="1800" dirty="0">
                          <a:sym typeface="Wingdings" panose="05000000000000000000" pitchFamily="2" charset="2"/>
                        </a:rPr>
                      </a:br>
                      <a:r>
                        <a:rPr lang="en-US" sz="1800" dirty="0">
                          <a:sym typeface="Wingdings" panose="05000000000000000000" pitchFamily="2" charset="2"/>
                        </a:rPr>
                        <a:t> emea.news.com</a:t>
                      </a:r>
                      <a:br>
                        <a:rPr lang="en-US" sz="1800" dirty="0">
                          <a:sym typeface="Wingdings" panose="05000000000000000000" pitchFamily="2" charset="2"/>
                        </a:rPr>
                      </a:br>
                      <a:r>
                        <a:rPr lang="en-US" sz="1800" dirty="0">
                          <a:sym typeface="Wingdings" panose="05000000000000000000" pitchFamily="2" charset="2"/>
                        </a:rPr>
                        <a:t> us.news.com</a:t>
                      </a:r>
                      <a:endParaRPr lang="en-US" sz="1800" dirty="0">
                        <a:solidFill>
                          <a:srgbClr val="000000"/>
                        </a:solidFill>
                        <a:sym typeface="Wingdings" panose="05000000000000000000" pitchFamily="2" charset="2"/>
                      </a:endParaRPr>
                    </a:p>
                  </a:txBody>
                  <a:tcPr marL="91377" marR="91377" marT="45688" marB="45688" anchor="ctr"/>
                </a:tc>
                <a:extLst>
                  <a:ext uri="{0D108BD9-81ED-4DB2-BD59-A6C34878D82A}">
                    <a16:rowId xmlns:a16="http://schemas.microsoft.com/office/drawing/2014/main" val="10001"/>
                  </a:ext>
                </a:extLst>
              </a:tr>
              <a:tr h="1106112">
                <a:tc>
                  <a:txBody>
                    <a:bodyPr/>
                    <a:lstStyle/>
                    <a:p>
                      <a:r>
                        <a:rPr lang="en-US" sz="1800" dirty="0"/>
                        <a:t>Azure Load Balancer</a:t>
                      </a:r>
                      <a:endParaRPr lang="en-US" sz="1800" dirty="0">
                        <a:solidFill>
                          <a:srgbClr val="000000"/>
                        </a:solidFill>
                      </a:endParaRPr>
                    </a:p>
                  </a:txBody>
                  <a:tcPr marL="91377" marR="91377" marT="45688" marB="45688" anchor="ctr"/>
                </a:tc>
                <a:tc>
                  <a:txBody>
                    <a:bodyPr/>
                    <a:lstStyle/>
                    <a:p>
                      <a:r>
                        <a:rPr lang="en-US" sz="1800" dirty="0"/>
                        <a:t>In-region</a:t>
                      </a:r>
                      <a:r>
                        <a:rPr lang="en-US" sz="1800" baseline="0" dirty="0"/>
                        <a:t> scalability &amp; availability</a:t>
                      </a:r>
                      <a:endParaRPr lang="en-US" sz="1800" dirty="0">
                        <a:solidFill>
                          <a:srgbClr val="000000"/>
                        </a:solidFill>
                      </a:endParaRPr>
                    </a:p>
                  </a:txBody>
                  <a:tcPr marL="91377" marR="91377" marT="45688" marB="45688" anchor="ctr"/>
                </a:tc>
                <a:tc>
                  <a:txBody>
                    <a:bodyPr/>
                    <a:lstStyle/>
                    <a:p>
                      <a:r>
                        <a:rPr lang="en-US" sz="1800" dirty="0"/>
                        <a:t>emea.news.com</a:t>
                      </a:r>
                    </a:p>
                    <a:p>
                      <a:pPr marL="285750" indent="-285750">
                        <a:buFont typeface="Wingdings" panose="05000000000000000000" pitchFamily="2" charset="2"/>
                        <a:buChar char="è"/>
                      </a:pPr>
                      <a:r>
                        <a:rPr lang="en-US" sz="1600" dirty="0">
                          <a:sym typeface="Wingdings" panose="05000000000000000000" pitchFamily="2" charset="2"/>
                        </a:rPr>
                        <a:t>AppGw1</a:t>
                      </a:r>
                    </a:p>
                    <a:p>
                      <a:pPr marL="285750" indent="-285750">
                        <a:buFont typeface="Wingdings" panose="05000000000000000000" pitchFamily="2" charset="2"/>
                        <a:buChar char="è"/>
                      </a:pPr>
                      <a:r>
                        <a:rPr lang="en-US" sz="1600" dirty="0">
                          <a:sym typeface="Wingdings" panose="05000000000000000000" pitchFamily="2" charset="2"/>
                        </a:rPr>
                        <a:t>AppGw2</a:t>
                      </a:r>
                    </a:p>
                    <a:p>
                      <a:pPr marL="285750" indent="-285750">
                        <a:buFont typeface="Wingdings" panose="05000000000000000000" pitchFamily="2" charset="2"/>
                        <a:buChar char="è"/>
                      </a:pPr>
                      <a:r>
                        <a:rPr lang="en-US" sz="1600" dirty="0">
                          <a:sym typeface="Wingdings" panose="05000000000000000000" pitchFamily="2" charset="2"/>
                        </a:rPr>
                        <a:t>AppGw2</a:t>
                      </a:r>
                      <a:endParaRPr lang="en-US" sz="1600" dirty="0">
                        <a:solidFill>
                          <a:srgbClr val="000000"/>
                        </a:solidFill>
                        <a:sym typeface="Wingdings" panose="05000000000000000000" pitchFamily="2" charset="2"/>
                      </a:endParaRPr>
                    </a:p>
                  </a:txBody>
                  <a:tcPr marL="91377" marR="91377" marT="45688" marB="45688" anchor="ctr"/>
                </a:tc>
                <a:extLst>
                  <a:ext uri="{0D108BD9-81ED-4DB2-BD59-A6C34878D82A}">
                    <a16:rowId xmlns:a16="http://schemas.microsoft.com/office/drawing/2014/main" val="10002"/>
                  </a:ext>
                </a:extLst>
              </a:tr>
              <a:tr h="1255920">
                <a:tc>
                  <a:txBody>
                    <a:bodyPr/>
                    <a:lstStyle/>
                    <a:p>
                      <a:r>
                        <a:rPr lang="en-US" sz="1800" dirty="0"/>
                        <a:t>Azure Application Gateway</a:t>
                      </a:r>
                      <a:endParaRPr lang="en-US" sz="1800" dirty="0">
                        <a:solidFill>
                          <a:srgbClr val="000000"/>
                        </a:solidFill>
                      </a:endParaRPr>
                    </a:p>
                  </a:txBody>
                  <a:tcPr marL="91377" marR="91377" marT="45688" marB="45688" anchor="ctr"/>
                </a:tc>
                <a:tc>
                  <a:txBody>
                    <a:bodyPr/>
                    <a:lstStyle/>
                    <a:p>
                      <a:r>
                        <a:rPr lang="en-US" sz="1800" dirty="0"/>
                        <a:t>URL/content-based</a:t>
                      </a:r>
                      <a:r>
                        <a:rPr lang="en-US" sz="1800" baseline="0" dirty="0"/>
                        <a:t> routing &amp; load balancing</a:t>
                      </a:r>
                      <a:endParaRPr lang="en-US" sz="1800" dirty="0">
                        <a:solidFill>
                          <a:srgbClr val="000000"/>
                        </a:solidFill>
                      </a:endParaRPr>
                    </a:p>
                  </a:txBody>
                  <a:tcPr marL="91377" marR="91377" marT="45688" marB="45688" anchor="ctr"/>
                </a:tc>
                <a:tc>
                  <a:txBody>
                    <a:bodyPr/>
                    <a:lstStyle/>
                    <a:p>
                      <a:r>
                        <a:rPr lang="en-US" sz="1800" dirty="0"/>
                        <a:t>news.com/</a:t>
                      </a:r>
                      <a:r>
                        <a:rPr lang="en-US" sz="1800" dirty="0" err="1"/>
                        <a:t>topnews</a:t>
                      </a:r>
                      <a:endParaRPr lang="en-US" sz="1800" dirty="0"/>
                    </a:p>
                    <a:p>
                      <a:r>
                        <a:rPr lang="en-US" sz="1800" dirty="0"/>
                        <a:t>news.com/sports</a:t>
                      </a:r>
                    </a:p>
                    <a:p>
                      <a:r>
                        <a:rPr lang="en-US" sz="1800" dirty="0"/>
                        <a:t>news.com/images</a:t>
                      </a:r>
                      <a:endParaRPr lang="en-US" sz="1800" dirty="0">
                        <a:solidFill>
                          <a:srgbClr val="000000"/>
                        </a:solidFill>
                      </a:endParaRPr>
                    </a:p>
                  </a:txBody>
                  <a:tcPr marL="91377" marR="91377" marT="45688" marB="45688" anchor="ctr"/>
                </a:tc>
                <a:extLst>
                  <a:ext uri="{0D108BD9-81ED-4DB2-BD59-A6C34878D82A}">
                    <a16:rowId xmlns:a16="http://schemas.microsoft.com/office/drawing/2014/main" val="10003"/>
                  </a:ext>
                </a:extLst>
              </a:tr>
              <a:tr h="670986">
                <a:tc>
                  <a:txBody>
                    <a:bodyPr/>
                    <a:lstStyle/>
                    <a:p>
                      <a:r>
                        <a:rPr lang="en-US" sz="1800" dirty="0"/>
                        <a:t>VMs</a:t>
                      </a:r>
                      <a:endParaRPr lang="en-US" sz="1800" dirty="0">
                        <a:solidFill>
                          <a:srgbClr val="000000"/>
                        </a:solidFill>
                      </a:endParaRPr>
                    </a:p>
                  </a:txBody>
                  <a:tcPr marL="91377" marR="91377" marT="45688" marB="45688" anchor="ctr"/>
                </a:tc>
                <a:tc>
                  <a:txBody>
                    <a:bodyPr/>
                    <a:lstStyle/>
                    <a:p>
                      <a:r>
                        <a:rPr lang="en-US" sz="1800" dirty="0"/>
                        <a:t>Web Servers</a:t>
                      </a:r>
                      <a:endParaRPr lang="en-US" sz="1800" dirty="0">
                        <a:solidFill>
                          <a:srgbClr val="000000"/>
                        </a:solidFill>
                      </a:endParaRPr>
                    </a:p>
                  </a:txBody>
                  <a:tcPr marL="91377" marR="91377" marT="45688" marB="45688" anchor="ctr"/>
                </a:tc>
                <a:tc>
                  <a:txBody>
                    <a:bodyPr/>
                    <a:lstStyle/>
                    <a:p>
                      <a:r>
                        <a:rPr lang="en-US" sz="1800" dirty="0"/>
                        <a:t>IIS,</a:t>
                      </a:r>
                      <a:r>
                        <a:rPr lang="en-US" sz="1800" baseline="0" dirty="0"/>
                        <a:t> Apache, Tomcat</a:t>
                      </a:r>
                      <a:endParaRPr lang="en-US" sz="1800" dirty="0">
                        <a:solidFill>
                          <a:srgbClr val="000000"/>
                        </a:solidFill>
                      </a:endParaRPr>
                    </a:p>
                  </a:txBody>
                  <a:tcPr marL="91377" marR="91377" marT="45688" marB="45688" anchor="ctr"/>
                </a:tc>
                <a:extLst>
                  <a:ext uri="{0D108BD9-81ED-4DB2-BD59-A6C34878D82A}">
                    <a16:rowId xmlns:a16="http://schemas.microsoft.com/office/drawing/2014/main" val="10004"/>
                  </a:ext>
                </a:extLst>
              </a:tr>
            </a:tbl>
          </a:graphicData>
        </a:graphic>
      </p:graphicFrame>
      <p:grpSp>
        <p:nvGrpSpPr>
          <p:cNvPr id="40" name="Group 39"/>
          <p:cNvGrpSpPr/>
          <p:nvPr/>
        </p:nvGrpSpPr>
        <p:grpSpPr>
          <a:xfrm>
            <a:off x="5870365" y="969026"/>
            <a:ext cx="6422704" cy="4987081"/>
            <a:chOff x="5761038" y="1212850"/>
            <a:chExt cx="6218237" cy="4741721"/>
          </a:xfrm>
        </p:grpSpPr>
        <p:cxnSp>
          <p:nvCxnSpPr>
            <p:cNvPr id="41" name="Straight Arrow Connector 40"/>
            <p:cNvCxnSpPr/>
            <p:nvPr/>
          </p:nvCxnSpPr>
          <p:spPr>
            <a:xfrm flipH="1">
              <a:off x="7750969" y="2916455"/>
              <a:ext cx="1119189" cy="42443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8870156" y="2916455"/>
              <a:ext cx="1119189" cy="42443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870157" y="2125663"/>
              <a:ext cx="0" cy="473158"/>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5761038" y="2668566"/>
              <a:ext cx="6218237" cy="423765"/>
            </a:xfrm>
            <a:prstGeom prst="rect">
              <a:avLst/>
            </a:prstGeom>
            <a:solidFill>
              <a:schemeClr val="accent2"/>
            </a:solid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a:gradFill>
                    <a:gsLst>
                      <a:gs pos="5439">
                        <a:schemeClr val="bg1"/>
                      </a:gs>
                      <a:gs pos="21000">
                        <a:schemeClr val="bg1"/>
                      </a:gs>
                    </a:gsLst>
                    <a:lin ang="5400000" scaled="0"/>
                  </a:gradFill>
                  <a:ea typeface="Segoe UI" pitchFamily="34" charset="0"/>
                  <a:cs typeface="Segoe UI Semibold" panose="020B0702040204020203" pitchFamily="34" charset="0"/>
                </a:rPr>
                <a:t>Azure traffic manager (DNS Load B</a:t>
              </a:r>
              <a:r>
                <a:rPr lang="en-US" sz="1960" kern="0" err="1">
                  <a:gradFill>
                    <a:gsLst>
                      <a:gs pos="5439">
                        <a:schemeClr val="bg1"/>
                      </a:gs>
                      <a:gs pos="21000">
                        <a:schemeClr val="bg1"/>
                      </a:gs>
                    </a:gsLst>
                    <a:lin ang="5400000" scaled="0"/>
                  </a:gradFill>
                  <a:ea typeface="Segoe UI" pitchFamily="34" charset="0"/>
                  <a:cs typeface="Segoe UI Semibold" panose="020B0702040204020203" pitchFamily="34" charset="0"/>
                </a:rPr>
                <a:t>alancer</a:t>
              </a:r>
              <a:r>
                <a:rPr lang="en-US" sz="1960" kern="0">
                  <a:gradFill>
                    <a:gsLst>
                      <a:gs pos="5439">
                        <a:schemeClr val="bg1"/>
                      </a:gs>
                      <a:gs pos="21000">
                        <a:schemeClr val="bg1"/>
                      </a:gs>
                    </a:gsLst>
                    <a:lin ang="5400000" scaled="0"/>
                  </a:gradFill>
                  <a:ea typeface="Segoe UI" pitchFamily="34" charset="0"/>
                  <a:cs typeface="Segoe UI Semibold" panose="020B0702040204020203" pitchFamily="34" charset="0"/>
                </a:rPr>
                <a:t>)</a:t>
              </a:r>
            </a:p>
          </p:txBody>
        </p:sp>
        <p:grpSp>
          <p:nvGrpSpPr>
            <p:cNvPr id="53" name="Group 52"/>
            <p:cNvGrpSpPr/>
            <p:nvPr/>
          </p:nvGrpSpPr>
          <p:grpSpPr>
            <a:xfrm>
              <a:off x="8351184" y="1212850"/>
              <a:ext cx="1037944" cy="1037943"/>
              <a:chOff x="8797942" y="1238250"/>
              <a:chExt cx="1037944" cy="1037943"/>
            </a:xfrm>
          </p:grpSpPr>
          <p:sp>
            <p:nvSpPr>
              <p:cNvPr id="103" name="Oval 102"/>
              <p:cNvSpPr/>
              <p:nvPr/>
            </p:nvSpPr>
            <p:spPr bwMode="auto">
              <a:xfrm>
                <a:off x="8797942" y="1238250"/>
                <a:ext cx="1037944" cy="1037943"/>
              </a:xfrm>
              <a:prstGeom prst="ellipse">
                <a:avLst/>
              </a:prstGeom>
              <a:solidFill>
                <a:srgbClr val="002050"/>
              </a:solidFill>
              <a:ln w="57150"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defRPr/>
                </a:pPr>
                <a:endParaRPr lang="en-US" sz="2352" kern="0" spc="-49">
                  <a:gradFill>
                    <a:gsLst>
                      <a:gs pos="36283">
                        <a:srgbClr val="505050"/>
                      </a:gs>
                      <a:gs pos="28000">
                        <a:srgbClr val="505050"/>
                      </a:gs>
                    </a:gsLst>
                    <a:lin ang="5400000" scaled="0"/>
                  </a:gradFill>
                  <a:latin typeface="Calibri"/>
                </a:endParaRPr>
              </a:p>
            </p:txBody>
          </p:sp>
          <p:sp>
            <p:nvSpPr>
              <p:cNvPr id="104" name="Freeform 103"/>
              <p:cNvSpPr>
                <a:spLocks noChangeAspect="1" noEditPoints="1"/>
              </p:cNvSpPr>
              <p:nvPr/>
            </p:nvSpPr>
            <p:spPr bwMode="auto">
              <a:xfrm>
                <a:off x="8921582" y="1460305"/>
                <a:ext cx="790664" cy="593832"/>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F8F8F8"/>
              </a:solidFill>
              <a:ln>
                <a:noFill/>
              </a:ln>
              <a:extLst/>
            </p:spPr>
            <p:txBody>
              <a:bodyPr vert="horz" wrap="square" lIns="89606" tIns="44803" rIns="89606" bIns="44803" numCol="1" anchor="t" anchorCtr="0" compatLnSpc="1">
                <a:prstTxWarp prst="textNoShape">
                  <a:avLst/>
                </a:prstTxWarp>
              </a:bodyPr>
              <a:lstStyle/>
              <a:p>
                <a:pPr defTabSz="913771">
                  <a:defRPr/>
                </a:pPr>
                <a:endParaRPr lang="en-US" sz="1764" kern="0">
                  <a:solidFill>
                    <a:srgbClr val="00188F"/>
                  </a:solidFill>
                  <a:latin typeface="Calibri"/>
                </a:endParaRPr>
              </a:p>
            </p:txBody>
          </p:sp>
        </p:grpSp>
        <p:sp>
          <p:nvSpPr>
            <p:cNvPr id="54" name="TextBox 53"/>
            <p:cNvSpPr txBox="1"/>
            <p:nvPr/>
          </p:nvSpPr>
          <p:spPr>
            <a:xfrm>
              <a:off x="9389129" y="1492984"/>
              <a:ext cx="1802746" cy="477673"/>
            </a:xfrm>
            <a:prstGeom prst="rect">
              <a:avLst/>
            </a:prstGeom>
            <a:noFill/>
          </p:spPr>
          <p:txBody>
            <a:bodyPr wrap="square" lIns="89619" tIns="143370" rIns="179213" bIns="143370" rtlCol="0" anchor="ctr">
              <a:spAutoFit/>
            </a:bodyPr>
            <a:lstStyle/>
            <a:p>
              <a:pPr defTabSz="822376" fontAlgn="base">
                <a:lnSpc>
                  <a:spcPct val="90000"/>
                </a:lnSpc>
                <a:spcBef>
                  <a:spcPct val="0"/>
                </a:spcBef>
                <a:spcAft>
                  <a:spcPts val="2352"/>
                </a:spcAft>
                <a:defRPr/>
              </a:pPr>
              <a:r>
                <a:rPr lang="en-US" sz="1568" kern="0">
                  <a:gradFill>
                    <a:gsLst>
                      <a:gs pos="0">
                        <a:schemeClr val="tx1">
                          <a:lumMod val="50000"/>
                        </a:schemeClr>
                      </a:gs>
                      <a:gs pos="100000">
                        <a:schemeClr val="tx1">
                          <a:lumMod val="50000"/>
                        </a:schemeClr>
                      </a:gs>
                    </a:gsLst>
                    <a:lin ang="5400000" scaled="0"/>
                  </a:gradFill>
                  <a:ea typeface="Segoe UI" pitchFamily="34" charset="0"/>
                  <a:cs typeface="Segoe UI Light" panose="020B0502040204020203" pitchFamily="34" charset="0"/>
                </a:rPr>
                <a:t>Internet</a:t>
              </a:r>
            </a:p>
          </p:txBody>
        </p:sp>
        <p:grpSp>
          <p:nvGrpSpPr>
            <p:cNvPr id="59" name="Group 58"/>
            <p:cNvGrpSpPr/>
            <p:nvPr/>
          </p:nvGrpSpPr>
          <p:grpSpPr>
            <a:xfrm>
              <a:off x="5761038" y="4411662"/>
              <a:ext cx="3017520" cy="632659"/>
              <a:chOff x="5761038" y="4411662"/>
              <a:chExt cx="3017520" cy="632659"/>
            </a:xfrm>
            <a:solidFill>
              <a:schemeClr val="accent6"/>
            </a:solidFill>
          </p:grpSpPr>
          <p:sp>
            <p:nvSpPr>
              <p:cNvPr id="100" name="Rectangle 99"/>
              <p:cNvSpPr/>
              <p:nvPr/>
            </p:nvSpPr>
            <p:spPr bwMode="auto">
              <a:xfrm>
                <a:off x="5761038" y="4413394"/>
                <a:ext cx="960120" cy="630927"/>
              </a:xfrm>
              <a:prstGeom prst="rect">
                <a:avLst/>
              </a:prstGeom>
              <a:grp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Application</a:t>
                </a:r>
              </a:p>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Gateway</a:t>
                </a:r>
              </a:p>
            </p:txBody>
          </p:sp>
          <p:sp>
            <p:nvSpPr>
              <p:cNvPr id="101" name="Rectangle 100"/>
              <p:cNvSpPr/>
              <p:nvPr/>
            </p:nvSpPr>
            <p:spPr bwMode="auto">
              <a:xfrm>
                <a:off x="6789738" y="4411662"/>
                <a:ext cx="960120" cy="630927"/>
              </a:xfrm>
              <a:prstGeom prst="rect">
                <a:avLst/>
              </a:prstGeom>
              <a:grp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Application</a:t>
                </a:r>
              </a:p>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Gateway</a:t>
                </a:r>
              </a:p>
            </p:txBody>
          </p:sp>
          <p:sp>
            <p:nvSpPr>
              <p:cNvPr id="102" name="Rectangle 101"/>
              <p:cNvSpPr/>
              <p:nvPr/>
            </p:nvSpPr>
            <p:spPr bwMode="auto">
              <a:xfrm>
                <a:off x="7818438" y="4411662"/>
                <a:ext cx="960120" cy="630927"/>
              </a:xfrm>
              <a:prstGeom prst="rect">
                <a:avLst/>
              </a:prstGeom>
              <a:grp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Application</a:t>
                </a:r>
              </a:p>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Gateway</a:t>
                </a:r>
              </a:p>
            </p:txBody>
          </p:sp>
        </p:grpSp>
        <p:grpSp>
          <p:nvGrpSpPr>
            <p:cNvPr id="61" name="Group 60"/>
            <p:cNvGrpSpPr/>
            <p:nvPr/>
          </p:nvGrpSpPr>
          <p:grpSpPr>
            <a:xfrm>
              <a:off x="5761038" y="5376093"/>
              <a:ext cx="3017520" cy="578478"/>
              <a:chOff x="5761038" y="5376093"/>
              <a:chExt cx="3017520" cy="578478"/>
            </a:xfrm>
            <a:solidFill>
              <a:schemeClr val="accent4"/>
            </a:solidFill>
          </p:grpSpPr>
          <p:sp>
            <p:nvSpPr>
              <p:cNvPr id="95" name="Rectangle 94"/>
              <p:cNvSpPr/>
              <p:nvPr/>
            </p:nvSpPr>
            <p:spPr bwMode="auto">
              <a:xfrm>
                <a:off x="5761038"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6" name="Rectangle 95"/>
              <p:cNvSpPr/>
              <p:nvPr/>
            </p:nvSpPr>
            <p:spPr bwMode="auto">
              <a:xfrm>
                <a:off x="8202486"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7" name="Rectangle 96"/>
              <p:cNvSpPr/>
              <p:nvPr/>
            </p:nvSpPr>
            <p:spPr bwMode="auto">
              <a:xfrm>
                <a:off x="6371400"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8" name="Rectangle 97"/>
              <p:cNvSpPr/>
              <p:nvPr/>
            </p:nvSpPr>
            <p:spPr bwMode="auto">
              <a:xfrm>
                <a:off x="6981762"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9" name="Rectangle 98"/>
              <p:cNvSpPr/>
              <p:nvPr/>
            </p:nvSpPr>
            <p:spPr bwMode="auto">
              <a:xfrm>
                <a:off x="7592124"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grpSp>
        <p:sp>
          <p:nvSpPr>
            <p:cNvPr id="62" name="Rectangle 61"/>
            <p:cNvSpPr/>
            <p:nvPr/>
          </p:nvSpPr>
          <p:spPr bwMode="auto">
            <a:xfrm>
              <a:off x="9990455" y="4413394"/>
              <a:ext cx="960120" cy="630927"/>
            </a:xfrm>
            <a:prstGeom prst="rect">
              <a:avLst/>
            </a:prstGeom>
            <a:solidFill>
              <a:schemeClr val="accent6"/>
            </a:solid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Application</a:t>
              </a:r>
            </a:p>
            <a:p>
              <a:pPr algn="ctr" defTabSz="913916" fontAlgn="base">
                <a:lnSpc>
                  <a:spcPct val="90000"/>
                </a:lnSpc>
                <a:spcBef>
                  <a:spcPct val="0"/>
                </a:spcBef>
                <a:spcAft>
                  <a:spcPct val="0"/>
                </a:spcAft>
                <a:defRPr/>
              </a:pPr>
              <a:r>
                <a:rPr lang="en-US" sz="1176" b="1" kern="0">
                  <a:gradFill>
                    <a:gsLst>
                      <a:gs pos="5439">
                        <a:schemeClr val="tx1">
                          <a:lumMod val="50000"/>
                        </a:schemeClr>
                      </a:gs>
                      <a:gs pos="21000">
                        <a:schemeClr val="tx1">
                          <a:lumMod val="50000"/>
                        </a:schemeClr>
                      </a:gs>
                    </a:gsLst>
                    <a:lin ang="5400000" scaled="0"/>
                  </a:gradFill>
                  <a:ea typeface="Segoe UI" pitchFamily="34" charset="0"/>
                  <a:cs typeface="Segoe UI Semibold" panose="020B0702040204020203" pitchFamily="34" charset="0"/>
                </a:rPr>
                <a:t>Gateway</a:t>
              </a:r>
            </a:p>
          </p:txBody>
        </p:sp>
        <p:cxnSp>
          <p:nvCxnSpPr>
            <p:cNvPr id="64" name="Straight Arrow Connector 63"/>
            <p:cNvCxnSpPr/>
            <p:nvPr/>
          </p:nvCxnSpPr>
          <p:spPr>
            <a:xfrm flipH="1">
              <a:off x="6241098" y="3706510"/>
              <a:ext cx="1028700" cy="60598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269798" y="3691314"/>
              <a:ext cx="0" cy="60794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269798" y="3706510"/>
              <a:ext cx="1028700" cy="60598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5761038" y="3407798"/>
              <a:ext cx="3017520" cy="420624"/>
            </a:xfrm>
            <a:prstGeom prst="rect">
              <a:avLst/>
            </a:prstGeom>
            <a:solidFill>
              <a:schemeClr val="accent1"/>
            </a:solid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a:gradFill>
                    <a:gsLst>
                      <a:gs pos="5439">
                        <a:schemeClr val="bg1"/>
                      </a:gs>
                      <a:gs pos="21000">
                        <a:schemeClr val="bg1"/>
                      </a:gs>
                    </a:gsLst>
                    <a:lin ang="5400000" scaled="0"/>
                  </a:gradFill>
                  <a:ea typeface="Segoe UI" pitchFamily="34" charset="0"/>
                  <a:cs typeface="Segoe UI Semibold" panose="020B0702040204020203" pitchFamily="34" charset="0"/>
                </a:rPr>
                <a:t>ALB (L4 Load Balancer)</a:t>
              </a:r>
            </a:p>
          </p:txBody>
        </p:sp>
        <p:cxnSp>
          <p:nvCxnSpPr>
            <p:cNvPr id="70" name="Straight Arrow Connector 69"/>
            <p:cNvCxnSpPr/>
            <p:nvPr/>
          </p:nvCxnSpPr>
          <p:spPr>
            <a:xfrm>
              <a:off x="10470515" y="3691314"/>
              <a:ext cx="0" cy="60794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8961755" y="3407798"/>
              <a:ext cx="3017520" cy="420624"/>
            </a:xfrm>
            <a:prstGeom prst="rect">
              <a:avLst/>
            </a:prstGeom>
            <a:solidFill>
              <a:schemeClr val="accent1"/>
            </a:solidFill>
            <a:ln>
              <a:noFill/>
            </a:ln>
            <a:effectLst/>
            <a:scene3d>
              <a:camera prst="orthographicFront"/>
              <a:lightRig rig="threePt" dir="t"/>
            </a:scene3d>
            <a:sp3d>
              <a:bevelT/>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a:gradFill>
                    <a:gsLst>
                      <a:gs pos="5439">
                        <a:schemeClr val="bg1"/>
                      </a:gs>
                      <a:gs pos="21000">
                        <a:schemeClr val="bg1"/>
                      </a:gs>
                    </a:gsLst>
                    <a:lin ang="5400000" scaled="0"/>
                  </a:gradFill>
                  <a:ea typeface="Segoe UI" pitchFamily="34" charset="0"/>
                  <a:cs typeface="Segoe UI Semibold" panose="020B0702040204020203" pitchFamily="34" charset="0"/>
                </a:rPr>
                <a:t>ALB (L4 Load Balancer)</a:t>
              </a:r>
            </a:p>
          </p:txBody>
        </p:sp>
        <p:grpSp>
          <p:nvGrpSpPr>
            <p:cNvPr id="72" name="Group 71"/>
            <p:cNvGrpSpPr/>
            <p:nvPr/>
          </p:nvGrpSpPr>
          <p:grpSpPr>
            <a:xfrm>
              <a:off x="9572117" y="5376093"/>
              <a:ext cx="1796796" cy="578478"/>
              <a:chOff x="6371400" y="5376093"/>
              <a:chExt cx="1796796" cy="578478"/>
            </a:xfrm>
            <a:solidFill>
              <a:schemeClr val="accent4"/>
            </a:solidFill>
          </p:grpSpPr>
          <p:sp>
            <p:nvSpPr>
              <p:cNvPr id="92" name="Rectangle 91"/>
              <p:cNvSpPr/>
              <p:nvPr/>
            </p:nvSpPr>
            <p:spPr bwMode="auto">
              <a:xfrm>
                <a:off x="6371400"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3" name="Rectangle 92"/>
              <p:cNvSpPr/>
              <p:nvPr/>
            </p:nvSpPr>
            <p:spPr bwMode="auto">
              <a:xfrm>
                <a:off x="6981762"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sp>
            <p:nvSpPr>
              <p:cNvPr id="94" name="Rectangle 93"/>
              <p:cNvSpPr/>
              <p:nvPr/>
            </p:nvSpPr>
            <p:spPr bwMode="auto">
              <a:xfrm>
                <a:off x="7592124"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568" kern="0">
                    <a:gradFill>
                      <a:gsLst>
                        <a:gs pos="5439">
                          <a:schemeClr val="tx1"/>
                        </a:gs>
                        <a:gs pos="21000">
                          <a:schemeClr val="tx1"/>
                        </a:gs>
                      </a:gsLst>
                      <a:lin ang="5400000" scaled="0"/>
                    </a:gradFill>
                    <a:ea typeface="Segoe UI" pitchFamily="34" charset="0"/>
                    <a:cs typeface="Segoe UI Semibold" panose="020B0702040204020203" pitchFamily="34" charset="0"/>
                  </a:rPr>
                  <a:t>VM</a:t>
                </a:r>
              </a:p>
            </p:txBody>
          </p:sp>
        </p:grpSp>
        <p:cxnSp>
          <p:nvCxnSpPr>
            <p:cNvPr id="73" name="Straight Arrow Connector 72"/>
            <p:cNvCxnSpPr>
              <a:stCxn id="100" idx="2"/>
            </p:cNvCxnSpPr>
            <p:nvPr/>
          </p:nvCxnSpPr>
          <p:spPr>
            <a:xfrm flipH="1">
              <a:off x="6038850" y="5044321"/>
              <a:ext cx="202248" cy="27062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0" idx="2"/>
            </p:cNvCxnSpPr>
            <p:nvPr/>
          </p:nvCxnSpPr>
          <p:spPr>
            <a:xfrm>
              <a:off x="6241098" y="5044321"/>
              <a:ext cx="411164" cy="27697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01" idx="2"/>
            </p:cNvCxnSpPr>
            <p:nvPr/>
          </p:nvCxnSpPr>
          <p:spPr>
            <a:xfrm>
              <a:off x="7269798" y="5042589"/>
              <a:ext cx="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1" idx="2"/>
            </p:cNvCxnSpPr>
            <p:nvPr/>
          </p:nvCxnSpPr>
          <p:spPr>
            <a:xfrm flipH="1">
              <a:off x="6721158" y="5042589"/>
              <a:ext cx="548640" cy="27236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269798" y="5042589"/>
              <a:ext cx="54864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02" idx="2"/>
            </p:cNvCxnSpPr>
            <p:nvPr/>
          </p:nvCxnSpPr>
          <p:spPr>
            <a:xfrm flipH="1">
              <a:off x="7899400" y="5042589"/>
              <a:ext cx="399098"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02" idx="2"/>
            </p:cNvCxnSpPr>
            <p:nvPr/>
          </p:nvCxnSpPr>
          <p:spPr>
            <a:xfrm>
              <a:off x="8298498" y="5042589"/>
              <a:ext cx="176326"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921875" y="5042589"/>
              <a:ext cx="1097280" cy="278711"/>
              <a:chOff x="6873558" y="5194989"/>
              <a:chExt cx="1097280" cy="278711"/>
            </a:xfrm>
          </p:grpSpPr>
          <p:cxnSp>
            <p:nvCxnSpPr>
              <p:cNvPr id="83" name="Straight Arrow Connector 82"/>
              <p:cNvCxnSpPr/>
              <p:nvPr/>
            </p:nvCxnSpPr>
            <p:spPr>
              <a:xfrm>
                <a:off x="7422198" y="5194989"/>
                <a:ext cx="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6873558" y="5194989"/>
                <a:ext cx="548640" cy="27236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7422198" y="5194989"/>
                <a:ext cx="54864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534224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087" y="145131"/>
            <a:ext cx="11352214" cy="689111"/>
          </a:xfrm>
        </p:spPr>
        <p:txBody>
          <a:bodyPr vert="horz" lIns="320040" tIns="152357" rIns="53325" bIns="53325" rtlCol="0" anchor="ctr">
            <a:normAutofit fontScale="90000"/>
          </a:bodyPr>
          <a:lstStyle/>
          <a:p>
            <a:r>
              <a:rPr lang="en-US" dirty="0"/>
              <a:t>Application Gateway: Layer 7 ADC Features</a:t>
            </a:r>
          </a:p>
        </p:txBody>
      </p:sp>
      <p:sp>
        <p:nvSpPr>
          <p:cNvPr id="3" name="Text Placeholder 2"/>
          <p:cNvSpPr>
            <a:spLocks noGrp="1"/>
          </p:cNvSpPr>
          <p:nvPr>
            <p:ph type="body" sz="quarter" idx="10"/>
          </p:nvPr>
        </p:nvSpPr>
        <p:spPr>
          <a:xfrm>
            <a:off x="270121" y="1418678"/>
            <a:ext cx="5273749" cy="5524956"/>
          </a:xfrm>
        </p:spPr>
        <p:txBody>
          <a:bodyPr>
            <a:normAutofit fontScale="92500" lnSpcReduction="20000"/>
          </a:bodyPr>
          <a:lstStyle/>
          <a:p>
            <a:pPr lvl="0">
              <a:lnSpc>
                <a:spcPct val="100000"/>
              </a:lnSpc>
              <a:defRPr/>
            </a:pPr>
            <a:r>
              <a:rPr lang="en-US" dirty="0"/>
              <a:t>Security</a:t>
            </a:r>
          </a:p>
          <a:p>
            <a:pPr marL="336076" lvl="1">
              <a:defRPr/>
            </a:pPr>
            <a:r>
              <a:rPr lang="en-US" dirty="0"/>
              <a:t>SSL termination</a:t>
            </a:r>
          </a:p>
          <a:p>
            <a:pPr marL="336076" lvl="1">
              <a:defRPr/>
            </a:pPr>
            <a:r>
              <a:rPr lang="en-US" dirty="0"/>
              <a:t>Allow/block SSL protocol versions</a:t>
            </a:r>
          </a:p>
          <a:p>
            <a:pPr marL="336076" lvl="1">
              <a:defRPr/>
            </a:pPr>
            <a:endParaRPr lang="en-US" dirty="0"/>
          </a:p>
          <a:p>
            <a:pPr lvl="0">
              <a:lnSpc>
                <a:spcPct val="100000"/>
              </a:lnSpc>
              <a:defRPr/>
            </a:pPr>
            <a:r>
              <a:rPr lang="en-US" dirty="0"/>
              <a:t>Session &amp; site management</a:t>
            </a:r>
          </a:p>
          <a:p>
            <a:pPr marL="336076" lvl="1">
              <a:defRPr/>
            </a:pPr>
            <a:r>
              <a:rPr lang="en-US" dirty="0"/>
              <a:t>Cookie based session affinity</a:t>
            </a:r>
          </a:p>
          <a:p>
            <a:pPr marL="336076" lvl="1">
              <a:defRPr/>
            </a:pPr>
            <a:r>
              <a:rPr lang="en-US" dirty="0"/>
              <a:t>Multi-site hosting</a:t>
            </a:r>
          </a:p>
          <a:p>
            <a:pPr marL="336076" lvl="1">
              <a:defRPr/>
            </a:pPr>
            <a:endParaRPr lang="en-US" dirty="0"/>
          </a:p>
          <a:p>
            <a:pPr lvl="0">
              <a:lnSpc>
                <a:spcPct val="100000"/>
              </a:lnSpc>
              <a:defRPr/>
            </a:pPr>
            <a:r>
              <a:rPr lang="en-US" dirty="0"/>
              <a:t>Content management</a:t>
            </a:r>
          </a:p>
          <a:p>
            <a:pPr marL="336076" lvl="1">
              <a:defRPr/>
            </a:pPr>
            <a:r>
              <a:rPr lang="en-US" dirty="0"/>
              <a:t>URL based routing</a:t>
            </a:r>
          </a:p>
          <a:p>
            <a:pPr marL="336076" lvl="1">
              <a:defRPr/>
            </a:pPr>
            <a:endParaRPr lang="en-US" dirty="0"/>
          </a:p>
          <a:p>
            <a:pPr lvl="0">
              <a:lnSpc>
                <a:spcPct val="100000"/>
              </a:lnSpc>
              <a:defRPr/>
            </a:pPr>
            <a:r>
              <a:rPr lang="en-US" dirty="0"/>
              <a:t>Backend management</a:t>
            </a:r>
          </a:p>
          <a:p>
            <a:pPr marL="336076" lvl="1">
              <a:defRPr/>
            </a:pPr>
            <a:r>
              <a:rPr lang="en-US" dirty="0"/>
              <a:t>Rich diagnostics including Access and Performance logs</a:t>
            </a:r>
          </a:p>
          <a:p>
            <a:pPr marL="336076" lvl="1">
              <a:defRPr/>
            </a:pPr>
            <a:r>
              <a:rPr lang="en-US" dirty="0"/>
              <a:t>VM Scale Set support</a:t>
            </a:r>
          </a:p>
          <a:p>
            <a:pPr marL="336076" lvl="1">
              <a:defRPr/>
            </a:pPr>
            <a:r>
              <a:rPr lang="en-US" dirty="0"/>
              <a:t>Custom health probes</a:t>
            </a:r>
          </a:p>
        </p:txBody>
      </p:sp>
      <p:sp>
        <p:nvSpPr>
          <p:cNvPr id="50" name="Text Placeholder 3"/>
          <p:cNvSpPr txBox="1">
            <a:spLocks/>
          </p:cNvSpPr>
          <p:nvPr/>
        </p:nvSpPr>
        <p:spPr>
          <a:xfrm>
            <a:off x="269171" y="1418677"/>
            <a:ext cx="5135094" cy="5524958"/>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lnSpc>
                <a:spcPct val="100000"/>
              </a:lnSpc>
              <a:buNone/>
              <a:defRPr/>
            </a:pPr>
            <a:endParaRPr lang="en-US" sz="1764">
              <a:solidFill>
                <a:schemeClr val="bg1"/>
              </a:solidFill>
              <a:latin typeface="+mn-lt"/>
            </a:endParaRPr>
          </a:p>
        </p:txBody>
      </p:sp>
      <p:grpSp>
        <p:nvGrpSpPr>
          <p:cNvPr id="5" name="Group 4"/>
          <p:cNvGrpSpPr/>
          <p:nvPr/>
        </p:nvGrpSpPr>
        <p:grpSpPr>
          <a:xfrm>
            <a:off x="5131104" y="1193074"/>
            <a:ext cx="6863235" cy="5687768"/>
            <a:chOff x="5235356" y="982662"/>
            <a:chExt cx="7002681" cy="5803331"/>
          </a:xfrm>
        </p:grpSpPr>
        <p:grpSp>
          <p:nvGrpSpPr>
            <p:cNvPr id="4" name="Group 3"/>
            <p:cNvGrpSpPr/>
            <p:nvPr/>
          </p:nvGrpSpPr>
          <p:grpSpPr>
            <a:xfrm>
              <a:off x="5287297" y="982662"/>
              <a:ext cx="6950740" cy="5803331"/>
              <a:chOff x="5076502" y="1046731"/>
              <a:chExt cx="6950740" cy="5803331"/>
            </a:xfrm>
          </p:grpSpPr>
          <p:sp>
            <p:nvSpPr>
              <p:cNvPr id="71" name="Rectangle 70"/>
              <p:cNvSpPr/>
              <p:nvPr/>
            </p:nvSpPr>
            <p:spPr bwMode="auto">
              <a:xfrm>
                <a:off x="10698034" y="4699885"/>
                <a:ext cx="1323607" cy="2150177"/>
              </a:xfrm>
              <a:prstGeom prst="rect">
                <a:avLst/>
              </a:prstGeom>
              <a:solidFill>
                <a:schemeClr val="accent4"/>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cxnSp>
            <p:nvCxnSpPr>
              <p:cNvPr id="72" name="Straight Arrow Connector 11"/>
              <p:cNvCxnSpPr>
                <a:cxnSpLocks/>
              </p:cNvCxnSpPr>
              <p:nvPr/>
            </p:nvCxnSpPr>
            <p:spPr>
              <a:xfrm>
                <a:off x="8027318" y="3674899"/>
                <a:ext cx="2650997" cy="2100074"/>
              </a:xfrm>
              <a:prstGeom prst="bentConnector3">
                <a:avLst>
                  <a:gd name="adj1" fmla="val 50000"/>
                </a:avLst>
              </a:prstGeom>
              <a:solidFill>
                <a:schemeClr val="accent4">
                  <a:lumMod val="50000"/>
                </a:schemeClr>
              </a:solidFill>
              <a:ln w="41275">
                <a:solidFill>
                  <a:srgbClr val="107C10"/>
                </a:solidFill>
                <a:tailEnd type="triangle"/>
              </a:ln>
            </p:spPr>
            <p:style>
              <a:lnRef idx="3">
                <a:schemeClr val="dk1"/>
              </a:lnRef>
              <a:fillRef idx="0">
                <a:schemeClr val="dk1"/>
              </a:fillRef>
              <a:effectRef idx="2">
                <a:schemeClr val="dk1"/>
              </a:effectRef>
              <a:fontRef idx="minor">
                <a:schemeClr val="tx1"/>
              </a:fontRef>
            </p:style>
          </p:cxnSp>
          <p:sp>
            <p:nvSpPr>
              <p:cNvPr id="73" name="Freeform 27"/>
              <p:cNvSpPr>
                <a:spLocks noChangeAspect="1"/>
              </p:cNvSpPr>
              <p:nvPr/>
            </p:nvSpPr>
            <p:spPr bwMode="black">
              <a:xfrm>
                <a:off x="5360130" y="2799331"/>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3"/>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cxnSp>
            <p:nvCxnSpPr>
              <p:cNvPr id="74" name="Straight Arrow Connector 73"/>
              <p:cNvCxnSpPr/>
              <p:nvPr/>
            </p:nvCxnSpPr>
            <p:spPr>
              <a:xfrm>
                <a:off x="5958206" y="3033862"/>
                <a:ext cx="824492" cy="1820"/>
              </a:xfrm>
              <a:prstGeom prst="straightConnector1">
                <a:avLst/>
              </a:prstGeom>
              <a:ln w="38100">
                <a:solidFill>
                  <a:srgbClr val="107C1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10695761" y="2876342"/>
                <a:ext cx="1325880" cy="1611520"/>
              </a:xfrm>
              <a:prstGeom prst="rect">
                <a:avLst/>
              </a:prstGeom>
              <a:solidFill>
                <a:schemeClr val="accent4"/>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cxnSp>
            <p:nvCxnSpPr>
              <p:cNvPr id="76" name="Straight Arrow Connector 34"/>
              <p:cNvCxnSpPr>
                <a:cxnSpLocks/>
              </p:cNvCxnSpPr>
              <p:nvPr/>
            </p:nvCxnSpPr>
            <p:spPr>
              <a:xfrm flipV="1">
                <a:off x="8047037" y="1851342"/>
                <a:ext cx="2610972" cy="1823558"/>
              </a:xfrm>
              <a:prstGeom prst="bentConnector3">
                <a:avLst>
                  <a:gd name="adj1" fmla="val 50000"/>
                </a:avLst>
              </a:prstGeom>
              <a:ln w="38100">
                <a:solidFill>
                  <a:srgbClr val="107C1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48873" y="1441814"/>
                <a:ext cx="1765954" cy="400110"/>
              </a:xfrm>
              <a:prstGeom prst="rect">
                <a:avLst/>
              </a:prstGeom>
              <a:noFill/>
            </p:spPr>
            <p:txBody>
              <a:bodyPr wrap="square" rtlCol="0">
                <a:spAutoFit/>
              </a:bodyPr>
              <a:lstStyle/>
              <a:p>
                <a:pPr defTabSz="896031">
                  <a:defRPr/>
                </a:pPr>
                <a:r>
                  <a:rPr lang="en-US" sz="1960" kern="0">
                    <a:solidFill>
                      <a:srgbClr val="000000"/>
                    </a:solidFill>
                  </a:rPr>
                  <a:t>fabrikam.com</a:t>
                </a:r>
              </a:p>
            </p:txBody>
          </p:sp>
          <p:cxnSp>
            <p:nvCxnSpPr>
              <p:cNvPr id="78" name="Straight Arrow Connector 77"/>
              <p:cNvCxnSpPr>
                <a:cxnSpLocks/>
                <a:endCxn id="75" idx="1"/>
              </p:cNvCxnSpPr>
              <p:nvPr/>
            </p:nvCxnSpPr>
            <p:spPr>
              <a:xfrm>
                <a:off x="8047037" y="3674900"/>
                <a:ext cx="2648724" cy="7202"/>
              </a:xfrm>
              <a:prstGeom prst="straightConnector1">
                <a:avLst/>
              </a:prstGeom>
              <a:ln w="41275">
                <a:solidFill>
                  <a:srgbClr val="107C10"/>
                </a:solidFill>
                <a:tailEnd type="triangle"/>
              </a:ln>
            </p:spPr>
            <p:style>
              <a:lnRef idx="3">
                <a:schemeClr val="dk1"/>
              </a:lnRef>
              <a:fillRef idx="0">
                <a:schemeClr val="dk1"/>
              </a:fillRef>
              <a:effectRef idx="2">
                <a:schemeClr val="dk1"/>
              </a:effectRef>
              <a:fontRef idx="minor">
                <a:schemeClr val="tx1"/>
              </a:fontRef>
            </p:style>
          </p:cxnSp>
          <p:sp>
            <p:nvSpPr>
              <p:cNvPr id="79" name="Rectangle 78"/>
              <p:cNvSpPr/>
              <p:nvPr/>
            </p:nvSpPr>
            <p:spPr>
              <a:xfrm>
                <a:off x="8123237" y="3217697"/>
                <a:ext cx="2571538" cy="400110"/>
              </a:xfrm>
              <a:prstGeom prst="rect">
                <a:avLst/>
              </a:prstGeom>
            </p:spPr>
            <p:txBody>
              <a:bodyPr wrap="none">
                <a:spAutoFit/>
              </a:bodyPr>
              <a:lstStyle/>
              <a:p>
                <a:pPr algn="ctr" defTabSz="931924" fontAlgn="base">
                  <a:spcBef>
                    <a:spcPct val="0"/>
                  </a:spcBef>
                  <a:spcAft>
                    <a:spcPct val="0"/>
                  </a:spcAft>
                  <a:defRPr/>
                </a:pPr>
                <a:r>
                  <a:rPr lang="en-US" sz="1960" kern="0">
                    <a:solidFill>
                      <a:srgbClr val="000000"/>
                    </a:solidFill>
                  </a:rPr>
                  <a:t>contoso.com/video</a:t>
                </a:r>
                <a:r>
                  <a:rPr lang="en-US" sz="1960" kern="0">
                    <a:solidFill>
                      <a:srgbClr val="000000"/>
                    </a:solidFill>
                    <a:effectLst>
                      <a:outerShdw blurRad="38100" dist="38100" dir="2700000" algn="tl">
                        <a:srgbClr val="000000">
                          <a:alpha val="43137"/>
                        </a:srgbClr>
                      </a:outerShdw>
                    </a:effectLst>
                  </a:rPr>
                  <a:t>/*</a:t>
                </a:r>
              </a:p>
            </p:txBody>
          </p:sp>
          <p:sp>
            <p:nvSpPr>
              <p:cNvPr id="80" name="TextBox 79"/>
              <p:cNvSpPr txBox="1"/>
              <p:nvPr/>
            </p:nvSpPr>
            <p:spPr>
              <a:xfrm>
                <a:off x="10695761" y="2891566"/>
                <a:ext cx="1325880" cy="408075"/>
              </a:xfrm>
              <a:prstGeom prst="rect">
                <a:avLst/>
              </a:prstGeom>
              <a:noFill/>
            </p:spPr>
            <p:txBody>
              <a:bodyPr wrap="square" rtlCol="0">
                <a:spAutoFit/>
              </a:bodyPr>
              <a:lstStyle/>
              <a:p>
                <a:pPr algn="ctr" defTabSz="896031">
                  <a:defRPr/>
                </a:pPr>
                <a:r>
                  <a:rPr lang="en-US" sz="1960" b="1" kern="0">
                    <a:solidFill>
                      <a:srgbClr val="000000"/>
                    </a:solidFill>
                  </a:rPr>
                  <a:t>Videos</a:t>
                </a:r>
              </a:p>
            </p:txBody>
          </p:sp>
          <p:sp>
            <p:nvSpPr>
              <p:cNvPr id="81" name="TextBox 80"/>
              <p:cNvSpPr txBox="1"/>
              <p:nvPr/>
            </p:nvSpPr>
            <p:spPr>
              <a:xfrm>
                <a:off x="10692433" y="4666692"/>
                <a:ext cx="1334809" cy="408075"/>
              </a:xfrm>
              <a:prstGeom prst="rect">
                <a:avLst/>
              </a:prstGeom>
              <a:noFill/>
            </p:spPr>
            <p:txBody>
              <a:bodyPr wrap="square" rtlCol="0">
                <a:spAutoFit/>
              </a:bodyPr>
              <a:lstStyle/>
              <a:p>
                <a:pPr algn="ctr" defTabSz="896031">
                  <a:defRPr/>
                </a:pPr>
                <a:r>
                  <a:rPr lang="en-US" sz="1960" b="1" kern="0">
                    <a:solidFill>
                      <a:srgbClr val="000000"/>
                    </a:solidFill>
                  </a:rPr>
                  <a:t>Images</a:t>
                </a:r>
              </a:p>
            </p:txBody>
          </p:sp>
          <p:sp>
            <p:nvSpPr>
              <p:cNvPr id="82" name="Rectangle 81"/>
              <p:cNvSpPr/>
              <p:nvPr/>
            </p:nvSpPr>
            <p:spPr>
              <a:xfrm>
                <a:off x="7996852" y="5766896"/>
                <a:ext cx="2757486" cy="400110"/>
              </a:xfrm>
              <a:prstGeom prst="rect">
                <a:avLst/>
              </a:prstGeom>
            </p:spPr>
            <p:txBody>
              <a:bodyPr wrap="none">
                <a:spAutoFit/>
              </a:bodyPr>
              <a:lstStyle/>
              <a:p>
                <a:pPr algn="ctr" defTabSz="931924" fontAlgn="base">
                  <a:spcBef>
                    <a:spcPct val="0"/>
                  </a:spcBef>
                  <a:spcAft>
                    <a:spcPct val="0"/>
                  </a:spcAft>
                  <a:defRPr/>
                </a:pPr>
                <a:r>
                  <a:rPr lang="en-US" sz="1960" kern="0">
                    <a:solidFill>
                      <a:srgbClr val="000000"/>
                    </a:solidFill>
                  </a:rPr>
                  <a:t>contoso.com/images/*</a:t>
                </a:r>
              </a:p>
            </p:txBody>
          </p:sp>
          <p:sp>
            <p:nvSpPr>
              <p:cNvPr id="83" name="Freeform 27"/>
              <p:cNvSpPr>
                <a:spLocks noChangeAspect="1"/>
              </p:cNvSpPr>
              <p:nvPr/>
            </p:nvSpPr>
            <p:spPr bwMode="black">
              <a:xfrm>
                <a:off x="5360130" y="4146702"/>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3"/>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Arrow Connector 83"/>
              <p:cNvCxnSpPr/>
              <p:nvPr/>
            </p:nvCxnSpPr>
            <p:spPr>
              <a:xfrm>
                <a:off x="5962195" y="4362756"/>
                <a:ext cx="824491" cy="9260"/>
              </a:xfrm>
              <a:prstGeom prst="straightConnector1">
                <a:avLst/>
              </a:prstGeom>
              <a:ln w="38100">
                <a:solidFill>
                  <a:srgbClr val="107C1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76502" y="4540566"/>
                <a:ext cx="1897281" cy="544765"/>
              </a:xfrm>
              <a:prstGeom prst="rect">
                <a:avLst/>
              </a:prstGeom>
            </p:spPr>
            <p:txBody>
              <a:bodyPr wrap="square" lIns="179238" tIns="143391" rIns="179238" bIns="143391" rtlCol="0">
                <a:spAutoFit/>
              </a:bodyPr>
              <a:lstStyle/>
              <a:p>
                <a:pPr algn="ctr" defTabSz="896203">
                  <a:lnSpc>
                    <a:spcPct val="90000"/>
                  </a:lnSpc>
                  <a:spcAft>
                    <a:spcPts val="588"/>
                  </a:spcAft>
                  <a:defRPr/>
                </a:pPr>
                <a:r>
                  <a:rPr lang="en-US" sz="1764" kern="0">
                    <a:solidFill>
                      <a:srgbClr val="000000"/>
                    </a:solidFill>
                  </a:rPr>
                  <a:t>fabrikam.com</a:t>
                </a:r>
              </a:p>
            </p:txBody>
          </p:sp>
          <p:pic>
            <p:nvPicPr>
              <p:cNvPr id="88" name="Picture 87"/>
              <p:cNvPicPr>
                <a:picLocks noChangeAspect="1"/>
              </p:cNvPicPr>
              <p:nvPr/>
            </p:nvPicPr>
            <p:blipFill>
              <a:blip r:embed="rId3"/>
              <a:stretch>
                <a:fillRect/>
              </a:stretch>
            </p:blipFill>
            <p:spPr>
              <a:xfrm>
                <a:off x="11084381" y="3297369"/>
                <a:ext cx="548640" cy="548640"/>
              </a:xfrm>
              <a:prstGeom prst="rect">
                <a:avLst/>
              </a:prstGeom>
            </p:spPr>
          </p:pic>
          <p:pic>
            <p:nvPicPr>
              <p:cNvPr id="89" name="Picture 88"/>
              <p:cNvPicPr>
                <a:picLocks noChangeAspect="1"/>
              </p:cNvPicPr>
              <p:nvPr/>
            </p:nvPicPr>
            <p:blipFill>
              <a:blip r:embed="rId3"/>
              <a:stretch>
                <a:fillRect/>
              </a:stretch>
            </p:blipFill>
            <p:spPr>
              <a:xfrm>
                <a:off x="11084381" y="3892615"/>
                <a:ext cx="548640" cy="548640"/>
              </a:xfrm>
              <a:prstGeom prst="rect">
                <a:avLst/>
              </a:prstGeom>
            </p:spPr>
          </p:pic>
          <p:pic>
            <p:nvPicPr>
              <p:cNvPr id="90" name="Picture 89"/>
              <p:cNvPicPr>
                <a:picLocks noChangeAspect="1"/>
              </p:cNvPicPr>
              <p:nvPr/>
            </p:nvPicPr>
            <p:blipFill>
              <a:blip r:embed="rId3"/>
              <a:stretch>
                <a:fillRect/>
              </a:stretch>
            </p:blipFill>
            <p:spPr>
              <a:xfrm>
                <a:off x="11085517" y="5043799"/>
                <a:ext cx="548640" cy="548640"/>
              </a:xfrm>
              <a:prstGeom prst="rect">
                <a:avLst/>
              </a:prstGeom>
            </p:spPr>
          </p:pic>
          <p:pic>
            <p:nvPicPr>
              <p:cNvPr id="91" name="Picture 90"/>
              <p:cNvPicPr>
                <a:picLocks noChangeAspect="1"/>
              </p:cNvPicPr>
              <p:nvPr/>
            </p:nvPicPr>
            <p:blipFill>
              <a:blip r:embed="rId3"/>
              <a:stretch>
                <a:fillRect/>
              </a:stretch>
            </p:blipFill>
            <p:spPr>
              <a:xfrm>
                <a:off x="11085517" y="5604021"/>
                <a:ext cx="548640" cy="548640"/>
              </a:xfrm>
              <a:prstGeom prst="rect">
                <a:avLst/>
              </a:prstGeom>
            </p:spPr>
          </p:pic>
          <p:pic>
            <p:nvPicPr>
              <p:cNvPr id="92" name="Picture 91"/>
              <p:cNvPicPr>
                <a:picLocks noChangeAspect="1"/>
              </p:cNvPicPr>
              <p:nvPr/>
            </p:nvPicPr>
            <p:blipFill>
              <a:blip r:embed="rId3"/>
              <a:stretch>
                <a:fillRect/>
              </a:stretch>
            </p:blipFill>
            <p:spPr>
              <a:xfrm>
                <a:off x="11085517" y="6164243"/>
                <a:ext cx="548640" cy="548640"/>
              </a:xfrm>
              <a:prstGeom prst="rect">
                <a:avLst/>
              </a:prstGeom>
            </p:spPr>
          </p:pic>
          <p:sp>
            <p:nvSpPr>
              <p:cNvPr id="29" name="Rectangle 28"/>
              <p:cNvSpPr/>
              <p:nvPr/>
            </p:nvSpPr>
            <p:spPr bwMode="auto">
              <a:xfrm>
                <a:off x="6764918" y="2619668"/>
                <a:ext cx="1323607" cy="2150177"/>
              </a:xfrm>
              <a:prstGeom prst="rect">
                <a:avLst/>
              </a:prstGeom>
              <a:solidFill>
                <a:schemeClr val="accent6"/>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60">
                  <a:gradFill>
                    <a:gsLst>
                      <a:gs pos="0">
                        <a:srgbClr val="FFFFFF"/>
                      </a:gs>
                      <a:gs pos="100000">
                        <a:srgbClr val="FFFFFF"/>
                      </a:gs>
                    </a:gsLst>
                    <a:lin ang="5400000" scaled="0"/>
                  </a:gradFill>
                </a:endParaRPr>
              </a:p>
            </p:txBody>
          </p:sp>
          <p:sp>
            <p:nvSpPr>
              <p:cNvPr id="31" name="Rectangle 30"/>
              <p:cNvSpPr/>
              <p:nvPr/>
            </p:nvSpPr>
            <p:spPr bwMode="auto">
              <a:xfrm>
                <a:off x="10692433" y="1046731"/>
                <a:ext cx="1329208" cy="1567582"/>
              </a:xfrm>
              <a:prstGeom prst="rect">
                <a:avLst/>
              </a:prstGeom>
              <a:solidFill>
                <a:schemeClr val="accent4"/>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4"/>
              <a:stretch>
                <a:fillRect/>
              </a:stretch>
            </p:blipFill>
            <p:spPr>
              <a:xfrm>
                <a:off x="10834874" y="1261390"/>
                <a:ext cx="1097280" cy="1097280"/>
              </a:xfrm>
              <a:prstGeom prst="rect">
                <a:avLst/>
              </a:prstGeom>
              <a:noFill/>
              <a:effectLst>
                <a:outerShdw blurRad="50800" dist="50800" dir="5400000" algn="ctr" rotWithShape="0">
                  <a:schemeClr val="accent4"/>
                </a:outerShdw>
              </a:effectLst>
            </p:spPr>
          </p:pic>
          <p:pic>
            <p:nvPicPr>
              <p:cNvPr id="34" name="Picture 3" descr="image016"/>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51" b="89851" l="9971" r="100000"/>
                        </a14:imgEffect>
                      </a14:imgLayer>
                    </a14:imgProps>
                  </a:ext>
                  <a:ext uri="{28A0092B-C50C-407E-A947-70E740481C1C}">
                    <a14:useLocalDpi xmlns:a14="http://schemas.microsoft.com/office/drawing/2010/main" val="0"/>
                  </a:ext>
                </a:extLst>
              </a:blip>
              <a:srcRect/>
              <a:stretch>
                <a:fillRect/>
              </a:stretch>
            </p:blipFill>
            <p:spPr bwMode="auto">
              <a:xfrm rot="16200000">
                <a:off x="6744306" y="3170948"/>
                <a:ext cx="1291077" cy="126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6827836" y="2716152"/>
                <a:ext cx="1230899" cy="523220"/>
              </a:xfrm>
              <a:prstGeom prst="rect">
                <a:avLst/>
              </a:prstGeom>
              <a:noFill/>
            </p:spPr>
            <p:txBody>
              <a:bodyPr wrap="square" rtlCol="0">
                <a:spAutoFit/>
              </a:bodyPr>
              <a:lstStyle/>
              <a:p>
                <a:pPr algn="ctr" defTabSz="896031">
                  <a:defRPr/>
                </a:pPr>
                <a:r>
                  <a:rPr lang="en-US" sz="1372" b="1" kern="0">
                    <a:solidFill>
                      <a:srgbClr val="000000"/>
                    </a:solidFill>
                  </a:rPr>
                  <a:t>Application Gateway</a:t>
                </a:r>
              </a:p>
            </p:txBody>
          </p:sp>
        </p:grpSp>
        <p:sp>
          <p:nvSpPr>
            <p:cNvPr id="33" name="TextBox 32"/>
            <p:cNvSpPr txBox="1"/>
            <p:nvPr/>
          </p:nvSpPr>
          <p:spPr>
            <a:xfrm>
              <a:off x="5235356" y="3033488"/>
              <a:ext cx="1897281" cy="544765"/>
            </a:xfrm>
            <a:prstGeom prst="rect">
              <a:avLst/>
            </a:prstGeom>
          </p:spPr>
          <p:txBody>
            <a:bodyPr wrap="square" lIns="179238" tIns="143391" rIns="179238" bIns="143391" rtlCol="0">
              <a:spAutoFit/>
            </a:bodyPr>
            <a:lstStyle/>
            <a:p>
              <a:pPr algn="ctr" defTabSz="896203">
                <a:lnSpc>
                  <a:spcPct val="90000"/>
                </a:lnSpc>
                <a:spcAft>
                  <a:spcPts val="588"/>
                </a:spcAft>
                <a:defRPr/>
              </a:pPr>
              <a:r>
                <a:rPr lang="en-US" sz="1764" kern="0">
                  <a:solidFill>
                    <a:srgbClr val="000000"/>
                  </a:solidFill>
                </a:rPr>
                <a:t>contoso.com</a:t>
              </a:r>
            </a:p>
          </p:txBody>
        </p:sp>
      </p:grpSp>
    </p:spTree>
    <p:extLst>
      <p:ext uri="{BB962C8B-B14F-4D97-AF65-F5344CB8AC3E}">
        <p14:creationId xmlns:p14="http://schemas.microsoft.com/office/powerpoint/2010/main" val="22426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Web Application Firewall (WAF) - Preview</a:t>
            </a:r>
          </a:p>
        </p:txBody>
      </p:sp>
      <p:sp>
        <p:nvSpPr>
          <p:cNvPr id="4" name="Text Placeholder 3"/>
          <p:cNvSpPr>
            <a:spLocks noGrp="1"/>
          </p:cNvSpPr>
          <p:nvPr>
            <p:ph type="body" sz="quarter" idx="10"/>
          </p:nvPr>
        </p:nvSpPr>
        <p:spPr>
          <a:xfrm>
            <a:off x="269169" y="1418678"/>
            <a:ext cx="4794916" cy="5226227"/>
          </a:xfrm>
        </p:spPr>
        <p:txBody>
          <a:bodyPr>
            <a:normAutofit fontScale="85000" lnSpcReduction="20000"/>
          </a:bodyPr>
          <a:lstStyle/>
          <a:p>
            <a:r>
              <a:rPr lang="en-US" dirty="0"/>
              <a:t>Security</a:t>
            </a:r>
          </a:p>
          <a:p>
            <a:pPr lvl="1"/>
            <a:r>
              <a:rPr lang="en-US" dirty="0"/>
              <a:t>Protect applications from web based intrusions</a:t>
            </a:r>
          </a:p>
          <a:p>
            <a:pPr lvl="1"/>
            <a:endParaRPr lang="en-US" dirty="0"/>
          </a:p>
          <a:p>
            <a:pPr lvl="1"/>
            <a:r>
              <a:rPr lang="en-US" dirty="0"/>
              <a:t>Built using </a:t>
            </a:r>
            <a:r>
              <a:rPr lang="en-US" dirty="0" err="1">
                <a:solidFill>
                  <a:schemeClr val="accent3"/>
                </a:solidFill>
              </a:rPr>
              <a:t>ModSecurity</a:t>
            </a:r>
            <a:r>
              <a:rPr lang="en-US" dirty="0">
                <a:solidFill>
                  <a:schemeClr val="accent3"/>
                </a:solidFill>
              </a:rPr>
              <a:t> and Core Rule Set</a:t>
            </a:r>
            <a:endParaRPr lang="en-US" dirty="0"/>
          </a:p>
          <a:p>
            <a:pPr lvl="1"/>
            <a:endParaRPr lang="en-US" dirty="0"/>
          </a:p>
          <a:p>
            <a:r>
              <a:rPr lang="en-US" dirty="0"/>
              <a:t>Availability</a:t>
            </a:r>
          </a:p>
          <a:p>
            <a:pPr lvl="1"/>
            <a:r>
              <a:rPr lang="en-US" dirty="0"/>
              <a:t>Highly available, fully managed</a:t>
            </a:r>
          </a:p>
          <a:p>
            <a:pPr lvl="1"/>
            <a:endParaRPr lang="en-US" dirty="0"/>
          </a:p>
          <a:p>
            <a:r>
              <a:rPr lang="en-US" dirty="0"/>
              <a:t>Preconfigured</a:t>
            </a:r>
          </a:p>
          <a:p>
            <a:pPr lvl="1"/>
            <a:r>
              <a:rPr lang="en-US" dirty="0"/>
              <a:t>OWASP* core rule set for most common top 10 web vulnerabilities protection such as</a:t>
            </a:r>
          </a:p>
          <a:p>
            <a:pPr lvl="2"/>
            <a:r>
              <a:rPr lang="en-US" dirty="0"/>
              <a:t>SQL Injection</a:t>
            </a:r>
          </a:p>
          <a:p>
            <a:pPr lvl="2"/>
            <a:r>
              <a:rPr lang="en-US" dirty="0"/>
              <a:t>XSS attacks</a:t>
            </a:r>
          </a:p>
          <a:p>
            <a:pPr lvl="2"/>
            <a:endParaRPr lang="en-US" dirty="0"/>
          </a:p>
          <a:p>
            <a:r>
              <a:rPr lang="en-US" dirty="0"/>
              <a:t>Coming Soon</a:t>
            </a:r>
          </a:p>
          <a:p>
            <a:pPr lvl="1"/>
            <a:r>
              <a:rPr lang="en-US" dirty="0"/>
              <a:t>Defining custom rules</a:t>
            </a:r>
          </a:p>
          <a:p>
            <a:pPr lvl="2"/>
            <a:endParaRPr lang="en-US" dirty="0"/>
          </a:p>
        </p:txBody>
      </p:sp>
      <p:cxnSp>
        <p:nvCxnSpPr>
          <p:cNvPr id="21" name="Straight Arrow Connector 20"/>
          <p:cNvCxnSpPr>
            <a:cxnSpLocks/>
            <a:endCxn id="46" idx="1"/>
          </p:cNvCxnSpPr>
          <p:nvPr/>
        </p:nvCxnSpPr>
        <p:spPr>
          <a:xfrm flipV="1">
            <a:off x="9172071" y="3041902"/>
            <a:ext cx="1467851" cy="818987"/>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067299" y="3711656"/>
            <a:ext cx="2069575" cy="662743"/>
            <a:chOff x="5199601" y="3387429"/>
            <a:chExt cx="2111624" cy="676208"/>
          </a:xfrm>
        </p:grpSpPr>
        <p:sp>
          <p:nvSpPr>
            <p:cNvPr id="28" name="Freeform 27"/>
            <p:cNvSpPr>
              <a:spLocks noChangeAspect="1"/>
            </p:cNvSpPr>
            <p:nvPr/>
          </p:nvSpPr>
          <p:spPr bwMode="black">
            <a:xfrm>
              <a:off x="5199601" y="3387429"/>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Arrow Connector 31"/>
            <p:cNvCxnSpPr>
              <a:cxnSpLocks/>
              <a:endCxn id="29" idx="1"/>
            </p:cNvCxnSpPr>
            <p:nvPr/>
          </p:nvCxnSpPr>
          <p:spPr>
            <a:xfrm>
              <a:off x="5879660" y="3592755"/>
              <a:ext cx="1431565" cy="1822"/>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79660" y="3592755"/>
              <a:ext cx="1338871" cy="470882"/>
            </a:xfrm>
            <a:prstGeom prst="rect">
              <a:avLst/>
            </a:prstGeom>
            <a:noFill/>
          </p:spPr>
          <p:txBody>
            <a:bodyPr wrap="none" lIns="182807" tIns="146246" rIns="182807" bIns="146246" rtlCol="0">
              <a:spAutoFit/>
            </a:bodyPr>
            <a:lstStyle/>
            <a:p>
              <a:pPr defTabSz="896203">
                <a:lnSpc>
                  <a:spcPct val="90000"/>
                </a:lnSpc>
                <a:spcAft>
                  <a:spcPts val="600"/>
                </a:spcAft>
                <a:defRPr/>
              </a:pPr>
              <a:r>
                <a:rPr lang="en-US" sz="1200" b="1" kern="0">
                  <a:solidFill>
                    <a:srgbClr val="107C10"/>
                  </a:solidFill>
                </a:rPr>
                <a:t>Valid request</a:t>
              </a:r>
            </a:p>
          </p:txBody>
        </p:sp>
      </p:grpSp>
      <p:grpSp>
        <p:nvGrpSpPr>
          <p:cNvPr id="14" name="Group 13"/>
          <p:cNvGrpSpPr/>
          <p:nvPr/>
        </p:nvGrpSpPr>
        <p:grpSpPr>
          <a:xfrm>
            <a:off x="5100877" y="4265708"/>
            <a:ext cx="2024629" cy="1221830"/>
            <a:chOff x="5204515" y="4117725"/>
            <a:chExt cx="2065765" cy="1246655"/>
          </a:xfrm>
        </p:grpSpPr>
        <p:sp>
          <p:nvSpPr>
            <p:cNvPr id="34" name="Freeform 27"/>
            <p:cNvSpPr>
              <a:spLocks noChangeAspect="1"/>
            </p:cNvSpPr>
            <p:nvPr/>
          </p:nvSpPr>
          <p:spPr bwMode="black">
            <a:xfrm>
              <a:off x="5204515" y="4559271"/>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a:xfrm>
              <a:off x="5937883" y="4947330"/>
              <a:ext cx="1160895" cy="261867"/>
            </a:xfrm>
            <a:prstGeom prst="rect">
              <a:avLst/>
            </a:prstGeom>
          </p:spPr>
          <p:txBody>
            <a:bodyPr wrap="none">
              <a:spAutoFit/>
            </a:bodyPr>
            <a:lstStyle/>
            <a:p>
              <a:pPr defTabSz="896203">
                <a:lnSpc>
                  <a:spcPct val="90000"/>
                </a:lnSpc>
                <a:spcAft>
                  <a:spcPts val="600"/>
                </a:spcAft>
                <a:defRPr/>
              </a:pPr>
              <a:r>
                <a:rPr lang="en-US" sz="1200" b="1" kern="0">
                  <a:solidFill>
                    <a:srgbClr val="C00000"/>
                  </a:solidFill>
                </a:rPr>
                <a:t>SQL Injection</a:t>
              </a:r>
            </a:p>
          </p:txBody>
        </p:sp>
        <p:cxnSp>
          <p:nvCxnSpPr>
            <p:cNvPr id="85" name="Straight Arrow Connector 84"/>
            <p:cNvCxnSpPr>
              <a:cxnSpLocks/>
            </p:cNvCxnSpPr>
            <p:nvPr/>
          </p:nvCxnSpPr>
          <p:spPr>
            <a:xfrm flipV="1">
              <a:off x="5811256" y="4797699"/>
              <a:ext cx="1459024" cy="2"/>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5992103" y="4117725"/>
              <a:ext cx="541423" cy="1246655"/>
            </a:xfrm>
            <a:prstGeom prst="rect">
              <a:avLst/>
            </a:prstGeom>
          </p:spPr>
          <p:txBody>
            <a:bodyPr wrap="square">
              <a:spAutoFit/>
            </a:bodyPr>
            <a:lstStyle/>
            <a:p>
              <a:pPr defTabSz="896203">
                <a:defRPr/>
              </a:pPr>
              <a:r>
                <a:rPr lang="en-US" sz="7197" kern="0">
                  <a:solidFill>
                    <a:schemeClr val="accent1"/>
                  </a:solidFill>
                </a:rPr>
                <a:t>×</a:t>
              </a:r>
              <a:endParaRPr lang="en-US" sz="3599" kern="0">
                <a:solidFill>
                  <a:schemeClr val="accent1"/>
                </a:solidFill>
              </a:endParaRPr>
            </a:p>
          </p:txBody>
        </p:sp>
      </p:grpSp>
      <p:grpSp>
        <p:nvGrpSpPr>
          <p:cNvPr id="15" name="Group 14"/>
          <p:cNvGrpSpPr/>
          <p:nvPr/>
        </p:nvGrpSpPr>
        <p:grpSpPr>
          <a:xfrm>
            <a:off x="5075453" y="2163948"/>
            <a:ext cx="2059451" cy="1221830"/>
            <a:chOff x="5178575" y="1973262"/>
            <a:chExt cx="2101294" cy="1246655"/>
          </a:xfrm>
        </p:grpSpPr>
        <p:sp>
          <p:nvSpPr>
            <p:cNvPr id="33" name="Freeform 27"/>
            <p:cNvSpPr>
              <a:spLocks noChangeAspect="1"/>
            </p:cNvSpPr>
            <p:nvPr/>
          </p:nvSpPr>
          <p:spPr bwMode="black">
            <a:xfrm>
              <a:off x="5178575" y="2348283"/>
              <a:ext cx="572982" cy="476856"/>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780" tIns="146225" rIns="182780" bIns="14622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lnSpc>
                  <a:spcPct val="90000"/>
                </a:lnSpc>
                <a:spcBef>
                  <a:spcPct val="0"/>
                </a:spcBef>
                <a:spcAft>
                  <a:spcPct val="0"/>
                </a:spcAft>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a:xfrm>
              <a:off x="5943888" y="2852594"/>
              <a:ext cx="962123" cy="261867"/>
            </a:xfrm>
            <a:prstGeom prst="rect">
              <a:avLst/>
            </a:prstGeom>
          </p:spPr>
          <p:txBody>
            <a:bodyPr wrap="none">
              <a:spAutoFit/>
            </a:bodyPr>
            <a:lstStyle/>
            <a:p>
              <a:pPr defTabSz="896203">
                <a:lnSpc>
                  <a:spcPct val="90000"/>
                </a:lnSpc>
                <a:spcAft>
                  <a:spcPts val="600"/>
                </a:spcAft>
                <a:defRPr/>
              </a:pPr>
              <a:r>
                <a:rPr lang="en-US" sz="1200" b="1" kern="0">
                  <a:solidFill>
                    <a:srgbClr val="C00000"/>
                  </a:solidFill>
                </a:rPr>
                <a:t>XSS attack</a:t>
              </a:r>
            </a:p>
          </p:txBody>
        </p:sp>
        <p:cxnSp>
          <p:nvCxnSpPr>
            <p:cNvPr id="94" name="Straight Arrow Connector 93"/>
            <p:cNvCxnSpPr>
              <a:cxnSpLocks/>
            </p:cNvCxnSpPr>
            <p:nvPr/>
          </p:nvCxnSpPr>
          <p:spPr>
            <a:xfrm>
              <a:off x="5799570" y="2653201"/>
              <a:ext cx="1480299" cy="0"/>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5904497" y="1973262"/>
              <a:ext cx="828532" cy="1246655"/>
            </a:xfrm>
            <a:prstGeom prst="rect">
              <a:avLst/>
            </a:prstGeom>
          </p:spPr>
          <p:txBody>
            <a:bodyPr wrap="square">
              <a:spAutoFit/>
            </a:bodyPr>
            <a:lstStyle/>
            <a:p>
              <a:pPr defTabSz="896203">
                <a:defRPr/>
              </a:pPr>
              <a:r>
                <a:rPr lang="en-US" sz="7197" kern="0">
                  <a:solidFill>
                    <a:srgbClr val="C00000"/>
                  </a:solidFill>
                </a:rPr>
                <a:t>×</a:t>
              </a:r>
            </a:p>
          </p:txBody>
        </p:sp>
      </p:grpSp>
      <p:sp>
        <p:nvSpPr>
          <p:cNvPr id="29" name="Rounded Rectangle 29"/>
          <p:cNvSpPr/>
          <p:nvPr/>
        </p:nvSpPr>
        <p:spPr>
          <a:xfrm>
            <a:off x="7136874" y="2425620"/>
            <a:ext cx="2035196" cy="2978119"/>
          </a:xfrm>
          <a:prstGeom prst="roundRect">
            <a:avLst>
              <a:gd name="adj" fmla="val 9414"/>
            </a:avLst>
          </a:prstGeom>
          <a:solidFill>
            <a:schemeClr val="accent6"/>
          </a:solidFill>
          <a:ln>
            <a:solidFill>
              <a:schemeClr val="tx1"/>
            </a:solidFill>
          </a:ln>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t"/>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896000">
              <a:defRPr/>
            </a:pPr>
            <a:r>
              <a:rPr lang="en-US" sz="1730" b="1">
                <a:solidFill>
                  <a:schemeClr val="tx1">
                    <a:lumMod val="50000"/>
                  </a:schemeClr>
                </a:solidFill>
              </a:rPr>
              <a:t>Application Gateway</a:t>
            </a:r>
          </a:p>
        </p:txBody>
      </p:sp>
      <p:grpSp>
        <p:nvGrpSpPr>
          <p:cNvPr id="30" name="Group 29"/>
          <p:cNvGrpSpPr/>
          <p:nvPr/>
        </p:nvGrpSpPr>
        <p:grpSpPr>
          <a:xfrm>
            <a:off x="7540673" y="3169974"/>
            <a:ext cx="1212492" cy="1141577"/>
            <a:chOff x="7695772" y="2965114"/>
            <a:chExt cx="1252539" cy="1240684"/>
          </a:xfrm>
        </p:grpSpPr>
        <p:pic>
          <p:nvPicPr>
            <p:cNvPr id="31" name="Picture 30"/>
            <p:cNvPicPr>
              <a:picLocks noChangeAspect="1"/>
            </p:cNvPicPr>
            <p:nvPr/>
          </p:nvPicPr>
          <p:blipFill>
            <a:blip r:embed="rId3"/>
            <a:stretch>
              <a:fillRect/>
            </a:stretch>
          </p:blipFill>
          <p:spPr>
            <a:xfrm rot="5400000">
              <a:off x="7934736" y="2726150"/>
              <a:ext cx="774612" cy="1252539"/>
            </a:xfrm>
            <a:prstGeom prst="rect">
              <a:avLst/>
            </a:prstGeom>
            <a:ln w="12700">
              <a:solidFill>
                <a:srgbClr val="292929"/>
              </a:solidFill>
            </a:ln>
          </p:spPr>
        </p:pic>
        <p:sp>
          <p:nvSpPr>
            <p:cNvPr id="35" name="TextBox 34"/>
            <p:cNvSpPr txBox="1"/>
            <p:nvPr/>
          </p:nvSpPr>
          <p:spPr>
            <a:xfrm>
              <a:off x="7894636" y="3655034"/>
              <a:ext cx="847961" cy="550764"/>
            </a:xfrm>
            <a:prstGeom prst="rect">
              <a:avLst/>
            </a:prstGeom>
            <a:noFill/>
          </p:spPr>
          <p:txBody>
            <a:bodyPr wrap="square" lIns="179238" tIns="143391" rIns="179238" bIns="143391" rtlCol="0">
              <a:spAutoFit/>
            </a:bodyPr>
            <a:lstStyle/>
            <a:p>
              <a:pPr defTabSz="896203">
                <a:lnSpc>
                  <a:spcPct val="90000"/>
                </a:lnSpc>
                <a:spcAft>
                  <a:spcPts val="588"/>
                </a:spcAft>
                <a:defRPr/>
              </a:pPr>
              <a:r>
                <a:rPr lang="en-US" sz="1568" b="1" kern="0">
                  <a:solidFill>
                    <a:schemeClr val="tx1">
                      <a:lumMod val="50000"/>
                    </a:schemeClr>
                  </a:solidFill>
                </a:rPr>
                <a:t>WAF</a:t>
              </a:r>
            </a:p>
          </p:txBody>
        </p:sp>
      </p:grpSp>
      <p:pic>
        <p:nvPicPr>
          <p:cNvPr id="37" name="Picture 3" descr="image016"/>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51" b="89851" l="9971" r="100000"/>
                    </a14:imgEffect>
                  </a14:imgLayer>
                </a14:imgProps>
              </a:ext>
              <a:ext uri="{28A0092B-C50C-407E-A947-70E740481C1C}">
                <a14:useLocalDpi xmlns:a14="http://schemas.microsoft.com/office/drawing/2010/main" val="0"/>
              </a:ext>
            </a:extLst>
          </a:blip>
          <a:srcRect/>
          <a:stretch>
            <a:fillRect/>
          </a:stretch>
        </p:blipFill>
        <p:spPr bwMode="auto">
          <a:xfrm rot="16200000">
            <a:off x="7502993" y="4159842"/>
            <a:ext cx="1263708" cy="124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a:xfrm>
            <a:off x="7751074" y="4991631"/>
            <a:ext cx="906709" cy="506769"/>
          </a:xfrm>
          <a:prstGeom prst="rect">
            <a:avLst/>
          </a:prstGeom>
          <a:noFill/>
        </p:spPr>
        <p:txBody>
          <a:bodyPr wrap="square" lIns="179238" tIns="143391" rIns="179238" bIns="143391" rtlCol="0">
            <a:spAutoFit/>
          </a:bodyPr>
          <a:lstStyle/>
          <a:p>
            <a:pPr defTabSz="896203">
              <a:lnSpc>
                <a:spcPct val="90000"/>
              </a:lnSpc>
              <a:spcAft>
                <a:spcPts val="588"/>
              </a:spcAft>
              <a:defRPr/>
            </a:pPr>
            <a:r>
              <a:rPr lang="en-US" sz="1568" b="1" kern="0">
                <a:solidFill>
                  <a:schemeClr val="tx1">
                    <a:lumMod val="50000"/>
                  </a:schemeClr>
                </a:solidFill>
              </a:rPr>
              <a:t>L7 LB</a:t>
            </a:r>
          </a:p>
        </p:txBody>
      </p:sp>
      <p:grpSp>
        <p:nvGrpSpPr>
          <p:cNvPr id="3" name="Group 2"/>
          <p:cNvGrpSpPr/>
          <p:nvPr/>
        </p:nvGrpSpPr>
        <p:grpSpPr>
          <a:xfrm>
            <a:off x="10639921" y="2252187"/>
            <a:ext cx="1306946" cy="1579429"/>
            <a:chOff x="10759757" y="2876342"/>
            <a:chExt cx="1333500" cy="1611520"/>
          </a:xfrm>
        </p:grpSpPr>
        <p:sp>
          <p:nvSpPr>
            <p:cNvPr id="46" name="Rectangle 45"/>
            <p:cNvSpPr/>
            <p:nvPr/>
          </p:nvSpPr>
          <p:spPr bwMode="auto">
            <a:xfrm>
              <a:off x="10759757" y="2876342"/>
              <a:ext cx="1325880" cy="1611520"/>
            </a:xfrm>
            <a:prstGeom prst="rect">
              <a:avLst/>
            </a:prstGeom>
            <a:solidFill>
              <a:schemeClr val="accent4">
                <a:alpha val="84000"/>
              </a:schemeClr>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sp>
          <p:nvSpPr>
            <p:cNvPr id="47" name="TextBox 46"/>
            <p:cNvSpPr txBox="1"/>
            <p:nvPr/>
          </p:nvSpPr>
          <p:spPr>
            <a:xfrm>
              <a:off x="10767377" y="2971942"/>
              <a:ext cx="1325880" cy="307777"/>
            </a:xfrm>
            <a:prstGeom prst="rect">
              <a:avLst/>
            </a:prstGeom>
            <a:noFill/>
          </p:spPr>
          <p:txBody>
            <a:bodyPr wrap="square" rtlCol="0">
              <a:spAutoFit/>
            </a:bodyPr>
            <a:lstStyle/>
            <a:p>
              <a:pPr algn="ctr" defTabSz="896031">
                <a:defRPr/>
              </a:pPr>
              <a:r>
                <a:rPr lang="en-US" sz="1372" b="1" kern="0">
                  <a:solidFill>
                    <a:srgbClr val="000000"/>
                  </a:solidFill>
                </a:rPr>
                <a:t>Site 1</a:t>
              </a:r>
            </a:p>
          </p:txBody>
        </p:sp>
        <p:pic>
          <p:nvPicPr>
            <p:cNvPr id="48" name="Picture 47"/>
            <p:cNvPicPr>
              <a:picLocks noChangeAspect="1"/>
            </p:cNvPicPr>
            <p:nvPr/>
          </p:nvPicPr>
          <p:blipFill>
            <a:blip r:embed="rId6"/>
            <a:stretch>
              <a:fillRect/>
            </a:stretch>
          </p:blipFill>
          <p:spPr>
            <a:xfrm>
              <a:off x="11155997" y="3297369"/>
              <a:ext cx="548640" cy="548640"/>
            </a:xfrm>
            <a:prstGeom prst="rect">
              <a:avLst/>
            </a:prstGeom>
          </p:spPr>
        </p:pic>
        <p:pic>
          <p:nvPicPr>
            <p:cNvPr id="49" name="Picture 48"/>
            <p:cNvPicPr>
              <a:picLocks noChangeAspect="1"/>
            </p:cNvPicPr>
            <p:nvPr/>
          </p:nvPicPr>
          <p:blipFill>
            <a:blip r:embed="rId6"/>
            <a:stretch>
              <a:fillRect/>
            </a:stretch>
          </p:blipFill>
          <p:spPr>
            <a:xfrm>
              <a:off x="11155997" y="3892615"/>
              <a:ext cx="548640" cy="548640"/>
            </a:xfrm>
            <a:prstGeom prst="rect">
              <a:avLst/>
            </a:prstGeom>
          </p:spPr>
        </p:pic>
      </p:grpSp>
      <p:grpSp>
        <p:nvGrpSpPr>
          <p:cNvPr id="55" name="Group 54"/>
          <p:cNvGrpSpPr/>
          <p:nvPr/>
        </p:nvGrpSpPr>
        <p:grpSpPr>
          <a:xfrm>
            <a:off x="10639921" y="4142427"/>
            <a:ext cx="1306946" cy="1579429"/>
            <a:chOff x="10759757" y="2876342"/>
            <a:chExt cx="1333500" cy="1611520"/>
          </a:xfrm>
        </p:grpSpPr>
        <p:sp>
          <p:nvSpPr>
            <p:cNvPr id="56" name="Rectangle 55"/>
            <p:cNvSpPr/>
            <p:nvPr/>
          </p:nvSpPr>
          <p:spPr bwMode="auto">
            <a:xfrm>
              <a:off x="10759757" y="2876342"/>
              <a:ext cx="1325880" cy="1611520"/>
            </a:xfrm>
            <a:prstGeom prst="rect">
              <a:avLst/>
            </a:prstGeom>
            <a:solidFill>
              <a:schemeClr val="accent4">
                <a:alpha val="84000"/>
              </a:schemeClr>
            </a:solidFill>
            <a:ln w="3175">
              <a:noFill/>
              <a:headEnd type="none" w="med" len="med"/>
              <a:tailEnd type="none" w="med" len="med"/>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1924" fontAlgn="base">
                <a:spcBef>
                  <a:spcPct val="0"/>
                </a:spcBef>
                <a:spcAft>
                  <a:spcPct val="0"/>
                </a:spcAft>
                <a:defRPr/>
              </a:pPr>
              <a:endParaRPr lang="en-US" sz="1999">
                <a:gradFill>
                  <a:gsLst>
                    <a:gs pos="0">
                      <a:srgbClr val="FFFFFF"/>
                    </a:gs>
                    <a:gs pos="100000">
                      <a:srgbClr val="FFFFFF"/>
                    </a:gs>
                  </a:gsLst>
                  <a:lin ang="5400000" scaled="0"/>
                </a:gradFill>
              </a:endParaRPr>
            </a:p>
          </p:txBody>
        </p:sp>
        <p:sp>
          <p:nvSpPr>
            <p:cNvPr id="57" name="TextBox 56"/>
            <p:cNvSpPr txBox="1"/>
            <p:nvPr/>
          </p:nvSpPr>
          <p:spPr>
            <a:xfrm>
              <a:off x="10767377" y="2971942"/>
              <a:ext cx="1325880" cy="307777"/>
            </a:xfrm>
            <a:prstGeom prst="rect">
              <a:avLst/>
            </a:prstGeom>
            <a:noFill/>
          </p:spPr>
          <p:txBody>
            <a:bodyPr wrap="square" rtlCol="0">
              <a:spAutoFit/>
            </a:bodyPr>
            <a:lstStyle/>
            <a:p>
              <a:pPr algn="ctr" defTabSz="896031">
                <a:defRPr/>
              </a:pPr>
              <a:r>
                <a:rPr lang="en-US" sz="1372" b="1" kern="0">
                  <a:solidFill>
                    <a:srgbClr val="000000"/>
                  </a:solidFill>
                </a:rPr>
                <a:t>Site 2</a:t>
              </a:r>
            </a:p>
          </p:txBody>
        </p:sp>
        <p:pic>
          <p:nvPicPr>
            <p:cNvPr id="58" name="Picture 57"/>
            <p:cNvPicPr>
              <a:picLocks noChangeAspect="1"/>
            </p:cNvPicPr>
            <p:nvPr/>
          </p:nvPicPr>
          <p:blipFill>
            <a:blip r:embed="rId6"/>
            <a:stretch>
              <a:fillRect/>
            </a:stretch>
          </p:blipFill>
          <p:spPr>
            <a:xfrm>
              <a:off x="11155997" y="3297369"/>
              <a:ext cx="548640" cy="548640"/>
            </a:xfrm>
            <a:prstGeom prst="rect">
              <a:avLst/>
            </a:prstGeom>
          </p:spPr>
        </p:pic>
        <p:pic>
          <p:nvPicPr>
            <p:cNvPr id="59" name="Picture 58"/>
            <p:cNvPicPr>
              <a:picLocks noChangeAspect="1"/>
            </p:cNvPicPr>
            <p:nvPr/>
          </p:nvPicPr>
          <p:blipFill>
            <a:blip r:embed="rId6"/>
            <a:stretch>
              <a:fillRect/>
            </a:stretch>
          </p:blipFill>
          <p:spPr>
            <a:xfrm>
              <a:off x="11155997" y="3892615"/>
              <a:ext cx="548640" cy="548640"/>
            </a:xfrm>
            <a:prstGeom prst="rect">
              <a:avLst/>
            </a:prstGeom>
          </p:spPr>
        </p:pic>
      </p:grpSp>
      <p:cxnSp>
        <p:nvCxnSpPr>
          <p:cNvPr id="61" name="Straight Arrow Connector 60"/>
          <p:cNvCxnSpPr>
            <a:cxnSpLocks/>
            <a:endCxn id="56" idx="1"/>
          </p:cNvCxnSpPr>
          <p:nvPr/>
        </p:nvCxnSpPr>
        <p:spPr>
          <a:xfrm>
            <a:off x="9172071" y="3860888"/>
            <a:ext cx="1467851" cy="1071253"/>
          </a:xfrm>
          <a:prstGeom prst="straightConnector1">
            <a:avLst/>
          </a:prstGeom>
          <a:ln w="762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2180189">
            <a:off x="9189384" y="4294838"/>
            <a:ext cx="1248487" cy="461505"/>
          </a:xfrm>
          <a:prstGeom prst="rect">
            <a:avLst/>
          </a:prstGeom>
          <a:noFill/>
        </p:spPr>
        <p:txBody>
          <a:bodyPr wrap="none" lIns="182807" tIns="146246" rIns="182807" bIns="146246" rtlCol="0">
            <a:spAutoFit/>
          </a:bodyPr>
          <a:lstStyle/>
          <a:p>
            <a:pPr defTabSz="896203">
              <a:lnSpc>
                <a:spcPct val="90000"/>
              </a:lnSpc>
              <a:spcAft>
                <a:spcPts val="600"/>
              </a:spcAft>
              <a:defRPr/>
            </a:pPr>
            <a:r>
              <a:rPr lang="en-US" sz="1200" kern="0">
                <a:solidFill>
                  <a:srgbClr val="107C10"/>
                </a:solidFill>
              </a:rPr>
              <a:t>Valid request</a:t>
            </a:r>
          </a:p>
        </p:txBody>
      </p:sp>
      <p:sp>
        <p:nvSpPr>
          <p:cNvPr id="63" name="TextBox 62"/>
          <p:cNvSpPr txBox="1"/>
          <p:nvPr/>
        </p:nvSpPr>
        <p:spPr>
          <a:xfrm rot="19722617">
            <a:off x="9212489" y="3120996"/>
            <a:ext cx="1248487" cy="461505"/>
          </a:xfrm>
          <a:prstGeom prst="rect">
            <a:avLst/>
          </a:prstGeom>
          <a:noFill/>
        </p:spPr>
        <p:txBody>
          <a:bodyPr wrap="none" lIns="182807" tIns="146246" rIns="182807" bIns="146246" rtlCol="0">
            <a:spAutoFit/>
          </a:bodyPr>
          <a:lstStyle/>
          <a:p>
            <a:pPr defTabSz="896203">
              <a:lnSpc>
                <a:spcPct val="90000"/>
              </a:lnSpc>
              <a:spcAft>
                <a:spcPts val="600"/>
              </a:spcAft>
              <a:defRPr/>
            </a:pPr>
            <a:r>
              <a:rPr lang="en-US" sz="1200" kern="0">
                <a:solidFill>
                  <a:srgbClr val="107C10"/>
                </a:solidFill>
              </a:rPr>
              <a:t>Valid request</a:t>
            </a:r>
          </a:p>
        </p:txBody>
      </p:sp>
      <p:sp>
        <p:nvSpPr>
          <p:cNvPr id="5" name="TextBox 4"/>
          <p:cNvSpPr txBox="1"/>
          <p:nvPr/>
        </p:nvSpPr>
        <p:spPr>
          <a:xfrm>
            <a:off x="3450374" y="6442063"/>
            <a:ext cx="5309001" cy="506769"/>
          </a:xfrm>
          <a:prstGeom prst="rect">
            <a:avLst/>
          </a:prstGeom>
          <a:noFill/>
        </p:spPr>
        <p:txBody>
          <a:bodyPr wrap="none" lIns="179238" tIns="143391" rIns="179238" bIns="143391" rtlCol="0">
            <a:spAutoFit/>
          </a:bodyPr>
          <a:lstStyle/>
          <a:p>
            <a:pPr>
              <a:lnSpc>
                <a:spcPct val="90000"/>
              </a:lnSpc>
              <a:spcAft>
                <a:spcPts val="588"/>
              </a:spcAft>
            </a:pPr>
            <a:r>
              <a:rPr lang="en-US" sz="1568" b="1">
                <a:gradFill>
                  <a:gsLst>
                    <a:gs pos="2917">
                      <a:schemeClr val="tx1"/>
                    </a:gs>
                    <a:gs pos="30000">
                      <a:schemeClr val="tx1"/>
                    </a:gs>
                  </a:gsLst>
                  <a:lin ang="5400000" scaled="0"/>
                </a:gradFill>
              </a:rPr>
              <a:t>*Open Web Application Security Project (owasp.org)</a:t>
            </a:r>
          </a:p>
        </p:txBody>
      </p:sp>
      <p:sp>
        <p:nvSpPr>
          <p:cNvPr id="40" name="Trapezoid 39"/>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379821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100121"/>
            <a:ext cx="11352214" cy="689111"/>
          </a:xfrm>
        </p:spPr>
        <p:txBody>
          <a:bodyPr>
            <a:normAutofit fontScale="90000"/>
          </a:bodyPr>
          <a:lstStyle/>
          <a:p>
            <a:r>
              <a:rPr lang="en-US" dirty="0"/>
              <a:t>Multiple VIPs for Load Balancer</a:t>
            </a:r>
          </a:p>
        </p:txBody>
      </p:sp>
      <p:sp>
        <p:nvSpPr>
          <p:cNvPr id="119" name="Text Placeholder 2"/>
          <p:cNvSpPr>
            <a:spLocks noGrp="1"/>
          </p:cNvSpPr>
          <p:nvPr>
            <p:ph type="body" sz="quarter" idx="10"/>
          </p:nvPr>
        </p:nvSpPr>
        <p:spPr>
          <a:xfrm>
            <a:off x="269170" y="1418678"/>
            <a:ext cx="4719685" cy="5191795"/>
          </a:xfrm>
        </p:spPr>
        <p:txBody>
          <a:bodyPr>
            <a:normAutofit/>
          </a:bodyPr>
          <a:lstStyle/>
          <a:p>
            <a:pPr>
              <a:lnSpc>
                <a:spcPct val="100000"/>
              </a:lnSpc>
            </a:pPr>
            <a:r>
              <a:rPr lang="en-US" dirty="0"/>
              <a:t>Simplify designs and reduce cost</a:t>
            </a:r>
          </a:p>
          <a:p>
            <a:pPr>
              <a:lnSpc>
                <a:spcPct val="100000"/>
              </a:lnSpc>
            </a:pPr>
            <a:endParaRPr lang="en-US" dirty="0"/>
          </a:p>
          <a:p>
            <a:pPr>
              <a:lnSpc>
                <a:spcPct val="100000"/>
              </a:lnSpc>
            </a:pPr>
            <a:r>
              <a:rPr lang="en-US" dirty="0"/>
              <a:t>Multiple private VIPs on a load balancer</a:t>
            </a:r>
          </a:p>
          <a:p>
            <a:pPr>
              <a:lnSpc>
                <a:spcPct val="100000"/>
              </a:lnSpc>
            </a:pPr>
            <a:endParaRPr lang="en-US" dirty="0"/>
          </a:p>
          <a:p>
            <a:pPr>
              <a:lnSpc>
                <a:spcPct val="100000"/>
              </a:lnSpc>
            </a:pPr>
            <a:r>
              <a:rPr lang="en-US" dirty="0"/>
              <a:t>Reuse of backend ports using DSR</a:t>
            </a:r>
          </a:p>
          <a:p>
            <a:pPr lvl="1">
              <a:lnSpc>
                <a:spcPct val="100000"/>
              </a:lnSpc>
            </a:pPr>
            <a:endParaRPr lang="en-US" dirty="0"/>
          </a:p>
          <a:p>
            <a:pPr lvl="1">
              <a:lnSpc>
                <a:spcPct val="100000"/>
              </a:lnSpc>
            </a:pPr>
            <a:r>
              <a:rPr lang="en-US" dirty="0"/>
              <a:t>     VIP1:80 (LB) </a:t>
            </a:r>
            <a:r>
              <a:rPr lang="en-US" dirty="0">
                <a:sym typeface="Wingdings" panose="05000000000000000000" pitchFamily="2" charset="2"/>
              </a:rPr>
              <a:t> VIP1:80 (VM)</a:t>
            </a:r>
          </a:p>
          <a:p>
            <a:pPr lvl="1">
              <a:lnSpc>
                <a:spcPct val="100000"/>
              </a:lnSpc>
            </a:pPr>
            <a:r>
              <a:rPr lang="en-US" dirty="0"/>
              <a:t>     VIP2:80 (LB) </a:t>
            </a:r>
            <a:r>
              <a:rPr lang="en-US" dirty="0">
                <a:sym typeface="Wingdings" panose="05000000000000000000" pitchFamily="2" charset="2"/>
              </a:rPr>
              <a:t> VIP2:80 (VM)</a:t>
            </a:r>
          </a:p>
        </p:txBody>
      </p:sp>
      <p:sp>
        <p:nvSpPr>
          <p:cNvPr id="120" name="Trapezoid 119"/>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grpSp>
        <p:nvGrpSpPr>
          <p:cNvPr id="5" name="Group 4"/>
          <p:cNvGrpSpPr/>
          <p:nvPr/>
        </p:nvGrpSpPr>
        <p:grpSpPr>
          <a:xfrm>
            <a:off x="5000489" y="1521471"/>
            <a:ext cx="7065098" cy="4118570"/>
            <a:chOff x="5102087" y="1363663"/>
            <a:chExt cx="7208645" cy="4202250"/>
          </a:xfrm>
        </p:grpSpPr>
        <p:sp>
          <p:nvSpPr>
            <p:cNvPr id="2" name="Rectangle 1"/>
            <p:cNvSpPr/>
            <p:nvPr/>
          </p:nvSpPr>
          <p:spPr bwMode="auto">
            <a:xfrm>
              <a:off x="5102087" y="1363663"/>
              <a:ext cx="7079724" cy="3679063"/>
            </a:xfrm>
            <a:prstGeom prst="rect">
              <a:avLst/>
            </a:prstGeom>
            <a:noFill/>
            <a:ln w="28575">
              <a:solidFill>
                <a:schemeClr val="accent2"/>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nvGrpSpPr>
            <p:cNvPr id="6" name="Group 5"/>
            <p:cNvGrpSpPr/>
            <p:nvPr/>
          </p:nvGrpSpPr>
          <p:grpSpPr>
            <a:xfrm>
              <a:off x="6613025" y="1724615"/>
              <a:ext cx="5697707" cy="3841298"/>
              <a:chOff x="6024940" y="1724615"/>
              <a:chExt cx="6285792" cy="3828046"/>
            </a:xfrm>
          </p:grpSpPr>
          <p:sp>
            <p:nvSpPr>
              <p:cNvPr id="99" name="Rectangle 98"/>
              <p:cNvSpPr/>
              <p:nvPr/>
            </p:nvSpPr>
            <p:spPr bwMode="auto">
              <a:xfrm>
                <a:off x="6024940" y="1724615"/>
                <a:ext cx="2553603" cy="30119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0" name="TextBox 99"/>
              <p:cNvSpPr txBox="1"/>
              <p:nvPr/>
            </p:nvSpPr>
            <p:spPr>
              <a:xfrm>
                <a:off x="6024940" y="431012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VM</a:t>
                </a:r>
              </a:p>
            </p:txBody>
          </p:sp>
          <p:sp>
            <p:nvSpPr>
              <p:cNvPr id="13" name="Rectangle 12"/>
              <p:cNvSpPr/>
              <p:nvPr/>
            </p:nvSpPr>
            <p:spPr bwMode="auto">
              <a:xfrm>
                <a:off x="6155894" y="1855569"/>
                <a:ext cx="2291695" cy="2488126"/>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1" name="TextBox 100"/>
              <p:cNvSpPr txBox="1"/>
              <p:nvPr/>
            </p:nvSpPr>
            <p:spPr>
              <a:xfrm>
                <a:off x="6027141" y="388452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accent3"/>
                    </a:solidFill>
                  </a:rPr>
                  <a:t>SQL</a:t>
                </a:r>
              </a:p>
            </p:txBody>
          </p:sp>
          <p:sp>
            <p:nvSpPr>
              <p:cNvPr id="106" name="Rectangle 105"/>
              <p:cNvSpPr/>
              <p:nvPr/>
            </p:nvSpPr>
            <p:spPr bwMode="auto">
              <a:xfrm>
                <a:off x="9233313" y="1724615"/>
                <a:ext cx="2553603" cy="30119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7" name="TextBox 106"/>
              <p:cNvSpPr txBox="1"/>
              <p:nvPr/>
            </p:nvSpPr>
            <p:spPr>
              <a:xfrm>
                <a:off x="9233313" y="431012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VM</a:t>
                </a:r>
              </a:p>
            </p:txBody>
          </p:sp>
          <p:sp>
            <p:nvSpPr>
              <p:cNvPr id="108" name="Rectangle 107"/>
              <p:cNvSpPr/>
              <p:nvPr/>
            </p:nvSpPr>
            <p:spPr bwMode="auto">
              <a:xfrm>
                <a:off x="9364267" y="1855569"/>
                <a:ext cx="2291695" cy="2488126"/>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3" name="TextBox 112"/>
              <p:cNvSpPr txBox="1"/>
              <p:nvPr/>
            </p:nvSpPr>
            <p:spPr>
              <a:xfrm>
                <a:off x="9235514" y="388452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accent3"/>
                    </a:solidFill>
                  </a:rPr>
                  <a:t>SQL</a:t>
                </a:r>
              </a:p>
            </p:txBody>
          </p:sp>
          <p:sp>
            <p:nvSpPr>
              <p:cNvPr id="14" name="Rectangle 13"/>
              <p:cNvSpPr/>
              <p:nvPr/>
            </p:nvSpPr>
            <p:spPr bwMode="auto">
              <a:xfrm>
                <a:off x="6286848" y="1986523"/>
                <a:ext cx="5238160" cy="523816"/>
              </a:xfrm>
              <a:prstGeom prst="rect">
                <a:avLst/>
              </a:prstGeom>
              <a:solidFill>
                <a:schemeClr val="accent3"/>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4" name="Rectangle 113"/>
              <p:cNvSpPr/>
              <p:nvPr/>
            </p:nvSpPr>
            <p:spPr bwMode="auto">
              <a:xfrm>
                <a:off x="6287843" y="2641293"/>
                <a:ext cx="5238160" cy="523816"/>
              </a:xfrm>
              <a:prstGeom prst="rect">
                <a:avLst/>
              </a:prstGeom>
              <a:solidFill>
                <a:schemeClr val="accent3"/>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5" name="Rectangle 114"/>
              <p:cNvSpPr/>
              <p:nvPr/>
            </p:nvSpPr>
            <p:spPr bwMode="auto">
              <a:xfrm>
                <a:off x="6288838" y="3296063"/>
                <a:ext cx="5238160" cy="523816"/>
              </a:xfrm>
              <a:prstGeom prst="rect">
                <a:avLst/>
              </a:prstGeom>
              <a:solidFill>
                <a:schemeClr val="accent3"/>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6" name="TextBox 115"/>
              <p:cNvSpPr txBox="1"/>
              <p:nvPr/>
            </p:nvSpPr>
            <p:spPr>
              <a:xfrm>
                <a:off x="7646591" y="2004093"/>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AG</a:t>
                </a:r>
              </a:p>
            </p:txBody>
          </p:sp>
          <p:sp>
            <p:nvSpPr>
              <p:cNvPr id="117" name="TextBox 116"/>
              <p:cNvSpPr txBox="1"/>
              <p:nvPr/>
            </p:nvSpPr>
            <p:spPr>
              <a:xfrm>
                <a:off x="7646591" y="2657248"/>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AG</a:t>
                </a:r>
              </a:p>
            </p:txBody>
          </p:sp>
          <p:sp>
            <p:nvSpPr>
              <p:cNvPr id="118" name="TextBox 117"/>
              <p:cNvSpPr txBox="1"/>
              <p:nvPr/>
            </p:nvSpPr>
            <p:spPr>
              <a:xfrm>
                <a:off x="7646591" y="3310404"/>
                <a:ext cx="2553602" cy="564994"/>
              </a:xfrm>
              <a:prstGeom prst="rect">
                <a:avLst/>
              </a:prstGeom>
              <a:noFill/>
            </p:spPr>
            <p:txBody>
              <a:bodyPr wrap="square" lIns="179238" tIns="143391" rIns="179238" bIns="143391" rtlCol="0">
                <a:spAutoFit/>
              </a:bodyPr>
              <a:lstStyle/>
              <a:p>
                <a:pPr algn="ctr">
                  <a:lnSpc>
                    <a:spcPct val="90000"/>
                  </a:lnSpc>
                  <a:spcAft>
                    <a:spcPts val="588"/>
                  </a:spcAft>
                </a:pPr>
                <a:r>
                  <a:rPr lang="en-US" sz="1960" dirty="0">
                    <a:solidFill>
                      <a:schemeClr val="bg1"/>
                    </a:solidFill>
                  </a:rPr>
                  <a:t>AG</a:t>
                </a:r>
              </a:p>
            </p:txBody>
          </p:sp>
          <p:grpSp>
            <p:nvGrpSpPr>
              <p:cNvPr id="26" name="Group 25"/>
              <p:cNvGrpSpPr/>
              <p:nvPr/>
            </p:nvGrpSpPr>
            <p:grpSpPr>
              <a:xfrm>
                <a:off x="7001286" y="2036466"/>
                <a:ext cx="235717" cy="358453"/>
                <a:chOff x="884238" y="5420830"/>
                <a:chExt cx="274320" cy="417156"/>
              </a:xfrm>
              <a:solidFill>
                <a:srgbClr val="00B050"/>
              </a:solidFill>
            </p:grpSpPr>
            <p:sp>
              <p:nvSpPr>
                <p:cNvPr id="21" name="Oval 20"/>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23" name="Rectangle 22"/>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207" name="Oval 206"/>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208" name="Oval 207"/>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80" name="Group 79"/>
              <p:cNvGrpSpPr/>
              <p:nvPr/>
            </p:nvGrpSpPr>
            <p:grpSpPr>
              <a:xfrm>
                <a:off x="7272114" y="2102357"/>
                <a:ext cx="235717" cy="358453"/>
                <a:chOff x="884238" y="5420830"/>
                <a:chExt cx="274320" cy="417156"/>
              </a:xfrm>
              <a:solidFill>
                <a:srgbClr val="00B050"/>
              </a:solidFill>
            </p:grpSpPr>
            <p:sp>
              <p:nvSpPr>
                <p:cNvPr id="81" name="Oval 80"/>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2" name="Rectangle 81"/>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3" name="Oval 82"/>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4" name="Oval 83"/>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85" name="Group 84"/>
              <p:cNvGrpSpPr/>
              <p:nvPr/>
            </p:nvGrpSpPr>
            <p:grpSpPr>
              <a:xfrm>
                <a:off x="7001286" y="2694524"/>
                <a:ext cx="235717" cy="358453"/>
                <a:chOff x="884238" y="5420830"/>
                <a:chExt cx="274320" cy="417156"/>
              </a:xfrm>
              <a:solidFill>
                <a:schemeClr val="accent4">
                  <a:lumMod val="90000"/>
                </a:schemeClr>
              </a:solidFill>
            </p:grpSpPr>
            <p:sp>
              <p:nvSpPr>
                <p:cNvPr id="86" name="Oval 85"/>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7" name="Rectangle 86"/>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8" name="Oval 87"/>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89" name="Oval 88"/>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90" name="Group 89"/>
              <p:cNvGrpSpPr/>
              <p:nvPr/>
            </p:nvGrpSpPr>
            <p:grpSpPr>
              <a:xfrm>
                <a:off x="7270940" y="2745485"/>
                <a:ext cx="235717" cy="358453"/>
                <a:chOff x="884238" y="5420830"/>
                <a:chExt cx="274320" cy="417156"/>
              </a:xfrm>
              <a:solidFill>
                <a:schemeClr val="accent4">
                  <a:lumMod val="90000"/>
                </a:schemeClr>
              </a:solidFill>
            </p:grpSpPr>
            <p:sp>
              <p:nvSpPr>
                <p:cNvPr id="91" name="Oval 90"/>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2" name="Rectangle 91"/>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3" name="Oval 92"/>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4" name="Oval 93"/>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95" name="Group 94"/>
              <p:cNvGrpSpPr/>
              <p:nvPr/>
            </p:nvGrpSpPr>
            <p:grpSpPr>
              <a:xfrm>
                <a:off x="7000112" y="3348648"/>
                <a:ext cx="235717" cy="358453"/>
                <a:chOff x="884238" y="5420830"/>
                <a:chExt cx="274320" cy="417156"/>
              </a:xfrm>
              <a:solidFill>
                <a:srgbClr val="00B050"/>
              </a:solidFill>
            </p:grpSpPr>
            <p:sp>
              <p:nvSpPr>
                <p:cNvPr id="96" name="Oval 95"/>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7" name="Rectangle 96"/>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98" name="Oval 97"/>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2" name="Oval 101"/>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03" name="Group 102"/>
              <p:cNvGrpSpPr/>
              <p:nvPr/>
            </p:nvGrpSpPr>
            <p:grpSpPr>
              <a:xfrm>
                <a:off x="7270940" y="3414539"/>
                <a:ext cx="235717" cy="358453"/>
                <a:chOff x="884238" y="5420830"/>
                <a:chExt cx="274320" cy="417156"/>
              </a:xfrm>
              <a:solidFill>
                <a:srgbClr val="00B050"/>
              </a:solidFill>
            </p:grpSpPr>
            <p:sp>
              <p:nvSpPr>
                <p:cNvPr id="104" name="Oval 103"/>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5" name="Rectangle 104"/>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09" name="Oval 108"/>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10" name="Oval 109"/>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11" name="Group 110"/>
              <p:cNvGrpSpPr/>
              <p:nvPr/>
            </p:nvGrpSpPr>
            <p:grpSpPr>
              <a:xfrm>
                <a:off x="10221095" y="2034938"/>
                <a:ext cx="235717" cy="358453"/>
                <a:chOff x="884238" y="5420830"/>
                <a:chExt cx="274320" cy="417156"/>
              </a:xfrm>
              <a:solidFill>
                <a:schemeClr val="accent4">
                  <a:lumMod val="90000"/>
                </a:schemeClr>
              </a:solidFill>
            </p:grpSpPr>
            <p:sp>
              <p:nvSpPr>
                <p:cNvPr id="112" name="Oval 111"/>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1" name="Rectangle 120"/>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2" name="Oval 121"/>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3" name="Oval 122"/>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24" name="Group 123"/>
              <p:cNvGrpSpPr/>
              <p:nvPr/>
            </p:nvGrpSpPr>
            <p:grpSpPr>
              <a:xfrm>
                <a:off x="10491924" y="2100829"/>
                <a:ext cx="235717" cy="358453"/>
                <a:chOff x="884238" y="5420830"/>
                <a:chExt cx="274320" cy="417156"/>
              </a:xfrm>
              <a:solidFill>
                <a:schemeClr val="accent4">
                  <a:lumMod val="90000"/>
                </a:schemeClr>
              </a:solidFill>
            </p:grpSpPr>
            <p:sp>
              <p:nvSpPr>
                <p:cNvPr id="125" name="Oval 124"/>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6" name="Rectangle 125"/>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7" name="Oval 126"/>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28" name="Oval 127"/>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29" name="Group 128"/>
              <p:cNvGrpSpPr/>
              <p:nvPr/>
            </p:nvGrpSpPr>
            <p:grpSpPr>
              <a:xfrm>
                <a:off x="10221095" y="2692997"/>
                <a:ext cx="235717" cy="358453"/>
                <a:chOff x="884238" y="5420830"/>
                <a:chExt cx="274320" cy="417156"/>
              </a:xfrm>
              <a:solidFill>
                <a:srgbClr val="00B050"/>
              </a:solidFill>
            </p:grpSpPr>
            <p:sp>
              <p:nvSpPr>
                <p:cNvPr id="130" name="Oval 129"/>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31" name="Rectangle 130"/>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32" name="Oval 131"/>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33" name="Oval 132"/>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34" name="Group 133"/>
              <p:cNvGrpSpPr/>
              <p:nvPr/>
            </p:nvGrpSpPr>
            <p:grpSpPr>
              <a:xfrm>
                <a:off x="10490749" y="2743957"/>
                <a:ext cx="235717" cy="358453"/>
                <a:chOff x="884238" y="5420830"/>
                <a:chExt cx="274320" cy="417156"/>
              </a:xfrm>
              <a:solidFill>
                <a:srgbClr val="00B050"/>
              </a:solidFill>
            </p:grpSpPr>
            <p:sp>
              <p:nvSpPr>
                <p:cNvPr id="149" name="Oval 148"/>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0" name="Rectangle 149"/>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1" name="Oval 150"/>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2" name="Oval 151"/>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53" name="Group 152"/>
              <p:cNvGrpSpPr/>
              <p:nvPr/>
            </p:nvGrpSpPr>
            <p:grpSpPr>
              <a:xfrm>
                <a:off x="10219921" y="3347120"/>
                <a:ext cx="235717" cy="358453"/>
                <a:chOff x="884238" y="5420830"/>
                <a:chExt cx="274320" cy="417156"/>
              </a:xfrm>
              <a:solidFill>
                <a:schemeClr val="accent4">
                  <a:lumMod val="90000"/>
                </a:schemeClr>
              </a:solidFill>
            </p:grpSpPr>
            <p:sp>
              <p:nvSpPr>
                <p:cNvPr id="154" name="Oval 153"/>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5" name="Rectangle 154"/>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6" name="Oval 155"/>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57" name="Oval 156"/>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grpSp>
            <p:nvGrpSpPr>
              <p:cNvPr id="158" name="Group 157"/>
              <p:cNvGrpSpPr/>
              <p:nvPr/>
            </p:nvGrpSpPr>
            <p:grpSpPr>
              <a:xfrm>
                <a:off x="10490749" y="3413012"/>
                <a:ext cx="235717" cy="358453"/>
                <a:chOff x="884238" y="5420830"/>
                <a:chExt cx="274320" cy="417156"/>
              </a:xfrm>
              <a:solidFill>
                <a:schemeClr val="accent4">
                  <a:lumMod val="90000"/>
                </a:schemeClr>
              </a:solidFill>
            </p:grpSpPr>
            <p:sp>
              <p:nvSpPr>
                <p:cNvPr id="159" name="Oval 158"/>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60" name="Rectangle 159"/>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61" name="Oval 160"/>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sp>
              <p:nvSpPr>
                <p:cNvPr id="162" name="Oval 161"/>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grpSp>
          <p:sp>
            <p:nvSpPr>
              <p:cNvPr id="4" name="Rectangle 3"/>
              <p:cNvSpPr/>
              <p:nvPr/>
            </p:nvSpPr>
            <p:spPr bwMode="auto">
              <a:xfrm>
                <a:off x="11394054" y="4962554"/>
                <a:ext cx="589293" cy="27827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3" name="Picture 2"/>
              <p:cNvPicPr>
                <a:picLocks noChangeAspect="1"/>
              </p:cNvPicPr>
              <p:nvPr/>
            </p:nvPicPr>
            <p:blipFill>
              <a:blip r:embed="rId3"/>
              <a:stretch>
                <a:fillRect/>
              </a:stretch>
            </p:blipFill>
            <p:spPr>
              <a:xfrm>
                <a:off x="11090751" y="4955788"/>
                <a:ext cx="1219981" cy="596873"/>
              </a:xfrm>
              <a:prstGeom prst="rect">
                <a:avLst/>
              </a:prstGeom>
            </p:spPr>
          </p:pic>
        </p:grpSp>
        <p:cxnSp>
          <p:nvCxnSpPr>
            <p:cNvPr id="17" name="Straight Connector 16"/>
            <p:cNvCxnSpPr/>
            <p:nvPr/>
          </p:nvCxnSpPr>
          <p:spPr>
            <a:xfrm flipV="1">
              <a:off x="5500313" y="2305972"/>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5380906" y="2215946"/>
              <a:ext cx="182880" cy="18288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cxnSp>
          <p:nvCxnSpPr>
            <p:cNvPr id="142" name="Straight Connector 141"/>
            <p:cNvCxnSpPr/>
            <p:nvPr/>
          </p:nvCxnSpPr>
          <p:spPr>
            <a:xfrm flipV="1">
              <a:off x="6425667" y="2305972"/>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V="1">
              <a:off x="5467892" y="3549228"/>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48" name="Oval 147"/>
            <p:cNvSpPr/>
            <p:nvPr/>
          </p:nvSpPr>
          <p:spPr bwMode="auto">
            <a:xfrm>
              <a:off x="5380906" y="3459202"/>
              <a:ext cx="182880" cy="18288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cxnSp>
          <p:nvCxnSpPr>
            <p:cNvPr id="146" name="Straight Connector 145"/>
            <p:cNvCxnSpPr/>
            <p:nvPr/>
          </p:nvCxnSpPr>
          <p:spPr>
            <a:xfrm flipV="1">
              <a:off x="6393246" y="3531152"/>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flipV="1">
              <a:off x="5474061" y="2941679"/>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bwMode="auto">
            <a:xfrm>
              <a:off x="5380906" y="2851653"/>
              <a:ext cx="182880" cy="18288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5439">
                      <a:srgbClr val="F8F8F8"/>
                    </a:gs>
                    <a:gs pos="10000">
                      <a:srgbClr val="F8F8F8"/>
                    </a:gs>
                  </a:gsLst>
                  <a:lin ang="5400000" scaled="0"/>
                </a:gradFill>
              </a:endParaRPr>
            </a:p>
          </p:txBody>
        </p:sp>
        <p:cxnSp>
          <p:nvCxnSpPr>
            <p:cNvPr id="166" name="Straight Connector 165"/>
            <p:cNvCxnSpPr/>
            <p:nvPr/>
          </p:nvCxnSpPr>
          <p:spPr>
            <a:xfrm flipV="1">
              <a:off x="6399415" y="2941679"/>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830196" y="1555387"/>
              <a:ext cx="849971" cy="572464"/>
            </a:xfrm>
            <a:prstGeom prst="rect">
              <a:avLst/>
            </a:prstGeom>
            <a:noFill/>
          </p:spPr>
          <p:txBody>
            <a:bodyPr wrap="square" lIns="179238" tIns="143391" rIns="179238" bIns="143391" rtlCol="0">
              <a:spAutoFit/>
            </a:bodyPr>
            <a:lstStyle/>
            <a:p>
              <a:pPr>
                <a:lnSpc>
                  <a:spcPct val="90000"/>
                </a:lnSpc>
                <a:spcAft>
                  <a:spcPts val="588"/>
                </a:spcAft>
              </a:pPr>
              <a:r>
                <a:rPr lang="en-US" sz="1960" b="1" dirty="0">
                  <a:gradFill>
                    <a:gsLst>
                      <a:gs pos="2917">
                        <a:schemeClr val="tx1"/>
                      </a:gs>
                      <a:gs pos="30000">
                        <a:schemeClr val="tx1"/>
                      </a:gs>
                    </a:gsLst>
                    <a:lin ang="5400000" scaled="0"/>
                  </a:gradFill>
                </a:rPr>
                <a:t>ILB</a:t>
              </a:r>
            </a:p>
          </p:txBody>
        </p:sp>
        <p:pic>
          <p:nvPicPr>
            <p:cNvPr id="135" name="Picture 134"/>
            <p:cNvPicPr>
              <a:picLocks noChangeAspect="1"/>
            </p:cNvPicPr>
            <p:nvPr/>
          </p:nvPicPr>
          <p:blipFill>
            <a:blip r:embed="rId4"/>
            <a:stretch>
              <a:fillRect/>
            </a:stretch>
          </p:blipFill>
          <p:spPr>
            <a:xfrm>
              <a:off x="5935902" y="2044127"/>
              <a:ext cx="526519" cy="526519"/>
            </a:xfrm>
            <a:prstGeom prst="rect">
              <a:avLst/>
            </a:prstGeom>
          </p:spPr>
        </p:pic>
        <p:pic>
          <p:nvPicPr>
            <p:cNvPr id="144" name="Picture 143"/>
            <p:cNvPicPr>
              <a:picLocks noChangeAspect="1"/>
            </p:cNvPicPr>
            <p:nvPr/>
          </p:nvPicPr>
          <p:blipFill>
            <a:blip r:embed="rId4"/>
            <a:stretch>
              <a:fillRect/>
            </a:stretch>
          </p:blipFill>
          <p:spPr>
            <a:xfrm>
              <a:off x="5903481" y="3287383"/>
              <a:ext cx="526519" cy="526519"/>
            </a:xfrm>
            <a:prstGeom prst="rect">
              <a:avLst/>
            </a:prstGeom>
          </p:spPr>
        </p:pic>
        <p:pic>
          <p:nvPicPr>
            <p:cNvPr id="164" name="Picture 163"/>
            <p:cNvPicPr>
              <a:picLocks noChangeAspect="1"/>
            </p:cNvPicPr>
            <p:nvPr/>
          </p:nvPicPr>
          <p:blipFill>
            <a:blip r:embed="rId4"/>
            <a:stretch>
              <a:fillRect/>
            </a:stretch>
          </p:blipFill>
          <p:spPr>
            <a:xfrm>
              <a:off x="5909650" y="2679834"/>
              <a:ext cx="526519" cy="526519"/>
            </a:xfrm>
            <a:prstGeom prst="rect">
              <a:avLst/>
            </a:prstGeom>
          </p:spPr>
        </p:pic>
      </p:grpSp>
    </p:spTree>
    <p:extLst>
      <p:ext uri="{BB962C8B-B14F-4D97-AF65-F5344CB8AC3E}">
        <p14:creationId xmlns:p14="http://schemas.microsoft.com/office/powerpoint/2010/main" val="570090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93" y="122585"/>
            <a:ext cx="4506913" cy="689111"/>
          </a:xfrm>
        </p:spPr>
        <p:txBody>
          <a:bodyPr>
            <a:normAutofit fontScale="90000"/>
          </a:bodyPr>
          <a:lstStyle/>
          <a:p>
            <a:r>
              <a:rPr lang="en-US" dirty="0"/>
              <a:t>Azure Load Balancer</a:t>
            </a:r>
          </a:p>
        </p:txBody>
      </p:sp>
      <p:sp>
        <p:nvSpPr>
          <p:cNvPr id="36" name="TextBox 35"/>
          <p:cNvSpPr txBox="1"/>
          <p:nvPr/>
        </p:nvSpPr>
        <p:spPr>
          <a:xfrm>
            <a:off x="234783" y="1399000"/>
            <a:ext cx="5996777" cy="5060937"/>
          </a:xfrm>
          <a:prstGeom prst="rect">
            <a:avLst/>
          </a:prstGeom>
          <a:noFill/>
        </p:spPr>
        <p:txBody>
          <a:bodyPr wrap="square" lIns="179213" tIns="143370" rIns="179213" bIns="143370" rtlCol="0">
            <a:noAutofit/>
          </a:bodyPr>
          <a:lstStyle/>
          <a:p>
            <a:pPr marL="281620" lvl="1" indent="-281620">
              <a:lnSpc>
                <a:spcPct val="90000"/>
              </a:lnSpc>
              <a:spcBef>
                <a:spcPts val="1200"/>
              </a:spcBef>
              <a:spcAft>
                <a:spcPts val="588"/>
              </a:spcAft>
              <a:buClr>
                <a:schemeClr val="tx1"/>
              </a:buClr>
              <a:buSzPct val="100000"/>
              <a:buFont typeface="Arial" pitchFamily="34" charset="0"/>
              <a:buChar char="•"/>
            </a:pPr>
            <a:r>
              <a:rPr lang="en-US" sz="2400" dirty="0">
                <a:solidFill>
                  <a:srgbClr val="000000"/>
                </a:solidFill>
                <a:latin typeface="Segoe UI" pitchFamily="34" charset="0"/>
                <a:ea typeface="Segoe UI" pitchFamily="34" charset="0"/>
                <a:cs typeface="Segoe UI" pitchFamily="34" charset="0"/>
              </a:rPr>
              <a:t>Software-based Layer-4 type load balancer </a:t>
            </a:r>
          </a:p>
          <a:p>
            <a:pPr marL="281620" lvl="1" indent="-281620">
              <a:lnSpc>
                <a:spcPct val="90000"/>
              </a:lnSpc>
              <a:spcBef>
                <a:spcPts val="1200"/>
              </a:spcBef>
              <a:spcAft>
                <a:spcPts val="588"/>
              </a:spcAft>
              <a:buClr>
                <a:schemeClr val="tx1"/>
              </a:buClr>
              <a:buSzPct val="100000"/>
              <a:buFont typeface="Arial" pitchFamily="34" charset="0"/>
              <a:buChar char="•"/>
            </a:pPr>
            <a:r>
              <a:rPr lang="en-US" sz="2400" dirty="0">
                <a:solidFill>
                  <a:srgbClr val="000000"/>
                </a:solidFill>
                <a:latin typeface="Segoe UI" pitchFamily="34" charset="0"/>
                <a:ea typeface="Segoe UI" pitchFamily="34" charset="0"/>
                <a:cs typeface="Segoe UI" pitchFamily="34" charset="0"/>
              </a:rPr>
              <a:t>SLB distributes incoming traffic load among healthy service instances in cloud services or VMs defined in a load balancer set</a:t>
            </a:r>
          </a:p>
          <a:p>
            <a:pPr marL="824117" lvl="1" indent="-280064">
              <a:buFont typeface="Arial" panose="020B0604020202020204" pitchFamily="34" charset="0"/>
              <a:buChar char="•"/>
            </a:pPr>
            <a:r>
              <a:rPr lang="en-US" sz="2000" dirty="0">
                <a:solidFill>
                  <a:srgbClr val="000000"/>
                </a:solidFill>
              </a:rPr>
              <a:t>Hash-based 2, 3, or 5 tuple algorithm</a:t>
            </a:r>
          </a:p>
          <a:p>
            <a:endParaRPr lang="en-US" sz="1960" dirty="0">
              <a:solidFill>
                <a:srgbClr val="000000"/>
              </a:solidFill>
            </a:endParaRPr>
          </a:p>
          <a:p>
            <a:pPr marL="281620" lvl="1" indent="-281620">
              <a:lnSpc>
                <a:spcPct val="90000"/>
              </a:lnSpc>
              <a:spcBef>
                <a:spcPts val="1200"/>
              </a:spcBef>
              <a:spcAft>
                <a:spcPts val="588"/>
              </a:spcAft>
              <a:buClr>
                <a:schemeClr val="tx1"/>
              </a:buClr>
              <a:buSzPct val="100000"/>
              <a:buFont typeface="Arial" pitchFamily="34" charset="0"/>
              <a:buChar char="•"/>
            </a:pPr>
            <a:r>
              <a:rPr lang="en-US" sz="2400" dirty="0">
                <a:solidFill>
                  <a:srgbClr val="000000"/>
                </a:solidFill>
                <a:latin typeface="Segoe UI" pitchFamily="34" charset="0"/>
                <a:ea typeface="Segoe UI" pitchFamily="34" charset="0"/>
                <a:cs typeface="Segoe UI" pitchFamily="34" charset="0"/>
              </a:rPr>
              <a:t>Provide routing/access to instances from the Internet </a:t>
            </a:r>
          </a:p>
          <a:p>
            <a:pPr marL="281620" lvl="1" indent="-281620">
              <a:lnSpc>
                <a:spcPct val="90000"/>
              </a:lnSpc>
              <a:spcBef>
                <a:spcPts val="1200"/>
              </a:spcBef>
              <a:spcAft>
                <a:spcPts val="588"/>
              </a:spcAft>
              <a:buClr>
                <a:schemeClr val="tx1"/>
              </a:buClr>
              <a:buSzPct val="100000"/>
              <a:buFont typeface="Arial" pitchFamily="34" charset="0"/>
              <a:buChar char="•"/>
            </a:pPr>
            <a:r>
              <a:rPr lang="en-US" sz="2400" dirty="0">
                <a:solidFill>
                  <a:srgbClr val="000000"/>
                </a:solidFill>
                <a:latin typeface="Segoe UI" pitchFamily="34" charset="0"/>
                <a:ea typeface="Segoe UI" pitchFamily="34" charset="0"/>
                <a:cs typeface="Segoe UI" pitchFamily="34" charset="0"/>
              </a:rPr>
              <a:t>Provide outbound Internet connectivity from Azure with address translation</a:t>
            </a:r>
          </a:p>
        </p:txBody>
      </p:sp>
      <p:sp>
        <p:nvSpPr>
          <p:cNvPr id="35" name="Freeform 27"/>
          <p:cNvSpPr>
            <a:spLocks noChangeAspect="1" noEditPoints="1"/>
          </p:cNvSpPr>
          <p:nvPr/>
        </p:nvSpPr>
        <p:spPr bwMode="black">
          <a:xfrm>
            <a:off x="6835885" y="1687564"/>
            <a:ext cx="1319452" cy="849957"/>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5"/>
          </a:solidFill>
          <a:extLst/>
        </p:spPr>
        <p:txBody>
          <a:bodyPr vert="horz" wrap="square" lIns="91390" tIns="45695" rIns="91390" bIns="45695" numCol="1" anchor="t" anchorCtr="0" compatLnSpc="1">
            <a:prstTxWarp prst="textNoShape">
              <a:avLst/>
            </a:prstTxWarp>
          </a:bodyPr>
          <a:lstStyle/>
          <a:p>
            <a:endParaRPr lang="en-US" sz="1799"/>
          </a:p>
        </p:txBody>
      </p:sp>
      <p:sp>
        <p:nvSpPr>
          <p:cNvPr id="37" name="Freeform 27"/>
          <p:cNvSpPr>
            <a:spLocks noChangeAspect="1" noEditPoints="1"/>
          </p:cNvSpPr>
          <p:nvPr/>
        </p:nvSpPr>
        <p:spPr bwMode="black">
          <a:xfrm>
            <a:off x="9223652" y="1716128"/>
            <a:ext cx="1319452" cy="849957"/>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3">
              <a:lumMod val="60000"/>
              <a:lumOff val="40000"/>
            </a:schemeClr>
          </a:solidFill>
          <a:extLst/>
        </p:spPr>
        <p:txBody>
          <a:bodyPr vert="horz" wrap="square" lIns="91390" tIns="45695" rIns="91390" bIns="45695" numCol="1" anchor="t" anchorCtr="0" compatLnSpc="1">
            <a:prstTxWarp prst="textNoShape">
              <a:avLst/>
            </a:prstTxWarp>
          </a:bodyPr>
          <a:lstStyle/>
          <a:p>
            <a:endParaRPr lang="en-US" sz="1799"/>
          </a:p>
        </p:txBody>
      </p:sp>
      <p:sp>
        <p:nvSpPr>
          <p:cNvPr id="4" name="Rounded Rectangle 3"/>
          <p:cNvSpPr/>
          <p:nvPr/>
        </p:nvSpPr>
        <p:spPr bwMode="auto">
          <a:xfrm>
            <a:off x="7580869" y="4090284"/>
            <a:ext cx="2464176" cy="612724"/>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567" b="1" dirty="0">
                <a:solidFill>
                  <a:schemeClr val="bg1"/>
                </a:solidFill>
                <a:ea typeface="Segoe UI" pitchFamily="34" charset="0"/>
                <a:cs typeface="Segoe UI" pitchFamily="34" charset="0"/>
              </a:rPr>
              <a:t>Azure Load Balancer</a:t>
            </a:r>
          </a:p>
        </p:txBody>
      </p:sp>
      <p:sp>
        <p:nvSpPr>
          <p:cNvPr id="8" name="Rectangle 7"/>
          <p:cNvSpPr/>
          <p:nvPr/>
        </p:nvSpPr>
        <p:spPr bwMode="auto">
          <a:xfrm>
            <a:off x="8252917" y="3709558"/>
            <a:ext cx="970736" cy="3580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VIP</a:t>
            </a:r>
          </a:p>
        </p:txBody>
      </p:sp>
      <p:grpSp>
        <p:nvGrpSpPr>
          <p:cNvPr id="41" name="Group 40"/>
          <p:cNvGrpSpPr/>
          <p:nvPr/>
        </p:nvGrpSpPr>
        <p:grpSpPr>
          <a:xfrm>
            <a:off x="7034161" y="5673745"/>
            <a:ext cx="922899" cy="856774"/>
            <a:chOff x="10395800" y="3875157"/>
            <a:chExt cx="941784" cy="401444"/>
          </a:xfrm>
        </p:grpSpPr>
        <p:sp>
          <p:nvSpPr>
            <p:cNvPr id="42" name="Rounded Rectangle 41"/>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2917">
                      <a:schemeClr val="bg1"/>
                    </a:gs>
                    <a:gs pos="30000">
                      <a:schemeClr val="bg1"/>
                    </a:gs>
                  </a:gsLst>
                  <a:lin ang="5400000" scaled="0"/>
                </a:gradFill>
              </a:endParaRPr>
            </a:p>
          </p:txBody>
        </p:sp>
        <p:sp>
          <p:nvSpPr>
            <p:cNvPr id="43"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lumMod val="5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a:gradFill>
                  <a:gsLst>
                    <a:gs pos="2917">
                      <a:schemeClr val="bg1"/>
                    </a:gs>
                    <a:gs pos="30000">
                      <a:schemeClr val="bg1"/>
                    </a:gs>
                  </a:gsLst>
                  <a:lin ang="5400000" scaled="0"/>
                </a:gradFill>
              </a:endParaRPr>
            </a:p>
          </p:txBody>
        </p:sp>
      </p:grpSp>
      <p:grpSp>
        <p:nvGrpSpPr>
          <p:cNvPr id="44" name="Group 43"/>
          <p:cNvGrpSpPr/>
          <p:nvPr/>
        </p:nvGrpSpPr>
        <p:grpSpPr>
          <a:xfrm>
            <a:off x="9421930" y="5668953"/>
            <a:ext cx="922899" cy="856774"/>
            <a:chOff x="10395800" y="3875157"/>
            <a:chExt cx="941784" cy="401444"/>
          </a:xfrm>
        </p:grpSpPr>
        <p:sp>
          <p:nvSpPr>
            <p:cNvPr id="45" name="Rounded Rectangle 44"/>
            <p:cNvSpPr/>
            <p:nvPr/>
          </p:nvSpPr>
          <p:spPr bwMode="auto">
            <a:xfrm>
              <a:off x="10395800" y="3875157"/>
              <a:ext cx="941784" cy="401444"/>
            </a:xfrm>
            <a:prstGeom prst="roundRect">
              <a:avLst>
                <a:gd name="adj" fmla="val 35082"/>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dirty="0">
                <a:gradFill>
                  <a:gsLst>
                    <a:gs pos="2917">
                      <a:schemeClr val="bg1"/>
                    </a:gs>
                    <a:gs pos="30000">
                      <a:schemeClr val="bg1"/>
                    </a:gs>
                  </a:gsLst>
                  <a:lin ang="5400000" scaled="0"/>
                </a:gradFill>
              </a:endParaRPr>
            </a:p>
          </p:txBody>
        </p:sp>
        <p:sp>
          <p:nvSpPr>
            <p:cNvPr id="46" name="Freeform 5"/>
            <p:cNvSpPr>
              <a:spLocks noEditPoints="1"/>
            </p:cNvSpPr>
            <p:nvPr/>
          </p:nvSpPr>
          <p:spPr bwMode="auto">
            <a:xfrm>
              <a:off x="10395800" y="3875157"/>
              <a:ext cx="941784" cy="40144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lumMod val="50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895736" fontAlgn="base">
                <a:lnSpc>
                  <a:spcPct val="90000"/>
                </a:lnSpc>
                <a:spcBef>
                  <a:spcPct val="0"/>
                </a:spcBef>
                <a:spcAft>
                  <a:spcPct val="0"/>
                </a:spcAft>
              </a:pPr>
              <a:endParaRPr lang="en-US" sz="1960" spc="-49">
                <a:gradFill>
                  <a:gsLst>
                    <a:gs pos="2917">
                      <a:schemeClr val="bg1"/>
                    </a:gs>
                    <a:gs pos="30000">
                      <a:schemeClr val="bg1"/>
                    </a:gs>
                  </a:gsLst>
                  <a:lin ang="5400000" scaled="0"/>
                </a:gradFill>
              </a:endParaRPr>
            </a:p>
          </p:txBody>
        </p:sp>
      </p:grpSp>
      <p:cxnSp>
        <p:nvCxnSpPr>
          <p:cNvPr id="18" name="Straight Arrow Connector 17"/>
          <p:cNvCxnSpPr/>
          <p:nvPr/>
        </p:nvCxnSpPr>
        <p:spPr>
          <a:xfrm>
            <a:off x="7495610" y="2537520"/>
            <a:ext cx="1055995" cy="1172039"/>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437993" y="4703009"/>
            <a:ext cx="896064" cy="970737"/>
          </a:xfrm>
          <a:prstGeom prst="straightConnector1">
            <a:avLst/>
          </a:prstGeom>
          <a:ln>
            <a:solidFill>
              <a:srgbClr val="009E4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8924966" y="2566085"/>
            <a:ext cx="958413" cy="114347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8782091" y="4703009"/>
            <a:ext cx="958413" cy="97073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962322" y="1208914"/>
            <a:ext cx="1290597" cy="560985"/>
          </a:xfrm>
          <a:prstGeom prst="rect">
            <a:avLst/>
          </a:prstGeom>
          <a:noFill/>
        </p:spPr>
        <p:txBody>
          <a:bodyPr wrap="square" lIns="179213" tIns="143370" rIns="179213" bIns="143370" rtlCol="0">
            <a:spAutoFit/>
          </a:bodyPr>
          <a:lstStyle/>
          <a:p>
            <a:pPr>
              <a:lnSpc>
                <a:spcPct val="90000"/>
              </a:lnSpc>
              <a:spcAft>
                <a:spcPts val="588"/>
              </a:spcAft>
            </a:pPr>
            <a:r>
              <a:rPr lang="en-US" sz="1960" dirty="0">
                <a:gradFill>
                  <a:gsLst>
                    <a:gs pos="2917">
                      <a:schemeClr val="tx1"/>
                    </a:gs>
                    <a:gs pos="30000">
                      <a:schemeClr val="tx1"/>
                    </a:gs>
                  </a:gsLst>
                  <a:lin ang="5400000" scaled="0"/>
                </a:gradFill>
              </a:rPr>
              <a:t>Client 1</a:t>
            </a:r>
          </a:p>
        </p:txBody>
      </p:sp>
      <p:sp>
        <p:nvSpPr>
          <p:cNvPr id="51" name="TextBox 50"/>
          <p:cNvSpPr txBox="1"/>
          <p:nvPr/>
        </p:nvSpPr>
        <p:spPr>
          <a:xfrm>
            <a:off x="9270769" y="1257564"/>
            <a:ext cx="1290597" cy="560985"/>
          </a:xfrm>
          <a:prstGeom prst="rect">
            <a:avLst/>
          </a:prstGeom>
          <a:noFill/>
        </p:spPr>
        <p:txBody>
          <a:bodyPr wrap="square" lIns="179213" tIns="143370" rIns="179213" bIns="143370" rtlCol="0">
            <a:spAutoFit/>
          </a:bodyPr>
          <a:lstStyle/>
          <a:p>
            <a:pPr>
              <a:lnSpc>
                <a:spcPct val="90000"/>
              </a:lnSpc>
              <a:spcAft>
                <a:spcPts val="588"/>
              </a:spcAft>
            </a:pPr>
            <a:r>
              <a:rPr lang="en-US" sz="1960" dirty="0">
                <a:gradFill>
                  <a:gsLst>
                    <a:gs pos="2917">
                      <a:schemeClr val="tx1"/>
                    </a:gs>
                    <a:gs pos="30000">
                      <a:schemeClr val="tx1"/>
                    </a:gs>
                  </a:gsLst>
                  <a:lin ang="5400000" scaled="0"/>
                </a:gradFill>
              </a:rPr>
              <a:t>Client 2</a:t>
            </a:r>
          </a:p>
        </p:txBody>
      </p:sp>
      <p:sp>
        <p:nvSpPr>
          <p:cNvPr id="52" name="TextBox 51"/>
          <p:cNvSpPr txBox="1"/>
          <p:nvPr/>
        </p:nvSpPr>
        <p:spPr>
          <a:xfrm>
            <a:off x="6935571" y="6406156"/>
            <a:ext cx="1290597" cy="560985"/>
          </a:xfrm>
          <a:prstGeom prst="rect">
            <a:avLst/>
          </a:prstGeom>
          <a:noFill/>
        </p:spPr>
        <p:txBody>
          <a:bodyPr wrap="square" lIns="179213" tIns="143370" rIns="179213" bIns="143370" rtlCol="0">
            <a:spAutoFit/>
          </a:bodyPr>
          <a:lstStyle/>
          <a:p>
            <a:pPr>
              <a:lnSpc>
                <a:spcPct val="90000"/>
              </a:lnSpc>
              <a:spcAft>
                <a:spcPts val="588"/>
              </a:spcAft>
            </a:pPr>
            <a:r>
              <a:rPr lang="en-US" sz="1960" dirty="0">
                <a:gradFill>
                  <a:gsLst>
                    <a:gs pos="2917">
                      <a:schemeClr val="tx1"/>
                    </a:gs>
                    <a:gs pos="30000">
                      <a:schemeClr val="tx1"/>
                    </a:gs>
                  </a:gsLst>
                  <a:lin ang="5400000" scaled="0"/>
                </a:gradFill>
              </a:rPr>
              <a:t>Server 1</a:t>
            </a:r>
          </a:p>
        </p:txBody>
      </p:sp>
      <p:sp>
        <p:nvSpPr>
          <p:cNvPr id="53" name="TextBox 52"/>
          <p:cNvSpPr txBox="1"/>
          <p:nvPr/>
        </p:nvSpPr>
        <p:spPr>
          <a:xfrm>
            <a:off x="9252509" y="6406156"/>
            <a:ext cx="1290597" cy="560985"/>
          </a:xfrm>
          <a:prstGeom prst="rect">
            <a:avLst/>
          </a:prstGeom>
          <a:noFill/>
        </p:spPr>
        <p:txBody>
          <a:bodyPr wrap="square" lIns="179213" tIns="143370" rIns="179213" bIns="143370" rtlCol="0">
            <a:spAutoFit/>
          </a:bodyPr>
          <a:lstStyle/>
          <a:p>
            <a:pPr>
              <a:lnSpc>
                <a:spcPct val="90000"/>
              </a:lnSpc>
              <a:spcAft>
                <a:spcPts val="588"/>
              </a:spcAft>
            </a:pPr>
            <a:r>
              <a:rPr lang="en-US" sz="1960" dirty="0">
                <a:gradFill>
                  <a:gsLst>
                    <a:gs pos="2917">
                      <a:schemeClr val="tx1"/>
                    </a:gs>
                    <a:gs pos="30000">
                      <a:schemeClr val="tx1"/>
                    </a:gs>
                  </a:gsLst>
                  <a:lin ang="5400000" scaled="0"/>
                </a:gradFill>
              </a:rPr>
              <a:t>Server 2</a:t>
            </a:r>
          </a:p>
        </p:txBody>
      </p:sp>
      <p:grpSp>
        <p:nvGrpSpPr>
          <p:cNvPr id="5" name="Group 4"/>
          <p:cNvGrpSpPr/>
          <p:nvPr/>
        </p:nvGrpSpPr>
        <p:grpSpPr>
          <a:xfrm>
            <a:off x="6355077" y="2985438"/>
            <a:ext cx="1700579" cy="956600"/>
            <a:chOff x="9687827" y="2795200"/>
            <a:chExt cx="1735131" cy="976036"/>
          </a:xfrm>
        </p:grpSpPr>
        <p:sp>
          <p:nvSpPr>
            <p:cNvPr id="54" name="Rounded Rectangle 53"/>
            <p:cNvSpPr/>
            <p:nvPr/>
          </p:nvSpPr>
          <p:spPr bwMode="auto">
            <a:xfrm>
              <a:off x="9724780" y="2795200"/>
              <a:ext cx="1447595" cy="963212"/>
            </a:xfrm>
            <a:prstGeom prst="round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p:cNvSpPr txBox="1"/>
            <p:nvPr/>
          </p:nvSpPr>
          <p:spPr>
            <a:xfrm>
              <a:off x="9687827" y="2811443"/>
              <a:ext cx="1735131" cy="959793"/>
            </a:xfrm>
            <a:prstGeom prst="rect">
              <a:avLst/>
            </a:prstGeom>
            <a:noFill/>
          </p:spPr>
          <p:txBody>
            <a:bodyPr wrap="square" lIns="179213" tIns="143370" rIns="179213" bIns="143370" rtlCol="0">
              <a:spAutoFit/>
            </a:bodyPr>
            <a:lstStyle/>
            <a:p>
              <a:pPr>
                <a:lnSpc>
                  <a:spcPct val="90000"/>
                </a:lnSpc>
                <a:spcAft>
                  <a:spcPts val="588"/>
                </a:spcAft>
              </a:pPr>
              <a:r>
                <a:rPr lang="en-US" sz="1567" dirty="0">
                  <a:gradFill>
                    <a:gsLst>
                      <a:gs pos="2917">
                        <a:schemeClr val="tx1"/>
                      </a:gs>
                      <a:gs pos="30000">
                        <a:schemeClr val="tx1"/>
                      </a:gs>
                    </a:gsLst>
                    <a:lin ang="5400000" scaled="0"/>
                  </a:gradFill>
                </a:rPr>
                <a:t>Source IP-based distribution</a:t>
              </a:r>
            </a:p>
          </p:txBody>
        </p:sp>
      </p:grpSp>
      <p:sp>
        <p:nvSpPr>
          <p:cNvPr id="6" name="Right Brace 5"/>
          <p:cNvSpPr/>
          <p:nvPr/>
        </p:nvSpPr>
        <p:spPr>
          <a:xfrm>
            <a:off x="10528678" y="2141106"/>
            <a:ext cx="338933" cy="395623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grpSp>
        <p:nvGrpSpPr>
          <p:cNvPr id="10" name="Group 9"/>
          <p:cNvGrpSpPr/>
          <p:nvPr/>
        </p:nvGrpSpPr>
        <p:grpSpPr>
          <a:xfrm>
            <a:off x="10839685" y="3712002"/>
            <a:ext cx="1659482" cy="814443"/>
            <a:chOff x="11021051" y="3552768"/>
            <a:chExt cx="1693199" cy="830991"/>
          </a:xfrm>
        </p:grpSpPr>
        <p:sp>
          <p:nvSpPr>
            <p:cNvPr id="7" name="Rounded Rectangle 6"/>
            <p:cNvSpPr/>
            <p:nvPr/>
          </p:nvSpPr>
          <p:spPr bwMode="auto">
            <a:xfrm>
              <a:off x="11121333" y="3552768"/>
              <a:ext cx="1191723" cy="830991"/>
            </a:xfrm>
            <a:prstGeom prst="roundRect">
              <a:avLst/>
            </a:prstGeom>
            <a:no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1021051" y="3709730"/>
              <a:ext cx="1693199" cy="517065"/>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chemeClr val="tx1"/>
                      </a:gs>
                      <a:gs pos="30000">
                        <a:schemeClr val="tx1"/>
                      </a:gs>
                    </a:gsLst>
                    <a:lin ang="5400000" scaled="0"/>
                  </a:gradFill>
                </a:rPr>
                <a:t>Timeout ++</a:t>
              </a:r>
            </a:p>
          </p:txBody>
        </p:sp>
      </p:grpSp>
    </p:spTree>
    <p:extLst>
      <p:ext uri="{BB962C8B-B14F-4D97-AF65-F5344CB8AC3E}">
        <p14:creationId xmlns:p14="http://schemas.microsoft.com/office/powerpoint/2010/main" val="2556319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600"/>
                                        <p:tgtEl>
                                          <p:spTgt spid="36"/>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291" y="68939"/>
            <a:ext cx="5862549" cy="733086"/>
          </a:xfrm>
        </p:spPr>
        <p:txBody>
          <a:bodyPr>
            <a:noAutofit/>
          </a:bodyPr>
          <a:lstStyle/>
          <a:p>
            <a:r>
              <a:rPr lang="en-US" sz="3600" dirty="0"/>
              <a:t>Forced tunneling</a:t>
            </a:r>
          </a:p>
        </p:txBody>
      </p:sp>
      <p:sp>
        <p:nvSpPr>
          <p:cNvPr id="3" name="Content Placeholder 2"/>
          <p:cNvSpPr>
            <a:spLocks noGrp="1"/>
          </p:cNvSpPr>
          <p:nvPr>
            <p:ph sz="quarter" idx="4294967295"/>
          </p:nvPr>
        </p:nvSpPr>
        <p:spPr>
          <a:xfrm>
            <a:off x="238126" y="1431164"/>
            <a:ext cx="5652541" cy="4542334"/>
          </a:xfrm>
        </p:spPr>
        <p:txBody>
          <a:bodyPr>
            <a:normAutofit/>
          </a:bodyPr>
          <a:lstStyle/>
          <a:p>
            <a:pPr marL="281620" lvl="1" indent="-281620">
              <a:lnSpc>
                <a:spcPct val="90000"/>
              </a:lnSpc>
              <a:spcBef>
                <a:spcPts val="1200"/>
              </a:spcBef>
              <a:spcAft>
                <a:spcPts val="588"/>
              </a:spcAft>
              <a:buSzPct val="100000"/>
            </a:pPr>
            <a:r>
              <a:rPr lang="en-US" sz="2400" dirty="0">
                <a:solidFill>
                  <a:srgbClr val="0C0C0C"/>
                </a:solidFill>
              </a:rPr>
              <a:t>“Force” or redirect customer Internet-bound traffic to an on-premises site</a:t>
            </a:r>
          </a:p>
          <a:p>
            <a:pPr marL="281620" lvl="1" indent="-281620">
              <a:lnSpc>
                <a:spcPct val="90000"/>
              </a:lnSpc>
              <a:spcBef>
                <a:spcPts val="1200"/>
              </a:spcBef>
              <a:spcAft>
                <a:spcPts val="588"/>
              </a:spcAft>
              <a:buSzPct val="100000"/>
            </a:pPr>
            <a:r>
              <a:rPr lang="en-US" sz="2400" dirty="0">
                <a:solidFill>
                  <a:srgbClr val="0C0C0C"/>
                </a:solidFill>
              </a:rPr>
              <a:t>Auditing and inspecting outbound traffic from Azure</a:t>
            </a:r>
          </a:p>
          <a:p>
            <a:pPr marL="281620" lvl="1" indent="-281620">
              <a:lnSpc>
                <a:spcPct val="90000"/>
              </a:lnSpc>
              <a:spcBef>
                <a:spcPts val="1200"/>
              </a:spcBef>
              <a:spcAft>
                <a:spcPts val="588"/>
              </a:spcAft>
              <a:buSzPct val="100000"/>
            </a:pPr>
            <a:r>
              <a:rPr lang="en-US" sz="2400" dirty="0">
                <a:solidFill>
                  <a:srgbClr val="0C0C0C"/>
                </a:solidFill>
              </a:rPr>
              <a:t>Needed to meet critical security and IT policy requirements</a:t>
            </a:r>
          </a:p>
          <a:p>
            <a:pPr marL="0" indent="0">
              <a:buNone/>
            </a:pPr>
            <a:endParaRPr lang="en-US" sz="4312" dirty="0"/>
          </a:p>
        </p:txBody>
      </p:sp>
      <p:sp>
        <p:nvSpPr>
          <p:cNvPr id="79" name="Rounded Rectangle 78"/>
          <p:cNvSpPr/>
          <p:nvPr/>
        </p:nvSpPr>
        <p:spPr>
          <a:xfrm>
            <a:off x="6517688" y="4080383"/>
            <a:ext cx="4689527" cy="1951668"/>
          </a:xfrm>
          <a:prstGeom prst="roundRect">
            <a:avLst>
              <a:gd name="adj" fmla="val 7613"/>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defTabSz="896203">
              <a:defRPr/>
            </a:pPr>
            <a:endParaRPr lang="en-US" sz="2744" kern="0">
              <a:latin typeface="Calibri"/>
            </a:endParaRPr>
          </a:p>
        </p:txBody>
      </p:sp>
      <p:sp>
        <p:nvSpPr>
          <p:cNvPr id="80" name="TextBox 79"/>
          <p:cNvSpPr txBox="1"/>
          <p:nvPr/>
        </p:nvSpPr>
        <p:spPr>
          <a:xfrm>
            <a:off x="7852538" y="5968385"/>
            <a:ext cx="2124669" cy="452472"/>
          </a:xfrm>
          <a:prstGeom prst="rect">
            <a:avLst/>
          </a:prstGeom>
          <a:noFill/>
        </p:spPr>
        <p:txBody>
          <a:bodyPr wrap="none" rtlCol="0">
            <a:spAutoFit/>
          </a:bodyPr>
          <a:lstStyle/>
          <a:p>
            <a:pPr defTabSz="896203"/>
            <a:r>
              <a:rPr lang="en-US" sz="2352" dirty="0">
                <a:latin typeface="Calibri"/>
              </a:rPr>
              <a:t>Virtual Network</a:t>
            </a:r>
          </a:p>
        </p:txBody>
      </p:sp>
      <p:sp>
        <p:nvSpPr>
          <p:cNvPr id="81" name="TextBox 80"/>
          <p:cNvSpPr txBox="1"/>
          <p:nvPr/>
        </p:nvSpPr>
        <p:spPr>
          <a:xfrm>
            <a:off x="7539725" y="5549590"/>
            <a:ext cx="875633" cy="434372"/>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Back end</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10.3/16</a:t>
            </a:r>
          </a:p>
        </p:txBody>
      </p:sp>
      <p:sp>
        <p:nvSpPr>
          <p:cNvPr id="82" name="TextBox 81"/>
          <p:cNvSpPr txBox="1"/>
          <p:nvPr/>
        </p:nvSpPr>
        <p:spPr>
          <a:xfrm>
            <a:off x="8560298" y="5541994"/>
            <a:ext cx="868975" cy="434372"/>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Mid-tier</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10.2/16</a:t>
            </a:r>
          </a:p>
        </p:txBody>
      </p:sp>
      <p:sp>
        <p:nvSpPr>
          <p:cNvPr id="83" name="TextBox 82"/>
          <p:cNvSpPr txBox="1"/>
          <p:nvPr/>
        </p:nvSpPr>
        <p:spPr>
          <a:xfrm>
            <a:off x="10035023" y="5549181"/>
            <a:ext cx="875633" cy="434372"/>
          </a:xfrm>
          <a:prstGeom prst="rect">
            <a:avLst/>
          </a:prstGeom>
          <a:noFill/>
        </p:spPr>
        <p:txBody>
          <a:bodyPr wrap="square" lIns="0" tIns="0" rIns="0" bIns="0" rtlCol="0" anchor="ctr">
            <a:spAutoFit/>
          </a:bodyPr>
          <a:lstStyle/>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Front end</a:t>
            </a:r>
          </a:p>
          <a:p>
            <a:pPr algn="ctr" defTabSz="896203">
              <a:lnSpc>
                <a:spcPct val="90000"/>
              </a:lnSpc>
            </a:pPr>
            <a:r>
              <a:rPr lang="en-US" sz="1568" dirty="0">
                <a:solidFill>
                  <a:schemeClr val="bg1"/>
                </a:solidFill>
                <a:effectLst>
                  <a:outerShdw blurRad="38100" dist="38100" dir="2700000" algn="tl">
                    <a:srgbClr val="000000">
                      <a:alpha val="43137"/>
                    </a:srgbClr>
                  </a:outerShdw>
                </a:effectLst>
                <a:latin typeface="Calibri"/>
              </a:rPr>
              <a:t>10.1/16</a:t>
            </a:r>
          </a:p>
        </p:txBody>
      </p:sp>
      <p:grpSp>
        <p:nvGrpSpPr>
          <p:cNvPr id="84" name="Group 83"/>
          <p:cNvGrpSpPr/>
          <p:nvPr/>
        </p:nvGrpSpPr>
        <p:grpSpPr>
          <a:xfrm>
            <a:off x="6622840" y="4644424"/>
            <a:ext cx="727505" cy="725488"/>
            <a:chOff x="2915928" y="2972963"/>
            <a:chExt cx="822960" cy="828366"/>
          </a:xfrm>
        </p:grpSpPr>
        <p:sp>
          <p:nvSpPr>
            <p:cNvPr id="85" name="Oval 84"/>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sp>
          <p:nvSpPr>
            <p:cNvPr id="86"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89619" tIns="44810" rIns="89619" bIns="44810" numCol="1" anchor="t" anchorCtr="0" compatLnSpc="1">
              <a:prstTxWarp prst="textNoShape">
                <a:avLst/>
              </a:prstTxWarp>
            </a:bodyPr>
            <a:lstStyle/>
            <a:p>
              <a:pPr defTabSz="896203">
                <a:defRPr/>
              </a:pPr>
              <a:endParaRPr lang="en-US" sz="2744" kern="0">
                <a:latin typeface="Calibri"/>
              </a:endParaRPr>
            </a:p>
          </p:txBody>
        </p:sp>
        <p:sp>
          <p:nvSpPr>
            <p:cNvPr id="87" name="TextBox 86"/>
            <p:cNvSpPr txBox="1"/>
            <p:nvPr/>
          </p:nvSpPr>
          <p:spPr>
            <a:xfrm>
              <a:off x="3038190" y="3367356"/>
              <a:ext cx="578438" cy="433973"/>
            </a:xfrm>
            <a:prstGeom prst="rect">
              <a:avLst/>
            </a:prstGeom>
            <a:noFill/>
          </p:spPr>
          <p:txBody>
            <a:bodyPr wrap="square" lIns="0" tIns="0" rIns="0" bIns="0" rtlCol="0">
              <a:spAutoFit/>
            </a:bodyPr>
            <a:lstStyle/>
            <a:p>
              <a:pPr algn="ctr" defTabSz="896203">
                <a:lnSpc>
                  <a:spcPct val="90000"/>
                </a:lnSpc>
                <a:defRPr/>
              </a:pPr>
              <a:r>
                <a:rPr lang="en-US" sz="1372" kern="0" dirty="0">
                  <a:solidFill>
                    <a:srgbClr val="0070C0"/>
                  </a:solidFill>
                  <a:latin typeface="Calibri"/>
                </a:rPr>
                <a:t>VPN GW</a:t>
              </a:r>
            </a:p>
          </p:txBody>
        </p:sp>
      </p:grpSp>
      <p:grpSp>
        <p:nvGrpSpPr>
          <p:cNvPr id="88" name="Group 87"/>
          <p:cNvGrpSpPr/>
          <p:nvPr/>
        </p:nvGrpSpPr>
        <p:grpSpPr>
          <a:xfrm>
            <a:off x="10035023" y="4407819"/>
            <a:ext cx="875633" cy="1149404"/>
            <a:chOff x="6027733" y="2131654"/>
            <a:chExt cx="660349" cy="866811"/>
          </a:xfrm>
        </p:grpSpPr>
        <p:sp>
          <p:nvSpPr>
            <p:cNvPr id="89" name="Rounded Rectangle 88"/>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90" name="Group 89"/>
            <p:cNvGrpSpPr/>
            <p:nvPr/>
          </p:nvGrpSpPr>
          <p:grpSpPr>
            <a:xfrm>
              <a:off x="6093279" y="2187723"/>
              <a:ext cx="529256" cy="754672"/>
              <a:chOff x="4045739" y="2177015"/>
              <a:chExt cx="529256" cy="754672"/>
            </a:xfrm>
          </p:grpSpPr>
          <p:pic>
            <p:nvPicPr>
              <p:cNvPr id="91" name="Picture 90"/>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92" name="Picture 91"/>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3" name="Picture 92"/>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94" name="Group 93"/>
          <p:cNvGrpSpPr/>
          <p:nvPr/>
        </p:nvGrpSpPr>
        <p:grpSpPr>
          <a:xfrm>
            <a:off x="8555136" y="4397995"/>
            <a:ext cx="875633" cy="1149404"/>
            <a:chOff x="5111286" y="2128637"/>
            <a:chExt cx="660349" cy="866811"/>
          </a:xfrm>
        </p:grpSpPr>
        <p:sp>
          <p:nvSpPr>
            <p:cNvPr id="95" name="Rounded Rectangle 94"/>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96" name="Group 95"/>
            <p:cNvGrpSpPr/>
            <p:nvPr/>
          </p:nvGrpSpPr>
          <p:grpSpPr>
            <a:xfrm>
              <a:off x="5176832" y="2184706"/>
              <a:ext cx="529256" cy="754672"/>
              <a:chOff x="4045739" y="2177015"/>
              <a:chExt cx="529256" cy="754672"/>
            </a:xfrm>
          </p:grpSpPr>
          <p:pic>
            <p:nvPicPr>
              <p:cNvPr id="97" name="Picture 96"/>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98" name="Picture 97"/>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9" name="Picture 98"/>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100" name="Group 99"/>
          <p:cNvGrpSpPr/>
          <p:nvPr/>
        </p:nvGrpSpPr>
        <p:grpSpPr>
          <a:xfrm>
            <a:off x="7539725" y="4397995"/>
            <a:ext cx="875633" cy="1149404"/>
            <a:chOff x="3981473" y="2128637"/>
            <a:chExt cx="660349" cy="866811"/>
          </a:xfrm>
        </p:grpSpPr>
        <p:sp>
          <p:nvSpPr>
            <p:cNvPr id="101" name="Rounded Rectangle 100"/>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nvGrpSpPr>
            <p:cNvPr id="102" name="Group 101"/>
            <p:cNvGrpSpPr/>
            <p:nvPr/>
          </p:nvGrpSpPr>
          <p:grpSpPr>
            <a:xfrm>
              <a:off x="4047019" y="2184706"/>
              <a:ext cx="529256" cy="754672"/>
              <a:chOff x="4045739" y="2177015"/>
              <a:chExt cx="529256" cy="754672"/>
            </a:xfrm>
          </p:grpSpPr>
          <p:pic>
            <p:nvPicPr>
              <p:cNvPr id="103" name="Picture 102"/>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04" name="Picture 10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05" name="Picture 10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sp>
        <p:nvSpPr>
          <p:cNvPr id="106" name="Left-Right Arrow 105"/>
          <p:cNvSpPr/>
          <p:nvPr/>
        </p:nvSpPr>
        <p:spPr>
          <a:xfrm rot="5400000">
            <a:off x="9883628" y="3627054"/>
            <a:ext cx="1178418" cy="341914"/>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03">
              <a:defRPr/>
            </a:pPr>
            <a:endParaRPr lang="en-US" sz="2744" kern="0">
              <a:latin typeface="Calibri"/>
            </a:endParaRPr>
          </a:p>
        </p:txBody>
      </p:sp>
      <p:grpSp>
        <p:nvGrpSpPr>
          <p:cNvPr id="107" name="Group 106"/>
          <p:cNvGrpSpPr/>
          <p:nvPr/>
        </p:nvGrpSpPr>
        <p:grpSpPr>
          <a:xfrm>
            <a:off x="9816596" y="1942508"/>
            <a:ext cx="1312482" cy="1212508"/>
            <a:chOff x="1441498" y="2335312"/>
            <a:chExt cx="1209154" cy="1117050"/>
          </a:xfrm>
        </p:grpSpPr>
        <p:sp>
          <p:nvSpPr>
            <p:cNvPr id="108" name="Oval 107"/>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defRPr/>
              </a:pPr>
              <a:endParaRPr lang="en-US" sz="3528" kern="0" spc="-49" dirty="0">
                <a:gradFill>
                  <a:gsLst>
                    <a:gs pos="36283">
                      <a:srgbClr val="505050"/>
                    </a:gs>
                    <a:gs pos="28000">
                      <a:srgbClr val="505050"/>
                    </a:gs>
                  </a:gsLst>
                  <a:lin ang="5400000" scaled="0"/>
                </a:gradFill>
                <a:latin typeface="Calibri"/>
              </a:endParaRPr>
            </a:p>
          </p:txBody>
        </p:sp>
        <p:sp>
          <p:nvSpPr>
            <p:cNvPr id="109" name="Freeform 108"/>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19" tIns="44810" rIns="89619" bIns="44810" numCol="1" anchor="t" anchorCtr="0" compatLnSpc="1">
              <a:prstTxWarp prst="textNoShape">
                <a:avLst/>
              </a:prstTxWarp>
            </a:bodyPr>
            <a:lstStyle/>
            <a:p>
              <a:pPr defTabSz="913946">
                <a:defRPr/>
              </a:pPr>
              <a:endParaRPr lang="en-US" sz="2744" kern="0">
                <a:solidFill>
                  <a:srgbClr val="00188F"/>
                </a:solidFill>
                <a:latin typeface="Calibri"/>
              </a:endParaRPr>
            </a:p>
          </p:txBody>
        </p:sp>
        <p:sp>
          <p:nvSpPr>
            <p:cNvPr id="110" name="TextBox 109"/>
            <p:cNvSpPr txBox="1"/>
            <p:nvPr/>
          </p:nvSpPr>
          <p:spPr>
            <a:xfrm>
              <a:off x="1441498" y="2804059"/>
              <a:ext cx="1209154" cy="566915"/>
            </a:xfrm>
            <a:prstGeom prst="rect">
              <a:avLst/>
            </a:prstGeom>
            <a:noFill/>
          </p:spPr>
          <p:txBody>
            <a:bodyPr wrap="none" lIns="179238" tIns="143391" rIns="179238" bIns="143391" rtlCol="0" anchor="ctr">
              <a:spAutoFit/>
            </a:bodyPr>
            <a:lstStyle/>
            <a:p>
              <a:pPr algn="ctr" defTabSz="913946">
                <a:lnSpc>
                  <a:spcPct val="90000"/>
                </a:lnSpc>
                <a:defRPr/>
              </a:pPr>
              <a:r>
                <a:rPr lang="en-US" sz="2352" kern="0" spc="-49" dirty="0">
                  <a:solidFill>
                    <a:srgbClr val="00188F"/>
                  </a:solidFill>
                  <a:latin typeface="Calibri"/>
                </a:rPr>
                <a:t>Internet</a:t>
              </a:r>
            </a:p>
          </p:txBody>
        </p:sp>
      </p:grpSp>
      <p:sp>
        <p:nvSpPr>
          <p:cNvPr id="111" name="Left-Right Arrow 110"/>
          <p:cNvSpPr/>
          <p:nvPr/>
        </p:nvSpPr>
        <p:spPr>
          <a:xfrm rot="5400000">
            <a:off x="6220285" y="3708292"/>
            <a:ext cx="1530354" cy="341914"/>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03">
              <a:defRPr/>
            </a:pPr>
            <a:endParaRPr lang="en-US" sz="2744" kern="0">
              <a:latin typeface="Calibri"/>
            </a:endParaRPr>
          </a:p>
        </p:txBody>
      </p:sp>
      <p:grpSp>
        <p:nvGrpSpPr>
          <p:cNvPr id="112" name="Group 111"/>
          <p:cNvGrpSpPr/>
          <p:nvPr/>
        </p:nvGrpSpPr>
        <p:grpSpPr>
          <a:xfrm>
            <a:off x="7005974" y="1955388"/>
            <a:ext cx="444715" cy="1092418"/>
            <a:chOff x="10520791" y="5710226"/>
            <a:chExt cx="813223" cy="1100576"/>
          </a:xfrm>
        </p:grpSpPr>
        <p:sp>
          <p:nvSpPr>
            <p:cNvPr id="113"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4"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5"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6"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7"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8"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19"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0"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1"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grpSp>
      <p:grpSp>
        <p:nvGrpSpPr>
          <p:cNvPr id="122" name="Group 121"/>
          <p:cNvGrpSpPr/>
          <p:nvPr/>
        </p:nvGrpSpPr>
        <p:grpSpPr>
          <a:xfrm>
            <a:off x="6646310" y="1840043"/>
            <a:ext cx="469453" cy="1153182"/>
            <a:chOff x="10520791" y="5710226"/>
            <a:chExt cx="813223" cy="1100576"/>
          </a:xfrm>
        </p:grpSpPr>
        <p:sp>
          <p:nvSpPr>
            <p:cNvPr id="123"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4"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5"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6"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7"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8"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29"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30"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sp>
          <p:nvSpPr>
            <p:cNvPr id="131"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06" tIns="44803" rIns="89606" bIns="44803" numCol="1" anchor="t" anchorCtr="0" compatLnSpc="1">
              <a:prstTxWarp prst="textNoShape">
                <a:avLst/>
              </a:prstTxWarp>
            </a:bodyPr>
            <a:lstStyle/>
            <a:p>
              <a:pPr defTabSz="913587">
                <a:defRPr/>
              </a:pPr>
              <a:endParaRPr lang="en-US" sz="2744" kern="0">
                <a:latin typeface="Calibri"/>
              </a:endParaRPr>
            </a:p>
          </p:txBody>
        </p:sp>
      </p:grpSp>
      <p:sp>
        <p:nvSpPr>
          <p:cNvPr id="132" name="TextBox 131"/>
          <p:cNvSpPr txBox="1"/>
          <p:nvPr/>
        </p:nvSpPr>
        <p:spPr>
          <a:xfrm>
            <a:off x="6256236" y="1413074"/>
            <a:ext cx="1742015" cy="454292"/>
          </a:xfrm>
          <a:prstGeom prst="rect">
            <a:avLst/>
          </a:prstGeom>
          <a:noFill/>
        </p:spPr>
        <p:txBody>
          <a:bodyPr wrap="none" rtlCol="0">
            <a:spAutoFit/>
          </a:bodyPr>
          <a:lstStyle/>
          <a:p>
            <a:pPr defTabSz="896203"/>
            <a:r>
              <a:rPr lang="en-US" sz="2352" dirty="0">
                <a:latin typeface="Calibri"/>
              </a:rPr>
              <a:t>On-Premises</a:t>
            </a:r>
          </a:p>
        </p:txBody>
      </p:sp>
      <p:cxnSp>
        <p:nvCxnSpPr>
          <p:cNvPr id="133" name="Elbow Connector 132"/>
          <p:cNvCxnSpPr>
            <a:stCxn id="134" idx="1"/>
            <a:endCxn id="113" idx="2"/>
          </p:cNvCxnSpPr>
          <p:nvPr/>
        </p:nvCxnSpPr>
        <p:spPr>
          <a:xfrm rot="5400000" flipH="1">
            <a:off x="7319670" y="2956467"/>
            <a:ext cx="1106036" cy="1288718"/>
          </a:xfrm>
          <a:prstGeom prst="bentConnector3">
            <a:avLst>
              <a:gd name="adj1" fmla="val 20829"/>
            </a:avLst>
          </a:prstGeom>
          <a:noFill/>
          <a:ln w="38100" cap="flat" cmpd="sng" algn="ctr">
            <a:solidFill>
              <a:schemeClr val="accent1">
                <a:lumMod val="60000"/>
                <a:lumOff val="40000"/>
              </a:schemeClr>
            </a:solidFill>
            <a:prstDash val="solid"/>
            <a:headEnd type="triangle"/>
            <a:tailEnd type="triangle"/>
          </a:ln>
          <a:effectLst>
            <a:outerShdw blurRad="40000" dist="23000" dir="5400000" rotWithShape="0">
              <a:srgbClr val="000000">
                <a:alpha val="35000"/>
              </a:srgbClr>
            </a:outerShdw>
          </a:effectLst>
        </p:spPr>
      </p:cxnSp>
      <p:sp>
        <p:nvSpPr>
          <p:cNvPr id="134" name="Right Brace 133"/>
          <p:cNvSpPr/>
          <p:nvPr/>
        </p:nvSpPr>
        <p:spPr>
          <a:xfrm rot="16200000">
            <a:off x="8391989" y="3325759"/>
            <a:ext cx="233376" cy="1889550"/>
          </a:xfrm>
          <a:prstGeom prst="rightBrace">
            <a:avLst>
              <a:gd name="adj1" fmla="val 8333"/>
              <a:gd name="adj2" fmla="val 50443"/>
            </a:avLst>
          </a:prstGeom>
          <a:noFill/>
          <a:ln w="38100" cap="flat" cmpd="sng" algn="ctr">
            <a:solidFill>
              <a:srgbClr val="F79646"/>
            </a:solidFill>
            <a:prstDash val="solid"/>
          </a:ln>
          <a:effectLst>
            <a:outerShdw blurRad="40000" dist="23000" dir="5400000" rotWithShape="0">
              <a:srgbClr val="000000">
                <a:alpha val="35000"/>
              </a:srgbClr>
            </a:outerShdw>
          </a:effectLst>
        </p:spPr>
        <p:txBody>
          <a:bodyPr rtlCol="0" anchor="ctr"/>
          <a:lstStyle/>
          <a:p>
            <a:pPr algn="ctr" defTabSz="896203">
              <a:defRPr/>
            </a:pPr>
            <a:endParaRPr lang="en-US" sz="2744" kern="0">
              <a:latin typeface="Calibri"/>
            </a:endParaRPr>
          </a:p>
        </p:txBody>
      </p:sp>
      <p:cxnSp>
        <p:nvCxnSpPr>
          <p:cNvPr id="135" name="Elbow Connector 91"/>
          <p:cNvCxnSpPr>
            <a:stCxn id="108" idx="2"/>
          </p:cNvCxnSpPr>
          <p:nvPr/>
        </p:nvCxnSpPr>
        <p:spPr>
          <a:xfrm flipH="1" flipV="1">
            <a:off x="7425144" y="2519781"/>
            <a:ext cx="2441443" cy="28983"/>
          </a:xfrm>
          <a:prstGeom prst="straightConnector1">
            <a:avLst/>
          </a:prstGeom>
          <a:noFill/>
          <a:ln w="38100" cap="flat" cmpd="sng" algn="ctr">
            <a:solidFill>
              <a:schemeClr val="accent1">
                <a:lumMod val="60000"/>
                <a:lumOff val="40000"/>
              </a:schemeClr>
            </a:solidFill>
            <a:prstDash val="solid"/>
            <a:headEnd type="triangle"/>
            <a:tailEnd type="triangle"/>
          </a:ln>
          <a:effectLst>
            <a:outerShdw blurRad="40000" dist="23000" dir="5400000" rotWithShape="0">
              <a:srgbClr val="000000">
                <a:alpha val="35000"/>
              </a:srgbClr>
            </a:outerShdw>
          </a:effectLst>
        </p:spPr>
      </p:cxnSp>
      <p:cxnSp>
        <p:nvCxnSpPr>
          <p:cNvPr id="136" name="Elbow Connector 135"/>
          <p:cNvCxnSpPr>
            <a:stCxn id="113" idx="2"/>
            <a:endCxn id="113" idx="3"/>
          </p:cNvCxnSpPr>
          <p:nvPr/>
        </p:nvCxnSpPr>
        <p:spPr>
          <a:xfrm rot="5400000" flipH="1" flipV="1">
            <a:off x="7066406" y="2663528"/>
            <a:ext cx="546209" cy="222357"/>
          </a:xfrm>
          <a:prstGeom prst="bentConnector4">
            <a:avLst>
              <a:gd name="adj1" fmla="val 5741"/>
              <a:gd name="adj2" fmla="val -598"/>
            </a:avLst>
          </a:prstGeom>
          <a:noFill/>
          <a:ln w="38100" cap="flat" cmpd="sng" algn="ctr">
            <a:solidFill>
              <a:sysClr val="windowText" lastClr="000000"/>
            </a:solidFill>
            <a:prstDash val="sysDot"/>
            <a:headEnd type="none"/>
            <a:tailEnd type="none"/>
          </a:ln>
          <a:effectLst>
            <a:outerShdw blurRad="40000" dist="23000" dir="5400000" rotWithShape="0">
              <a:srgbClr val="000000">
                <a:alpha val="35000"/>
              </a:srgbClr>
            </a:outerShdw>
          </a:effectLst>
        </p:spPr>
      </p:cxnSp>
      <p:cxnSp>
        <p:nvCxnSpPr>
          <p:cNvPr id="137" name="Elbow Connector 91"/>
          <p:cNvCxnSpPr>
            <a:stCxn id="110" idx="1"/>
          </p:cNvCxnSpPr>
          <p:nvPr/>
        </p:nvCxnSpPr>
        <p:spPr>
          <a:xfrm flipH="1">
            <a:off x="8629620" y="2758993"/>
            <a:ext cx="1186976" cy="1370746"/>
          </a:xfrm>
          <a:prstGeom prst="straightConnector1">
            <a:avLst/>
          </a:prstGeom>
          <a:noFill/>
          <a:ln w="38100" cap="flat" cmpd="sng" algn="ctr">
            <a:solidFill>
              <a:schemeClr val="accent1">
                <a:lumMod val="60000"/>
                <a:lumOff val="40000"/>
              </a:schemeClr>
            </a:solidFill>
            <a:prstDash val="sysDash"/>
            <a:headEnd type="triangle"/>
            <a:tailEnd type="triangle"/>
          </a:ln>
          <a:effectLst>
            <a:outerShdw blurRad="40000" dist="23000" dir="5400000" rotWithShape="0">
              <a:srgbClr val="000000">
                <a:alpha val="35000"/>
              </a:srgbClr>
            </a:outerShdw>
          </a:effectLst>
        </p:spPr>
      </p:cxnSp>
      <p:grpSp>
        <p:nvGrpSpPr>
          <p:cNvPr id="138" name="Group 137"/>
          <p:cNvGrpSpPr/>
          <p:nvPr/>
        </p:nvGrpSpPr>
        <p:grpSpPr>
          <a:xfrm rot="2144009">
            <a:off x="9039798" y="3270206"/>
            <a:ext cx="363752" cy="363752"/>
            <a:chOff x="4687755" y="2457342"/>
            <a:chExt cx="608869" cy="608869"/>
          </a:xfrm>
          <a:solidFill>
            <a:srgbClr val="FF3399"/>
          </a:solidFill>
        </p:grpSpPr>
        <p:sp>
          <p:nvSpPr>
            <p:cNvPr id="139" name="Rectangle 138"/>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sp>
          <p:nvSpPr>
            <p:cNvPr id="140" name="Rectangle 139"/>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908" fontAlgn="base">
                <a:lnSpc>
                  <a:spcPct val="90000"/>
                </a:lnSpc>
                <a:spcBef>
                  <a:spcPct val="0"/>
                </a:spcBef>
                <a:spcAft>
                  <a:spcPct val="0"/>
                </a:spcAft>
                <a:defRPr/>
              </a:pPr>
              <a:endParaRPr lang="en-US" sz="3136" kern="0" spc="-49" dirty="0">
                <a:latin typeface="Calibri"/>
              </a:endParaRPr>
            </a:p>
          </p:txBody>
        </p:sp>
      </p:grpSp>
      <p:sp>
        <p:nvSpPr>
          <p:cNvPr id="141" name="TextBox 140"/>
          <p:cNvSpPr txBox="1"/>
          <p:nvPr/>
        </p:nvSpPr>
        <p:spPr>
          <a:xfrm>
            <a:off x="6231406" y="3326163"/>
            <a:ext cx="715158" cy="693790"/>
          </a:xfrm>
          <a:prstGeom prst="rect">
            <a:avLst/>
          </a:prstGeom>
          <a:noFill/>
        </p:spPr>
        <p:txBody>
          <a:bodyPr wrap="none" rtlCol="0">
            <a:spAutoFit/>
          </a:bodyPr>
          <a:lstStyle/>
          <a:p>
            <a:pPr algn="ctr" defTabSz="896203"/>
            <a:r>
              <a:rPr lang="en-US" sz="1960" dirty="0">
                <a:latin typeface="Calibri"/>
              </a:rPr>
              <a:t>S2S</a:t>
            </a:r>
          </a:p>
          <a:p>
            <a:pPr algn="ctr" defTabSz="896203"/>
            <a:r>
              <a:rPr lang="en-US" sz="1960" dirty="0">
                <a:latin typeface="Calibri"/>
              </a:rPr>
              <a:t>VPNs</a:t>
            </a:r>
          </a:p>
        </p:txBody>
      </p:sp>
      <p:sp>
        <p:nvSpPr>
          <p:cNvPr id="142" name="TextBox 141"/>
          <p:cNvSpPr txBox="1"/>
          <p:nvPr/>
        </p:nvSpPr>
        <p:spPr>
          <a:xfrm>
            <a:off x="7241232" y="3185451"/>
            <a:ext cx="1875431" cy="693790"/>
          </a:xfrm>
          <a:prstGeom prst="rect">
            <a:avLst/>
          </a:prstGeom>
          <a:noFill/>
        </p:spPr>
        <p:txBody>
          <a:bodyPr wrap="none" rtlCol="0">
            <a:spAutoFit/>
          </a:bodyPr>
          <a:lstStyle/>
          <a:p>
            <a:pPr algn="ctr" defTabSz="896203"/>
            <a:r>
              <a:rPr lang="en-US" sz="1960" dirty="0">
                <a:latin typeface="Calibri"/>
              </a:rPr>
              <a:t>Forced Tunneled</a:t>
            </a:r>
          </a:p>
          <a:p>
            <a:pPr algn="ctr" defTabSz="896203"/>
            <a:r>
              <a:rPr lang="en-US" sz="1960" dirty="0">
                <a:latin typeface="Calibri"/>
              </a:rPr>
              <a:t>via S2S VPN</a:t>
            </a:r>
          </a:p>
        </p:txBody>
      </p:sp>
      <p:sp>
        <p:nvSpPr>
          <p:cNvPr id="143" name="TextBox 142"/>
          <p:cNvSpPr txBox="1"/>
          <p:nvPr/>
        </p:nvSpPr>
        <p:spPr>
          <a:xfrm>
            <a:off x="10571749" y="3367754"/>
            <a:ext cx="1010458" cy="392143"/>
          </a:xfrm>
          <a:prstGeom prst="rect">
            <a:avLst/>
          </a:prstGeom>
          <a:noFill/>
        </p:spPr>
        <p:txBody>
          <a:bodyPr wrap="none" rtlCol="0">
            <a:spAutoFit/>
          </a:bodyPr>
          <a:lstStyle/>
          <a:p>
            <a:pPr algn="ctr" defTabSz="896203"/>
            <a:r>
              <a:rPr lang="en-US" sz="1960" dirty="0">
                <a:latin typeface="Calibri"/>
              </a:rPr>
              <a:t>Internet</a:t>
            </a:r>
          </a:p>
        </p:txBody>
      </p:sp>
    </p:spTree>
    <p:extLst>
      <p:ext uri="{BB962C8B-B14F-4D97-AF65-F5344CB8AC3E}">
        <p14:creationId xmlns:p14="http://schemas.microsoft.com/office/powerpoint/2010/main" val="17296851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bwMode="auto">
          <a:xfrm>
            <a:off x="8573206" y="4479109"/>
            <a:ext cx="984372" cy="4575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r>
              <a:rPr lang="en-US" sz="1568" dirty="0">
                <a:gradFill>
                  <a:gsLst>
                    <a:gs pos="16814">
                      <a:srgbClr val="FFFFFF"/>
                    </a:gs>
                    <a:gs pos="46000">
                      <a:srgbClr val="FFFFFF"/>
                    </a:gs>
                  </a:gsLst>
                  <a:lin ang="5400000" scaled="0"/>
                </a:gradFill>
              </a:rPr>
              <a:t>System Route</a:t>
            </a:r>
          </a:p>
        </p:txBody>
      </p:sp>
      <p:sp>
        <p:nvSpPr>
          <p:cNvPr id="7" name="Rounded Rectangle 6"/>
          <p:cNvSpPr/>
          <p:nvPr/>
        </p:nvSpPr>
        <p:spPr bwMode="auto">
          <a:xfrm>
            <a:off x="6116378" y="2495821"/>
            <a:ext cx="5969813" cy="4223767"/>
          </a:xfrm>
          <a:prstGeom prst="roundRect">
            <a:avLst/>
          </a:prstGeom>
          <a:noFill/>
          <a:ln w="254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4" name="Title 3"/>
          <p:cNvSpPr>
            <a:spLocks noGrp="1"/>
          </p:cNvSpPr>
          <p:nvPr>
            <p:ph type="title"/>
          </p:nvPr>
        </p:nvSpPr>
        <p:spPr>
          <a:xfrm>
            <a:off x="722464" y="110351"/>
            <a:ext cx="5560690" cy="689111"/>
          </a:xfrm>
        </p:spPr>
        <p:txBody>
          <a:bodyPr>
            <a:normAutofit fontScale="90000"/>
          </a:bodyPr>
          <a:lstStyle/>
          <a:p>
            <a:r>
              <a:rPr lang="en-US" dirty="0"/>
              <a:t>User-defined routes</a:t>
            </a:r>
          </a:p>
        </p:txBody>
      </p:sp>
      <p:sp>
        <p:nvSpPr>
          <p:cNvPr id="5" name="Text Placeholder 4"/>
          <p:cNvSpPr>
            <a:spLocks noGrp="1"/>
          </p:cNvSpPr>
          <p:nvPr>
            <p:ph type="body" sz="quarter" idx="10"/>
          </p:nvPr>
        </p:nvSpPr>
        <p:spPr>
          <a:xfrm>
            <a:off x="269173" y="1418677"/>
            <a:ext cx="5377147" cy="3157788"/>
          </a:xfrm>
        </p:spPr>
        <p:txBody>
          <a:bodyPr/>
          <a:lstStyle/>
          <a:p>
            <a:pPr marL="281620" lvl="1" indent="-281620">
              <a:lnSpc>
                <a:spcPct val="90000"/>
              </a:lnSpc>
              <a:spcBef>
                <a:spcPts val="1200"/>
              </a:spcBef>
              <a:spcAft>
                <a:spcPts val="588"/>
              </a:spcAft>
              <a:buSzPct val="100000"/>
              <a:buFont typeface="Arial" pitchFamily="34" charset="0"/>
              <a:buChar char="•"/>
            </a:pPr>
            <a:r>
              <a:rPr lang="en-US" sz="2400" dirty="0">
                <a:solidFill>
                  <a:srgbClr val="0C0C0C"/>
                </a:solidFill>
              </a:rPr>
              <a:t>Control traffic flow in your network with custom routes</a:t>
            </a:r>
          </a:p>
          <a:p>
            <a:pPr marL="281620" lvl="1" indent="-281620">
              <a:lnSpc>
                <a:spcPct val="90000"/>
              </a:lnSpc>
              <a:spcBef>
                <a:spcPts val="1200"/>
              </a:spcBef>
              <a:spcAft>
                <a:spcPts val="588"/>
              </a:spcAft>
              <a:buSzPct val="100000"/>
              <a:buFont typeface="Arial" pitchFamily="34" charset="0"/>
              <a:buChar char="•"/>
            </a:pPr>
            <a:r>
              <a:rPr lang="en-US" sz="2400" dirty="0">
                <a:solidFill>
                  <a:srgbClr val="0C0C0C"/>
                </a:solidFill>
              </a:rPr>
              <a:t>Attach route tables to subnets</a:t>
            </a:r>
          </a:p>
          <a:p>
            <a:pPr marL="281620" lvl="1" indent="-281620">
              <a:lnSpc>
                <a:spcPct val="90000"/>
              </a:lnSpc>
              <a:spcBef>
                <a:spcPts val="1200"/>
              </a:spcBef>
              <a:spcAft>
                <a:spcPts val="588"/>
              </a:spcAft>
              <a:buSzPct val="100000"/>
              <a:buFont typeface="Arial" pitchFamily="34" charset="0"/>
              <a:buChar char="•"/>
            </a:pPr>
            <a:r>
              <a:rPr lang="en-US" sz="2400" dirty="0">
                <a:solidFill>
                  <a:srgbClr val="0C0C0C"/>
                </a:solidFill>
              </a:rPr>
              <a:t>Specify next hop for any address prefix</a:t>
            </a:r>
          </a:p>
          <a:p>
            <a:pPr marL="281620" lvl="1" indent="-281620">
              <a:lnSpc>
                <a:spcPct val="90000"/>
              </a:lnSpc>
              <a:spcBef>
                <a:spcPts val="1200"/>
              </a:spcBef>
              <a:spcAft>
                <a:spcPts val="588"/>
              </a:spcAft>
              <a:buSzPct val="100000"/>
              <a:buFont typeface="Arial" pitchFamily="34" charset="0"/>
              <a:buChar char="•"/>
            </a:pPr>
            <a:r>
              <a:rPr lang="en-US" sz="2400" dirty="0">
                <a:solidFill>
                  <a:srgbClr val="0C0C0C"/>
                </a:solidFill>
              </a:rPr>
              <a:t>Set default route to force tunnel all traffic to on-premises or appliance</a:t>
            </a:r>
          </a:p>
        </p:txBody>
      </p:sp>
      <p:grpSp>
        <p:nvGrpSpPr>
          <p:cNvPr id="8" name="Group 7"/>
          <p:cNvGrpSpPr/>
          <p:nvPr/>
        </p:nvGrpSpPr>
        <p:grpSpPr>
          <a:xfrm>
            <a:off x="8237999" y="954558"/>
            <a:ext cx="1203728" cy="1209391"/>
            <a:chOff x="1487553" y="2335312"/>
            <a:chExt cx="1117050" cy="1117050"/>
          </a:xfrm>
        </p:grpSpPr>
        <p:sp>
          <p:nvSpPr>
            <p:cNvPr id="9" name="Oval 8"/>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defRPr/>
              </a:pPr>
              <a:endParaRPr lang="en-US" sz="2352" kern="0" spc="-49" dirty="0">
                <a:gradFill>
                  <a:gsLst>
                    <a:gs pos="36283">
                      <a:srgbClr val="505050"/>
                    </a:gs>
                    <a:gs pos="28000">
                      <a:srgbClr val="505050"/>
                    </a:gs>
                  </a:gsLst>
                  <a:lin ang="5400000" scaled="0"/>
                </a:gradFill>
                <a:latin typeface="Calibri"/>
              </a:endParaRPr>
            </a:p>
          </p:txBody>
        </p:sp>
        <p:sp>
          <p:nvSpPr>
            <p:cNvPr id="10" name="Freeform 9"/>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19" tIns="44810" rIns="89619" bIns="44810" numCol="1" anchor="t" anchorCtr="0" compatLnSpc="1">
              <a:prstTxWarp prst="textNoShape">
                <a:avLst/>
              </a:prstTxWarp>
            </a:bodyPr>
            <a:lstStyle/>
            <a:p>
              <a:pPr defTabSz="913946">
                <a:defRPr/>
              </a:pPr>
              <a:endParaRPr lang="en-US" sz="1764" kern="0">
                <a:solidFill>
                  <a:srgbClr val="00188F"/>
                </a:solidFill>
                <a:latin typeface="Calibri"/>
              </a:endParaRPr>
            </a:p>
          </p:txBody>
        </p:sp>
        <p:sp>
          <p:nvSpPr>
            <p:cNvPr id="11" name="TextBox 10"/>
            <p:cNvSpPr txBox="1"/>
            <p:nvPr/>
          </p:nvSpPr>
          <p:spPr>
            <a:xfrm>
              <a:off x="1592029" y="2853483"/>
              <a:ext cx="908093" cy="468065"/>
            </a:xfrm>
            <a:prstGeom prst="rect">
              <a:avLst/>
            </a:prstGeom>
            <a:noFill/>
          </p:spPr>
          <p:txBody>
            <a:bodyPr wrap="none" lIns="179238" tIns="143391" rIns="179238" bIns="143391" rtlCol="0" anchor="ctr">
              <a:spAutoFit/>
            </a:bodyPr>
            <a:lstStyle/>
            <a:p>
              <a:pPr algn="ctr" defTabSz="913946">
                <a:lnSpc>
                  <a:spcPct val="90000"/>
                </a:lnSpc>
                <a:defRPr/>
              </a:pPr>
              <a:r>
                <a:rPr lang="en-US" sz="1568" kern="0" spc="-49" dirty="0">
                  <a:solidFill>
                    <a:srgbClr val="00188F"/>
                  </a:solidFill>
                  <a:latin typeface="Calibri"/>
                </a:rPr>
                <a:t>Internet</a:t>
              </a:r>
            </a:p>
          </p:txBody>
        </p:sp>
      </p:grpSp>
      <p:sp>
        <p:nvSpPr>
          <p:cNvPr id="13" name="Rectangle 12"/>
          <p:cNvSpPr/>
          <p:nvPr/>
        </p:nvSpPr>
        <p:spPr bwMode="auto">
          <a:xfrm>
            <a:off x="6111578" y="2303275"/>
            <a:ext cx="1941748" cy="58827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r>
              <a:rPr lang="en-US" sz="1960" dirty="0">
                <a:gradFill>
                  <a:gsLst>
                    <a:gs pos="16814">
                      <a:srgbClr val="FFFFFF"/>
                    </a:gs>
                    <a:gs pos="46000">
                      <a:srgbClr val="FFFFFF"/>
                    </a:gs>
                  </a:gsLst>
                  <a:lin ang="5400000" scaled="0"/>
                </a:gradFill>
              </a:rPr>
              <a:t>Virtual Network</a:t>
            </a:r>
          </a:p>
        </p:txBody>
      </p:sp>
      <p:sp>
        <p:nvSpPr>
          <p:cNvPr id="14" name="Rectangle 13"/>
          <p:cNvSpPr/>
          <p:nvPr/>
        </p:nvSpPr>
        <p:spPr bwMode="auto">
          <a:xfrm>
            <a:off x="6283154" y="4066975"/>
            <a:ext cx="1901699" cy="1344287"/>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15" name="Rectangle 14"/>
          <p:cNvSpPr/>
          <p:nvPr/>
        </p:nvSpPr>
        <p:spPr bwMode="auto">
          <a:xfrm>
            <a:off x="10029189" y="4066975"/>
            <a:ext cx="1867705" cy="1344287"/>
          </a:xfrm>
          <a:prstGeom prst="rect">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7302" y="4162452"/>
            <a:ext cx="764752" cy="764752"/>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0355" y="4536699"/>
            <a:ext cx="764752" cy="764752"/>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8931" y="4161359"/>
            <a:ext cx="764752" cy="764752"/>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9143" y="4479109"/>
            <a:ext cx="764752" cy="764752"/>
          </a:xfrm>
          <a:prstGeom prst="rect">
            <a:avLst/>
          </a:prstGeom>
        </p:spPr>
      </p:pic>
      <p:sp>
        <p:nvSpPr>
          <p:cNvPr id="20" name="TextBox 19"/>
          <p:cNvSpPr txBox="1"/>
          <p:nvPr/>
        </p:nvSpPr>
        <p:spPr>
          <a:xfrm>
            <a:off x="6141867" y="3695705"/>
            <a:ext cx="2042985" cy="506769"/>
          </a:xfrm>
          <a:prstGeom prst="rect">
            <a:avLst/>
          </a:prstGeom>
          <a:noFill/>
        </p:spPr>
        <p:txBody>
          <a:bodyPr wrap="square" lIns="179238" tIns="143391" rIns="179238" bIns="143391" rtlCol="0">
            <a:spAutoFit/>
          </a:bodyPr>
          <a:lstStyle/>
          <a:p>
            <a:pPr>
              <a:lnSpc>
                <a:spcPct val="90000"/>
              </a:lnSpc>
              <a:spcAft>
                <a:spcPts val="588"/>
              </a:spcAft>
            </a:pPr>
            <a:r>
              <a:rPr lang="en-US" sz="1568" b="1" dirty="0">
                <a:effectLst>
                  <a:outerShdw blurRad="38100" dist="38100" dir="2700000" algn="tl">
                    <a:srgbClr val="000000">
                      <a:alpha val="43137"/>
                    </a:srgbClr>
                  </a:outerShdw>
                </a:effectLst>
              </a:rPr>
              <a:t>Front End Subnet</a:t>
            </a:r>
            <a:endParaRPr lang="en-US" sz="1568" b="1" dirty="0"/>
          </a:p>
        </p:txBody>
      </p:sp>
      <p:sp>
        <p:nvSpPr>
          <p:cNvPr id="21" name="TextBox 20"/>
          <p:cNvSpPr txBox="1"/>
          <p:nvPr/>
        </p:nvSpPr>
        <p:spPr>
          <a:xfrm>
            <a:off x="9903225" y="3695705"/>
            <a:ext cx="1941748" cy="506769"/>
          </a:xfrm>
          <a:prstGeom prst="rect">
            <a:avLst/>
          </a:prstGeom>
          <a:noFill/>
        </p:spPr>
        <p:txBody>
          <a:bodyPr wrap="square" lIns="179238" tIns="143391" rIns="179238" bIns="143391" rtlCol="0">
            <a:spAutoFit/>
          </a:bodyPr>
          <a:lstStyle/>
          <a:p>
            <a:pPr>
              <a:lnSpc>
                <a:spcPct val="90000"/>
              </a:lnSpc>
              <a:spcAft>
                <a:spcPts val="588"/>
              </a:spcAft>
            </a:pPr>
            <a:r>
              <a:rPr lang="en-US" sz="1568" b="1" dirty="0">
                <a:effectLst>
                  <a:outerShdw blurRad="38100" dist="38100" dir="2700000" algn="tl">
                    <a:srgbClr val="000000">
                      <a:alpha val="43137"/>
                    </a:srgbClr>
                  </a:outerShdw>
                </a:effectLst>
              </a:rPr>
              <a:t>Back End Subnet</a:t>
            </a:r>
            <a:endParaRPr lang="en-US" sz="1568" b="1" dirty="0"/>
          </a:p>
        </p:txBody>
      </p:sp>
      <p:cxnSp>
        <p:nvCxnSpPr>
          <p:cNvPr id="23" name="Elbow Connector 22"/>
          <p:cNvCxnSpPr/>
          <p:nvPr/>
        </p:nvCxnSpPr>
        <p:spPr>
          <a:xfrm rot="5400000" flipH="1" flipV="1">
            <a:off x="7461976" y="2689093"/>
            <a:ext cx="1903027" cy="852741"/>
          </a:xfrm>
          <a:prstGeom prst="bentConnector3">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3"/>
            <a:endCxn id="15" idx="1"/>
          </p:cNvCxnSpPr>
          <p:nvPr/>
        </p:nvCxnSpPr>
        <p:spPr>
          <a:xfrm>
            <a:off x="8184851" y="4739118"/>
            <a:ext cx="1844336"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4" idx="2"/>
          </p:cNvCxnSpPr>
          <p:nvPr/>
        </p:nvCxnSpPr>
        <p:spPr>
          <a:xfrm rot="16200000" flipH="1">
            <a:off x="7568540" y="5076723"/>
            <a:ext cx="651860" cy="1320936"/>
          </a:xfrm>
          <a:prstGeom prst="bentConnector2">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15" idx="2"/>
          </p:cNvCxnSpPr>
          <p:nvPr/>
        </p:nvCxnSpPr>
        <p:spPr>
          <a:xfrm flipV="1">
            <a:off x="9539310" y="5411261"/>
            <a:ext cx="1423731" cy="651860"/>
          </a:xfrm>
          <a:prstGeom prst="bentConnector2">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8347676" y="2920168"/>
            <a:ext cx="883407" cy="4575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r>
              <a:rPr lang="en-US" sz="1568" dirty="0">
                <a:gradFill>
                  <a:gsLst>
                    <a:gs pos="16814">
                      <a:srgbClr val="FFFFFF"/>
                    </a:gs>
                    <a:gs pos="46000">
                      <a:srgbClr val="FFFFFF"/>
                    </a:gs>
                  </a:gsLst>
                  <a:lin ang="5400000" scaled="0"/>
                </a:gradFill>
              </a:rPr>
              <a:t>System</a:t>
            </a:r>
          </a:p>
          <a:p>
            <a:pPr algn="ctr" defTabSz="913843" fontAlgn="base">
              <a:spcBef>
                <a:spcPct val="0"/>
              </a:spcBef>
              <a:spcAft>
                <a:spcPct val="0"/>
              </a:spcAft>
            </a:pPr>
            <a:r>
              <a:rPr lang="en-US" sz="1568" dirty="0">
                <a:gradFill>
                  <a:gsLst>
                    <a:gs pos="16814">
                      <a:srgbClr val="FFFFFF"/>
                    </a:gs>
                    <a:gs pos="46000">
                      <a:srgbClr val="FFFFFF"/>
                    </a:gs>
                  </a:gsLst>
                  <a:lin ang="5400000" scaled="0"/>
                </a:gradFill>
              </a:rPr>
              <a:t>Route</a:t>
            </a:r>
          </a:p>
        </p:txBody>
      </p:sp>
      <p:sp>
        <p:nvSpPr>
          <p:cNvPr id="40" name="Rectangle 39"/>
          <p:cNvSpPr/>
          <p:nvPr/>
        </p:nvSpPr>
        <p:spPr bwMode="auto">
          <a:xfrm>
            <a:off x="6841238" y="5771173"/>
            <a:ext cx="1266635" cy="539051"/>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r>
              <a:rPr lang="en-US" sz="1568" b="1" dirty="0">
                <a:solidFill>
                  <a:schemeClr val="tx1"/>
                </a:solidFill>
                <a:effectLst>
                  <a:outerShdw blurRad="38100" dist="38100" dir="2700000" algn="tl">
                    <a:srgbClr val="000000">
                      <a:alpha val="43137"/>
                    </a:srgbClr>
                  </a:outerShdw>
                </a:effectLst>
              </a:rPr>
              <a:t>User Defined Route</a:t>
            </a:r>
            <a:endParaRPr lang="en-US" sz="1568" b="1" dirty="0">
              <a:solidFill>
                <a:schemeClr val="tx1"/>
              </a:solidFill>
            </a:endParaRPr>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7932" y="5578285"/>
            <a:ext cx="919533" cy="919533"/>
          </a:xfrm>
          <a:prstGeom prst="rect">
            <a:avLst/>
          </a:prstGeom>
        </p:spPr>
      </p:pic>
      <p:sp>
        <p:nvSpPr>
          <p:cNvPr id="50" name="TextBox 49"/>
          <p:cNvSpPr txBox="1"/>
          <p:nvPr/>
        </p:nvSpPr>
        <p:spPr>
          <a:xfrm>
            <a:off x="8261330" y="5164156"/>
            <a:ext cx="1691378" cy="506769"/>
          </a:xfrm>
          <a:prstGeom prst="rect">
            <a:avLst/>
          </a:prstGeom>
          <a:noFill/>
        </p:spPr>
        <p:txBody>
          <a:bodyPr wrap="square" lIns="179238" tIns="143391" rIns="179238" bIns="143391" rtlCol="0">
            <a:spAutoFit/>
          </a:bodyPr>
          <a:lstStyle/>
          <a:p>
            <a:pPr>
              <a:lnSpc>
                <a:spcPct val="90000"/>
              </a:lnSpc>
              <a:spcAft>
                <a:spcPts val="588"/>
              </a:spcAft>
            </a:pPr>
            <a:r>
              <a:rPr lang="en-US" sz="1568" dirty="0">
                <a:gradFill>
                  <a:gsLst>
                    <a:gs pos="2917">
                      <a:srgbClr val="FFFFFF"/>
                    </a:gs>
                    <a:gs pos="30000">
                      <a:srgbClr val="FFFFFF"/>
                    </a:gs>
                  </a:gsLst>
                  <a:lin ang="5400000" scaled="0"/>
                </a:gradFill>
              </a:rPr>
              <a:t>VM/Appliance</a:t>
            </a:r>
          </a:p>
        </p:txBody>
      </p:sp>
      <p:sp>
        <p:nvSpPr>
          <p:cNvPr id="51" name="TextBox 50"/>
          <p:cNvSpPr txBox="1"/>
          <p:nvPr/>
        </p:nvSpPr>
        <p:spPr>
          <a:xfrm>
            <a:off x="9122700" y="2747842"/>
            <a:ext cx="2577765" cy="506769"/>
          </a:xfrm>
          <a:prstGeom prst="rect">
            <a:avLst/>
          </a:prstGeom>
          <a:noFill/>
        </p:spPr>
        <p:txBody>
          <a:bodyPr wrap="square" lIns="179238" tIns="143391" rIns="179238" bIns="143391" rtlCol="0">
            <a:spAutoFit/>
          </a:bodyPr>
          <a:lstStyle/>
          <a:p>
            <a:pPr>
              <a:lnSpc>
                <a:spcPct val="90000"/>
              </a:lnSpc>
              <a:spcAft>
                <a:spcPts val="588"/>
              </a:spcAft>
            </a:pPr>
            <a:r>
              <a:rPr lang="en-US" sz="1568" dirty="0">
                <a:effectLst>
                  <a:outerShdw blurRad="38100" dist="38100" dir="2700000" algn="tl">
                    <a:srgbClr val="000000">
                      <a:alpha val="43137"/>
                    </a:srgbClr>
                  </a:outerShdw>
                </a:effectLst>
              </a:rPr>
              <a:t>VM with “IP Forwarding”</a:t>
            </a:r>
            <a:endParaRPr lang="en-US" sz="1568" dirty="0"/>
          </a:p>
        </p:txBody>
      </p:sp>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676" y="2747338"/>
            <a:ext cx="919533" cy="919533"/>
          </a:xfrm>
          <a:prstGeom prst="rect">
            <a:avLst/>
          </a:prstGeom>
        </p:spPr>
      </p:pic>
    </p:spTree>
    <p:extLst>
      <p:ext uri="{BB962C8B-B14F-4D97-AF65-F5344CB8AC3E}">
        <p14:creationId xmlns:p14="http://schemas.microsoft.com/office/powerpoint/2010/main" val="2091437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25"/>
                                        </p:tgtEl>
                                        <p:attrNameLst>
                                          <p:attrName>style.visibility</p:attrName>
                                        </p:attrNameLst>
                                      </p:cBhvr>
                                      <p:to>
                                        <p:strVal val="hidden"/>
                                      </p:to>
                                    </p:set>
                                  </p:childTnLst>
                                </p:cTn>
                              </p:par>
                            </p:childTnLst>
                          </p:cTn>
                        </p:par>
                        <p:par>
                          <p:cTn id="24" fill="hold">
                            <p:stCondLst>
                              <p:cond delay="0"/>
                            </p:stCondLst>
                            <p:childTnLst>
                              <p:par>
                                <p:cTn id="25" presetID="1" presetClass="exit" presetSubtype="0" fill="hold" grpId="0" nodeType="afterEffect">
                                  <p:stCondLst>
                                    <p:cond delay="0"/>
                                  </p:stCondLst>
                                  <p:childTnLst>
                                    <p:set>
                                      <p:cBhvr>
                                        <p:cTn id="26"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0" grpId="0" animBg="1"/>
      <p:bldP spid="50" grpId="0"/>
      <p:bldP spid="50" grpId="1"/>
      <p:bldP spid="51"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2"/>
            <a:ext cx="11352214" cy="1388921"/>
          </a:xfrm>
        </p:spPr>
        <p:txBody>
          <a:bodyPr>
            <a:normAutofit fontScale="90000"/>
          </a:bodyPr>
          <a:lstStyle/>
          <a:p>
            <a:r>
              <a:rPr lang="en-US" dirty="0"/>
              <a:t>VNET PaaS Service</a:t>
            </a:r>
            <a:br>
              <a:rPr lang="en-US" dirty="0"/>
            </a:br>
            <a:r>
              <a:rPr lang="en-US" dirty="0"/>
              <a:t>Integration</a:t>
            </a:r>
            <a:br>
              <a:rPr lang="en-US" dirty="0"/>
            </a:br>
            <a:r>
              <a:rPr lang="en-US" sz="1960" spc="0" dirty="0">
                <a:latin typeface="+mn-lt"/>
              </a:rPr>
              <a:t>All PaaS Services in a VNET</a:t>
            </a:r>
          </a:p>
        </p:txBody>
      </p:sp>
      <p:sp>
        <p:nvSpPr>
          <p:cNvPr id="9" name="Text Placeholder 41"/>
          <p:cNvSpPr txBox="1">
            <a:spLocks/>
          </p:cNvSpPr>
          <p:nvPr/>
        </p:nvSpPr>
        <p:spPr>
          <a:xfrm>
            <a:off x="302351" y="2632193"/>
            <a:ext cx="5343967" cy="461457"/>
          </a:xfrm>
          <a:prstGeom prst="rect">
            <a:avLst/>
          </a:prstGeom>
        </p:spPr>
        <p:txBody>
          <a:bodyPr vert="horz" wrap="square" lIns="143373" tIns="89608" rIns="143373" bIns="89608"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5">
              <a:spcBef>
                <a:spcPts val="1176"/>
              </a:spcBef>
              <a:buClr>
                <a:schemeClr val="tx1"/>
              </a:buClr>
            </a:pPr>
            <a:r>
              <a:rPr lang="en-US" sz="2744" dirty="0">
                <a:gradFill>
                  <a:gsLst>
                    <a:gs pos="1250">
                      <a:schemeClr val="tx2"/>
                    </a:gs>
                    <a:gs pos="99000">
                      <a:schemeClr val="tx2"/>
                    </a:gs>
                  </a:gsLst>
                  <a:lin ang="5400000" scaled="0"/>
                </a:gradFill>
                <a:latin typeface="+mj-lt"/>
              </a:rPr>
              <a:t>Overview</a:t>
            </a:r>
            <a:endParaRPr lang="en-US" sz="1568" dirty="0">
              <a:gradFill>
                <a:gsLst>
                  <a:gs pos="1250">
                    <a:schemeClr val="tx1"/>
                  </a:gs>
                  <a:gs pos="99000">
                    <a:schemeClr val="tx1"/>
                  </a:gs>
                </a:gsLst>
                <a:lin ang="5400000" scaled="0"/>
              </a:gradFill>
            </a:endParaRPr>
          </a:p>
          <a:p>
            <a:pPr defTabSz="914005">
              <a:spcBef>
                <a:spcPts val="1176"/>
              </a:spcBef>
              <a:buClr>
                <a:schemeClr val="tx1"/>
              </a:buClr>
            </a:pPr>
            <a:r>
              <a:rPr lang="en-US" sz="1568" dirty="0">
                <a:gradFill>
                  <a:gsLst>
                    <a:gs pos="1250">
                      <a:schemeClr val="tx1"/>
                    </a:gs>
                    <a:gs pos="99000">
                      <a:schemeClr val="tx1"/>
                    </a:gs>
                  </a:gsLst>
                  <a:lin ang="5400000" scaled="0"/>
                </a:gradFill>
              </a:rPr>
              <a:t>Customer dedicated PaaS Services deployed to VNETs</a:t>
            </a:r>
          </a:p>
          <a:p>
            <a:pPr defTabSz="914005">
              <a:spcBef>
                <a:spcPts val="1176"/>
              </a:spcBef>
              <a:buClr>
                <a:schemeClr val="tx1"/>
              </a:buClr>
            </a:pPr>
            <a:r>
              <a:rPr lang="en-US" sz="1568" dirty="0">
                <a:gradFill>
                  <a:gsLst>
                    <a:gs pos="1250">
                      <a:schemeClr val="tx1"/>
                    </a:gs>
                    <a:gs pos="99000">
                      <a:schemeClr val="tx1"/>
                    </a:gs>
                  </a:gsLst>
                  <a:lin ang="5400000" scaled="0"/>
                </a:gradFill>
              </a:rPr>
              <a:t>Service Tunnel security connects customer VNET to multi-tenet PaaS services</a:t>
            </a:r>
          </a:p>
        </p:txBody>
      </p:sp>
      <p:sp>
        <p:nvSpPr>
          <p:cNvPr id="8" name="Rectangle 7"/>
          <p:cNvSpPr/>
          <p:nvPr/>
        </p:nvSpPr>
        <p:spPr bwMode="auto">
          <a:xfrm>
            <a:off x="5644165" y="221610"/>
            <a:ext cx="6542197" cy="685524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grpSp>
        <p:nvGrpSpPr>
          <p:cNvPr id="11" name="Group 10"/>
          <p:cNvGrpSpPr/>
          <p:nvPr/>
        </p:nvGrpSpPr>
        <p:grpSpPr>
          <a:xfrm>
            <a:off x="11430314" y="427929"/>
            <a:ext cx="491661" cy="491661"/>
            <a:chOff x="454026" y="1404697"/>
            <a:chExt cx="501650" cy="501650"/>
          </a:xfrm>
        </p:grpSpPr>
        <p:sp>
          <p:nvSpPr>
            <p:cNvPr id="14" name="Oval 13"/>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8"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57" tIns="43928" rIns="87857" bIns="43928" numCol="1" anchor="t" anchorCtr="0" compatLnSpc="1">
              <a:prstTxWarp prst="textNoShape">
                <a:avLst/>
              </a:prstTxWarp>
            </a:bodyPr>
            <a:lstStyle/>
            <a:p>
              <a:pPr defTabSz="878548">
                <a:defRPr/>
              </a:pPr>
              <a:endParaRPr lang="en-US" sz="1730" kern="0">
                <a:solidFill>
                  <a:srgbClr val="505050"/>
                </a:solidFill>
              </a:endParaRPr>
            </a:p>
          </p:txBody>
        </p:sp>
      </p:grpSp>
      <p:sp>
        <p:nvSpPr>
          <p:cNvPr id="20" name="TextBox 19"/>
          <p:cNvSpPr txBox="1"/>
          <p:nvPr/>
        </p:nvSpPr>
        <p:spPr>
          <a:xfrm>
            <a:off x="255861" y="6547668"/>
            <a:ext cx="1419316" cy="425323"/>
          </a:xfrm>
          <a:prstGeom prst="rect">
            <a:avLst/>
          </a:prstGeom>
          <a:noFill/>
        </p:spPr>
        <p:txBody>
          <a:bodyPr wrap="none" lIns="179238" tIns="143391" rIns="179238" bIns="143391" rtlCol="0">
            <a:spAutoFit/>
          </a:bodyPr>
          <a:lstStyle/>
          <a:p>
            <a:pPr>
              <a:lnSpc>
                <a:spcPct val="90000"/>
              </a:lnSpc>
              <a:spcAft>
                <a:spcPts val="588"/>
              </a:spcAft>
            </a:pPr>
            <a:r>
              <a:rPr lang="en-US" sz="980" dirty="0">
                <a:gradFill>
                  <a:gsLst>
                    <a:gs pos="0">
                      <a:schemeClr val="tx1"/>
                    </a:gs>
                    <a:gs pos="100000">
                      <a:schemeClr val="tx1"/>
                    </a:gs>
                  </a:gsLst>
                  <a:lin ang="5400000" scaled="1"/>
                </a:gradFill>
              </a:rPr>
              <a:t>UNDER NDA ONLY</a:t>
            </a:r>
          </a:p>
        </p:txBody>
      </p:sp>
      <p:grpSp>
        <p:nvGrpSpPr>
          <p:cNvPr id="5" name="Group 4"/>
          <p:cNvGrpSpPr/>
          <p:nvPr/>
        </p:nvGrpSpPr>
        <p:grpSpPr>
          <a:xfrm>
            <a:off x="5890386" y="1002634"/>
            <a:ext cx="5985916" cy="1659171"/>
            <a:chOff x="6343650" y="1088418"/>
            <a:chExt cx="5505450" cy="1692882"/>
          </a:xfrm>
        </p:grpSpPr>
        <p:sp>
          <p:nvSpPr>
            <p:cNvPr id="3" name="Rectangle 2"/>
            <p:cNvSpPr/>
            <p:nvPr/>
          </p:nvSpPr>
          <p:spPr bwMode="auto">
            <a:xfrm>
              <a:off x="6343650" y="1362075"/>
              <a:ext cx="5505450" cy="14192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 name="Rectangle 3"/>
            <p:cNvSpPr/>
            <p:nvPr/>
          </p:nvSpPr>
          <p:spPr bwMode="auto">
            <a:xfrm>
              <a:off x="6343650" y="1088418"/>
              <a:ext cx="5505450" cy="273657"/>
            </a:xfrm>
            <a:prstGeom prst="rect">
              <a:avLst/>
            </a:prstGeom>
            <a:solidFill>
              <a:schemeClr val="bg2"/>
            </a:solid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Dedicated PaaS</a:t>
              </a:r>
            </a:p>
          </p:txBody>
        </p:sp>
      </p:grpSp>
      <p:grpSp>
        <p:nvGrpSpPr>
          <p:cNvPr id="15" name="Group 14"/>
          <p:cNvGrpSpPr/>
          <p:nvPr/>
        </p:nvGrpSpPr>
        <p:grpSpPr>
          <a:xfrm>
            <a:off x="5890386" y="3430228"/>
            <a:ext cx="2324497" cy="3180661"/>
            <a:chOff x="6343646" y="1088418"/>
            <a:chExt cx="5505452" cy="1692882"/>
          </a:xfrm>
        </p:grpSpPr>
        <p:sp>
          <p:nvSpPr>
            <p:cNvPr id="16" name="Rectangle 15"/>
            <p:cNvSpPr/>
            <p:nvPr/>
          </p:nvSpPr>
          <p:spPr bwMode="auto">
            <a:xfrm>
              <a:off x="6343646" y="1362075"/>
              <a:ext cx="5505450" cy="14192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7" name="Rectangle 16"/>
            <p:cNvSpPr/>
            <p:nvPr/>
          </p:nvSpPr>
          <p:spPr bwMode="auto">
            <a:xfrm>
              <a:off x="6343648" y="1088418"/>
              <a:ext cx="5505450" cy="273657"/>
            </a:xfrm>
            <a:prstGeom prst="rect">
              <a:avLst/>
            </a:prstGeom>
            <a:solidFill>
              <a:schemeClr val="bg2"/>
            </a:solid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Customer VNET</a:t>
              </a:r>
            </a:p>
          </p:txBody>
        </p:sp>
      </p:grpSp>
      <p:grpSp>
        <p:nvGrpSpPr>
          <p:cNvPr id="24" name="Group 23"/>
          <p:cNvGrpSpPr/>
          <p:nvPr/>
        </p:nvGrpSpPr>
        <p:grpSpPr>
          <a:xfrm>
            <a:off x="9877649" y="3430228"/>
            <a:ext cx="2017323" cy="3180661"/>
            <a:chOff x="6343646" y="1088418"/>
            <a:chExt cx="5505452" cy="1692882"/>
          </a:xfrm>
        </p:grpSpPr>
        <p:sp>
          <p:nvSpPr>
            <p:cNvPr id="25" name="Rectangle 24"/>
            <p:cNvSpPr/>
            <p:nvPr/>
          </p:nvSpPr>
          <p:spPr bwMode="auto">
            <a:xfrm>
              <a:off x="6343646" y="1362075"/>
              <a:ext cx="5505450" cy="14192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6" name="Rectangle 25"/>
            <p:cNvSpPr/>
            <p:nvPr/>
          </p:nvSpPr>
          <p:spPr bwMode="auto">
            <a:xfrm>
              <a:off x="6343648" y="1088418"/>
              <a:ext cx="5505450" cy="273657"/>
            </a:xfrm>
            <a:prstGeom prst="rect">
              <a:avLst/>
            </a:prstGeom>
            <a:solidFill>
              <a:schemeClr val="bg2"/>
            </a:solid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960" dirty="0">
                  <a:gradFill>
                    <a:gsLst>
                      <a:gs pos="0">
                        <a:srgbClr val="FFFFFF"/>
                      </a:gs>
                      <a:gs pos="100000">
                        <a:srgbClr val="FFFFFF"/>
                      </a:gs>
                    </a:gsLst>
                    <a:lin ang="5400000" scaled="0"/>
                  </a:gradFill>
                </a:rPr>
                <a:t>Multi-Tenet PaaS</a:t>
              </a:r>
            </a:p>
          </p:txBody>
        </p:sp>
      </p:grpSp>
      <p:sp>
        <p:nvSpPr>
          <p:cNvPr id="27" name="Rectangle 26"/>
          <p:cNvSpPr/>
          <p:nvPr/>
        </p:nvSpPr>
        <p:spPr bwMode="auto">
          <a:xfrm>
            <a:off x="8214882" y="4802376"/>
            <a:ext cx="1355592" cy="514158"/>
          </a:xfrm>
          <a:prstGeom prst="rect">
            <a:avLst/>
          </a:prstGeom>
          <a:solidFill>
            <a:schemeClr val="bg2"/>
          </a:solid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568" dirty="0">
                <a:gradFill>
                  <a:gsLst>
                    <a:gs pos="0">
                      <a:srgbClr val="FFFFFF"/>
                    </a:gs>
                    <a:gs pos="100000">
                      <a:srgbClr val="FFFFFF"/>
                    </a:gs>
                  </a:gsLst>
                  <a:lin ang="5400000" scaled="0"/>
                </a:gradFill>
              </a:rPr>
              <a:t>Service Tunnel</a:t>
            </a:r>
          </a:p>
        </p:txBody>
      </p:sp>
      <p:sp>
        <p:nvSpPr>
          <p:cNvPr id="28" name="Rectangle 27"/>
          <p:cNvSpPr/>
          <p:nvPr/>
        </p:nvSpPr>
        <p:spPr bwMode="auto">
          <a:xfrm rot="5400000">
            <a:off x="9032028" y="4928690"/>
            <a:ext cx="1355592" cy="335650"/>
          </a:xfrm>
          <a:prstGeom prst="rect">
            <a:avLst/>
          </a:prstGeom>
          <a:solidFill>
            <a:schemeClr val="tx2"/>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568" dirty="0">
                <a:solidFill>
                  <a:schemeClr val="bg1"/>
                </a:solidFill>
              </a:rPr>
              <a:t>ACL</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9649" y="4099269"/>
            <a:ext cx="528267" cy="52826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5109" y="5751345"/>
            <a:ext cx="617763" cy="617763"/>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0332" y="4816411"/>
            <a:ext cx="560208" cy="560208"/>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2936" y="6547667"/>
            <a:ext cx="531946" cy="531946"/>
          </a:xfrm>
          <a:prstGeom prst="rect">
            <a:avLst/>
          </a:prstGeom>
        </p:spPr>
      </p:pic>
      <p:grpSp>
        <p:nvGrpSpPr>
          <p:cNvPr id="22" name="Group 21"/>
          <p:cNvGrpSpPr/>
          <p:nvPr/>
        </p:nvGrpSpPr>
        <p:grpSpPr>
          <a:xfrm>
            <a:off x="5973367" y="1448311"/>
            <a:ext cx="1118993" cy="1036025"/>
            <a:chOff x="6094733" y="1639414"/>
            <a:chExt cx="1141728" cy="1057075"/>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310" y="1639414"/>
              <a:ext cx="780290" cy="780290"/>
            </a:xfrm>
            <a:prstGeom prst="rect">
              <a:avLst/>
            </a:prstGeom>
          </p:spPr>
        </p:pic>
        <p:sp>
          <p:nvSpPr>
            <p:cNvPr id="34" name="Rectangle 33"/>
            <p:cNvSpPr/>
            <p:nvPr/>
          </p:nvSpPr>
          <p:spPr>
            <a:xfrm>
              <a:off x="6094733" y="2388712"/>
              <a:ext cx="1141728" cy="307777"/>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HDInsight</a:t>
              </a:r>
            </a:p>
          </p:txBody>
        </p:sp>
      </p:grpSp>
      <p:grpSp>
        <p:nvGrpSpPr>
          <p:cNvPr id="13" name="Group 12"/>
          <p:cNvGrpSpPr/>
          <p:nvPr/>
        </p:nvGrpSpPr>
        <p:grpSpPr>
          <a:xfrm>
            <a:off x="8915264" y="1471071"/>
            <a:ext cx="1208328" cy="1059159"/>
            <a:chOff x="9096402" y="1662636"/>
            <a:chExt cx="1232879" cy="1080679"/>
          </a:xfrm>
        </p:grpSpPr>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89383" y="1662636"/>
              <a:ext cx="692973" cy="692973"/>
            </a:xfrm>
            <a:prstGeom prst="rect">
              <a:avLst/>
            </a:prstGeom>
          </p:spPr>
        </p:pic>
        <p:sp>
          <p:nvSpPr>
            <p:cNvPr id="36" name="Rectangle 35"/>
            <p:cNvSpPr/>
            <p:nvPr/>
          </p:nvSpPr>
          <p:spPr>
            <a:xfrm>
              <a:off x="9096402" y="2435538"/>
              <a:ext cx="1232879" cy="307777"/>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App Service</a:t>
              </a:r>
            </a:p>
          </p:txBody>
        </p:sp>
      </p:grpSp>
      <p:grpSp>
        <p:nvGrpSpPr>
          <p:cNvPr id="12" name="Group 11"/>
          <p:cNvGrpSpPr/>
          <p:nvPr/>
        </p:nvGrpSpPr>
        <p:grpSpPr>
          <a:xfrm>
            <a:off x="10386748" y="1461351"/>
            <a:ext cx="1226398" cy="1049828"/>
            <a:chOff x="10597784" y="1652719"/>
            <a:chExt cx="1251316" cy="1071158"/>
          </a:xfrm>
        </p:grpSpPr>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86885" y="1652719"/>
              <a:ext cx="780290" cy="780290"/>
            </a:xfrm>
            <a:prstGeom prst="rect">
              <a:avLst/>
            </a:prstGeom>
          </p:spPr>
        </p:pic>
        <p:sp>
          <p:nvSpPr>
            <p:cNvPr id="37" name="Rectangle 36"/>
            <p:cNvSpPr/>
            <p:nvPr/>
          </p:nvSpPr>
          <p:spPr>
            <a:xfrm>
              <a:off x="10597784" y="2416100"/>
              <a:ext cx="1251316" cy="307777"/>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RedisCache</a:t>
              </a:r>
            </a:p>
          </p:txBody>
        </p:sp>
      </p:grpSp>
      <p:sp>
        <p:nvSpPr>
          <p:cNvPr id="38" name="Down Arrow 37"/>
          <p:cNvSpPr/>
          <p:nvPr/>
        </p:nvSpPr>
        <p:spPr bwMode="auto">
          <a:xfrm>
            <a:off x="6591084" y="2668900"/>
            <a:ext cx="546901" cy="773254"/>
          </a:xfrm>
          <a:prstGeom prst="down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a:xfrm>
            <a:off x="5606369" y="2711798"/>
            <a:ext cx="1118993" cy="301648"/>
          </a:xfrm>
          <a:prstGeom prst="rect">
            <a:avLst/>
          </a:prstGeom>
        </p:spPr>
        <p:txBody>
          <a:bodyPr wrap="square" lIns="179238">
            <a:spAutoFit/>
          </a:bodyPr>
          <a:lstStyle/>
          <a:p>
            <a:pPr algn="ctr" defTabSz="914180">
              <a:defRPr/>
            </a:pPr>
            <a:r>
              <a:rPr lang="en-US" sz="1372" kern="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Deploy</a:t>
            </a:r>
          </a:p>
        </p:txBody>
      </p:sp>
      <p:sp>
        <p:nvSpPr>
          <p:cNvPr id="23" name="Rectangle 22"/>
          <p:cNvSpPr/>
          <p:nvPr/>
        </p:nvSpPr>
        <p:spPr bwMode="auto">
          <a:xfrm>
            <a:off x="6307962" y="4099269"/>
            <a:ext cx="1480350" cy="988348"/>
          </a:xfrm>
          <a:prstGeom prst="rect">
            <a:avLst/>
          </a:prstGeom>
          <a:solidFill>
            <a:schemeClr val="tx1"/>
          </a:solidFill>
          <a:ln w="3175">
            <a:solidFill>
              <a:schemeClr val="bg2"/>
            </a:solidFill>
            <a:prstDash val="lg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0" name="Rectangle 39"/>
          <p:cNvSpPr/>
          <p:nvPr/>
        </p:nvSpPr>
        <p:spPr bwMode="auto">
          <a:xfrm>
            <a:off x="6307962" y="5265086"/>
            <a:ext cx="1480350" cy="1025502"/>
          </a:xfrm>
          <a:prstGeom prst="rect">
            <a:avLst/>
          </a:prstGeom>
          <a:solidFill>
            <a:schemeClr val="tx1"/>
          </a:solidFill>
          <a:ln w="3175">
            <a:solidFill>
              <a:schemeClr val="bg2"/>
            </a:solidFill>
            <a:prstDash val="lg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8328" y="4191686"/>
            <a:ext cx="454066" cy="454066"/>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42938" y="4191686"/>
            <a:ext cx="454066" cy="454066"/>
          </a:xfrm>
          <a:prstGeom prst="rect">
            <a:avLst/>
          </a:prstGeom>
        </p:spPr>
      </p:pic>
      <p:pic>
        <p:nvPicPr>
          <p:cNvPr id="45" name="Picture 4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93375" y="5349659"/>
            <a:ext cx="454066" cy="454066"/>
          </a:xfrm>
          <a:prstGeom prst="rect">
            <a:avLst/>
          </a:prstGeom>
        </p:spPr>
      </p:pic>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37985" y="5349659"/>
            <a:ext cx="454066" cy="454066"/>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10028" y="5928479"/>
            <a:ext cx="311427" cy="31142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65019" y="4691132"/>
            <a:ext cx="401448" cy="401448"/>
          </a:xfrm>
          <a:prstGeom prst="rect">
            <a:avLst/>
          </a:prstGeom>
        </p:spPr>
      </p:pic>
      <p:sp>
        <p:nvSpPr>
          <p:cNvPr id="49" name="Rectangle 48"/>
          <p:cNvSpPr/>
          <p:nvPr/>
        </p:nvSpPr>
        <p:spPr>
          <a:xfrm>
            <a:off x="10587652" y="4191686"/>
            <a:ext cx="1118993" cy="301648"/>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Storage</a:t>
            </a:r>
          </a:p>
        </p:txBody>
      </p:sp>
      <p:sp>
        <p:nvSpPr>
          <p:cNvPr id="50" name="Rectangle 49"/>
          <p:cNvSpPr/>
          <p:nvPr/>
        </p:nvSpPr>
        <p:spPr>
          <a:xfrm>
            <a:off x="10775979" y="5946367"/>
            <a:ext cx="1118993" cy="301648"/>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DW</a:t>
            </a:r>
          </a:p>
        </p:txBody>
      </p:sp>
      <p:sp>
        <p:nvSpPr>
          <p:cNvPr id="51" name="Rectangle 50"/>
          <p:cNvSpPr/>
          <p:nvPr/>
        </p:nvSpPr>
        <p:spPr>
          <a:xfrm>
            <a:off x="9919436" y="4959645"/>
            <a:ext cx="1118993" cy="301648"/>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SQL DB</a:t>
            </a:r>
          </a:p>
        </p:txBody>
      </p:sp>
      <p:grpSp>
        <p:nvGrpSpPr>
          <p:cNvPr id="44" name="Group 43"/>
          <p:cNvGrpSpPr/>
          <p:nvPr/>
        </p:nvGrpSpPr>
        <p:grpSpPr>
          <a:xfrm>
            <a:off x="7488431" y="1469127"/>
            <a:ext cx="1118993" cy="1070071"/>
            <a:chOff x="7640580" y="1264324"/>
            <a:chExt cx="1141728" cy="1091812"/>
          </a:xfrm>
        </p:grpSpPr>
        <p:sp>
          <p:nvSpPr>
            <p:cNvPr id="35" name="Rectangle 34"/>
            <p:cNvSpPr/>
            <p:nvPr/>
          </p:nvSpPr>
          <p:spPr>
            <a:xfrm>
              <a:off x="7640580" y="2048359"/>
              <a:ext cx="1141728" cy="307777"/>
            </a:xfrm>
            <a:prstGeom prst="rect">
              <a:avLst/>
            </a:prstGeom>
          </p:spPr>
          <p:txBody>
            <a:bodyPr wrap="square" lIns="179238">
              <a:spAutoFit/>
            </a:bodyPr>
            <a:lstStyle/>
            <a:p>
              <a:pPr algn="ctr" defTabSz="914180">
                <a:defRPr/>
              </a:pPr>
              <a:r>
                <a:rPr lang="en-US" sz="1372" kern="0" dirty="0">
                  <a:gradFill>
                    <a:gsLst>
                      <a:gs pos="0">
                        <a:schemeClr val="bg2"/>
                      </a:gs>
                      <a:gs pos="100000">
                        <a:schemeClr val="bg2"/>
                      </a:gs>
                    </a:gsLst>
                    <a:lin ang="5400000" scaled="1"/>
                  </a:gradFill>
                  <a:latin typeface="Segoe UI Semibold" panose="020B0702040204020203" pitchFamily="34" charset="0"/>
                  <a:ea typeface="Segoe UI Black" panose="020B0A02040204020203" pitchFamily="34" charset="0"/>
                  <a:cs typeface="Segoe UI Semibold" panose="020B0702040204020203" pitchFamily="34" charset="0"/>
                </a:rPr>
                <a:t>Batch</a:t>
              </a:r>
            </a:p>
          </p:txBody>
        </p:sp>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29596" y="1264324"/>
              <a:ext cx="760888" cy="760888"/>
            </a:xfrm>
            <a:prstGeom prst="rect">
              <a:avLst/>
            </a:prstGeom>
          </p:spPr>
        </p:pic>
      </p:grpSp>
      <p:sp>
        <p:nvSpPr>
          <p:cNvPr id="52" name="Trapezoid 51"/>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21356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9"/>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1" y="1491806"/>
            <a:ext cx="6765218" cy="5630447"/>
          </a:xfrm>
          <a:prstGeom prst="rect">
            <a:avLst/>
          </a:prstGeom>
        </p:spPr>
      </p:pic>
      <p:pic>
        <p:nvPicPr>
          <p:cNvPr id="24" name="Picture 23"/>
          <p:cNvPicPr>
            <a:picLocks noChangeAspect="1"/>
          </p:cNvPicPr>
          <p:nvPr/>
        </p:nvPicPr>
        <p:blipFill>
          <a:blip r:embed="rId4"/>
          <a:stretch>
            <a:fillRect/>
          </a:stretch>
        </p:blipFill>
        <p:spPr>
          <a:xfrm>
            <a:off x="-149671" y="3958336"/>
            <a:ext cx="2290311" cy="3158218"/>
          </a:xfrm>
          <a:prstGeom prst="rect">
            <a:avLst/>
          </a:prstGeom>
        </p:spPr>
      </p:pic>
      <p:pic>
        <p:nvPicPr>
          <p:cNvPr id="23" name="Picture 22"/>
          <p:cNvPicPr>
            <a:picLocks noChangeAspect="1"/>
          </p:cNvPicPr>
          <p:nvPr/>
        </p:nvPicPr>
        <p:blipFill>
          <a:blip r:embed="rId5"/>
          <a:stretch>
            <a:fillRect/>
          </a:stretch>
        </p:blipFill>
        <p:spPr>
          <a:xfrm>
            <a:off x="1293621" y="2722684"/>
            <a:ext cx="2018059" cy="4404712"/>
          </a:xfrm>
          <a:prstGeom prst="rect">
            <a:avLst/>
          </a:prstGeom>
        </p:spPr>
      </p:pic>
      <p:pic>
        <p:nvPicPr>
          <p:cNvPr id="25" name="Picture 24"/>
          <p:cNvPicPr>
            <a:picLocks noChangeAspect="1"/>
          </p:cNvPicPr>
          <p:nvPr/>
        </p:nvPicPr>
        <p:blipFill>
          <a:blip r:embed="rId6"/>
          <a:stretch>
            <a:fillRect/>
          </a:stretch>
        </p:blipFill>
        <p:spPr>
          <a:xfrm>
            <a:off x="33242" y="3328663"/>
            <a:ext cx="1751887" cy="3841293"/>
          </a:xfrm>
          <a:prstGeom prst="rect">
            <a:avLst/>
          </a:prstGeom>
        </p:spPr>
      </p:pic>
      <p:sp>
        <p:nvSpPr>
          <p:cNvPr id="3" name="Rectangle 2"/>
          <p:cNvSpPr/>
          <p:nvPr/>
        </p:nvSpPr>
        <p:spPr bwMode="auto">
          <a:xfrm>
            <a:off x="0" y="0"/>
            <a:ext cx="12188825" cy="7315200"/>
          </a:xfrm>
          <a:prstGeom prst="rect">
            <a:avLst/>
          </a:prstGeom>
          <a:solidFill>
            <a:srgbClr val="000000">
              <a:alpha val="3215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Bent Arrow 16"/>
          <p:cNvSpPr/>
          <p:nvPr/>
        </p:nvSpPr>
        <p:spPr bwMode="auto">
          <a:xfrm rot="16200000" flipV="1">
            <a:off x="6597062" y="2458560"/>
            <a:ext cx="4439886" cy="3737750"/>
          </a:xfrm>
          <a:prstGeom prst="bentArrow">
            <a:avLst>
              <a:gd name="adj1" fmla="val 12627"/>
              <a:gd name="adj2" fmla="val 17456"/>
              <a:gd name="adj3" fmla="val 28020"/>
              <a:gd name="adj4" fmla="val 22492"/>
            </a:avLst>
          </a:prstGeom>
          <a:solidFill>
            <a:srgbClr val="BDD4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614030" y="2062355"/>
            <a:ext cx="6399047" cy="5144062"/>
            <a:chOff x="4547574" y="736462"/>
            <a:chExt cx="6868692" cy="5521600"/>
          </a:xfrm>
        </p:grpSpPr>
        <p:pic>
          <p:nvPicPr>
            <p:cNvPr id="31" name="Picture 30"/>
            <p:cNvPicPr>
              <a:picLocks noChangeAspect="1"/>
            </p:cNvPicPr>
            <p:nvPr/>
          </p:nvPicPr>
          <p:blipFill>
            <a:blip r:embed="rId7"/>
            <a:stretch>
              <a:fillRect/>
            </a:stretch>
          </p:blipFill>
          <p:spPr>
            <a:xfrm>
              <a:off x="4547574" y="736462"/>
              <a:ext cx="3341325" cy="5521600"/>
            </a:xfrm>
            <a:prstGeom prst="rect">
              <a:avLst/>
            </a:prstGeom>
          </p:spPr>
        </p:pic>
        <p:pic>
          <p:nvPicPr>
            <p:cNvPr id="32" name="Picture 31"/>
            <p:cNvPicPr>
              <a:picLocks noChangeAspect="1"/>
            </p:cNvPicPr>
            <p:nvPr/>
          </p:nvPicPr>
          <p:blipFill>
            <a:blip r:embed="rId8"/>
            <a:stretch>
              <a:fillRect/>
            </a:stretch>
          </p:blipFill>
          <p:spPr>
            <a:xfrm>
              <a:off x="6090330" y="3788463"/>
              <a:ext cx="5325936" cy="2452800"/>
            </a:xfrm>
            <a:prstGeom prst="rect">
              <a:avLst/>
            </a:prstGeom>
          </p:spPr>
        </p:pic>
      </p:grpSp>
      <p:sp>
        <p:nvSpPr>
          <p:cNvPr id="16" name="Title 1"/>
          <p:cNvSpPr txBox="1">
            <a:spLocks/>
          </p:cNvSpPr>
          <p:nvPr/>
        </p:nvSpPr>
        <p:spPr>
          <a:xfrm>
            <a:off x="1393698" y="478893"/>
            <a:ext cx="6625673" cy="1357044"/>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How it works </a:t>
            </a:r>
          </a:p>
          <a:p>
            <a:r>
              <a:rPr lang="en-US" sz="3200" dirty="0">
                <a:solidFill>
                  <a:schemeClr val="bg1"/>
                </a:solidFill>
              </a:rPr>
              <a:t>The last mile for enterprise</a:t>
            </a:r>
          </a:p>
        </p:txBody>
      </p:sp>
      <p:sp>
        <p:nvSpPr>
          <p:cNvPr id="20" name="Content Placeholder 2"/>
          <p:cNvSpPr txBox="1">
            <a:spLocks/>
          </p:cNvSpPr>
          <p:nvPr/>
        </p:nvSpPr>
        <p:spPr>
          <a:xfrm>
            <a:off x="2645786" y="4483402"/>
            <a:ext cx="4315137" cy="837076"/>
          </a:xfrm>
          <a:prstGeom prst="rect">
            <a:avLst/>
          </a:prstGeom>
        </p:spPr>
        <p:txBody>
          <a:bodyPr vert="horz" lIns="91403" tIns="45701" rIns="91403" bIns="4570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38">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sp>
        <p:nvSpPr>
          <p:cNvPr id="27" name="Content Placeholder 2"/>
          <p:cNvSpPr txBox="1">
            <a:spLocks/>
          </p:cNvSpPr>
          <p:nvPr/>
        </p:nvSpPr>
        <p:spPr>
          <a:xfrm>
            <a:off x="2218184" y="3500456"/>
            <a:ext cx="4772301" cy="837076"/>
          </a:xfrm>
          <a:prstGeom prst="rect">
            <a:avLst/>
          </a:prstGeom>
        </p:spPr>
        <p:txBody>
          <a:bodyPr vert="horz" lIns="91403" tIns="45701" rIns="91403" bIns="4570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914038">
              <a:buNone/>
              <a:defRPr/>
            </a:pPr>
            <a:endParaRPr lang="en-US" sz="3528" dirty="0">
              <a:gradFill>
                <a:gsLst>
                  <a:gs pos="0">
                    <a:srgbClr val="7FBA00">
                      <a:lumMod val="5000"/>
                      <a:lumOff val="95000"/>
                    </a:srgbClr>
                  </a:gs>
                  <a:gs pos="100000">
                    <a:srgbClr val="FFFFFF"/>
                  </a:gs>
                </a:gsLst>
                <a:lin ang="5400000" scaled="1"/>
              </a:gradFill>
              <a:latin typeface="Segoe UI Light"/>
            </a:endParaRPr>
          </a:p>
        </p:txBody>
      </p:sp>
      <p:pic>
        <p:nvPicPr>
          <p:cNvPr id="28" name="Picture 27"/>
          <p:cNvPicPr>
            <a:picLocks noChangeAspect="1"/>
          </p:cNvPicPr>
          <p:nvPr/>
        </p:nvPicPr>
        <p:blipFill>
          <a:blip r:embed="rId9"/>
          <a:stretch>
            <a:fillRect/>
          </a:stretch>
        </p:blipFill>
        <p:spPr>
          <a:xfrm>
            <a:off x="8313687" y="240067"/>
            <a:ext cx="3256972" cy="1867428"/>
          </a:xfrm>
          <a:prstGeom prst="rect">
            <a:avLst/>
          </a:prstGeom>
        </p:spPr>
      </p:pic>
      <p:sp>
        <p:nvSpPr>
          <p:cNvPr id="33" name="Title 1"/>
          <p:cNvSpPr txBox="1">
            <a:spLocks/>
          </p:cNvSpPr>
          <p:nvPr/>
        </p:nvSpPr>
        <p:spPr>
          <a:xfrm>
            <a:off x="9238661" y="1122878"/>
            <a:ext cx="1447218" cy="685525"/>
          </a:xfrm>
          <a:prstGeom prst="rect">
            <a:avLst/>
          </a:prstGeom>
          <a:noFill/>
        </p:spPr>
        <p:txBody>
          <a:bodyPr vert="horz" lIns="143349" tIns="89593" rIns="143349" bIns="89593"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sz="3999" dirty="0">
                <a:solidFill>
                  <a:srgbClr val="3F5765"/>
                </a:solidFill>
              </a:rPr>
              <a:t>Azure</a:t>
            </a:r>
          </a:p>
        </p:txBody>
      </p:sp>
    </p:spTree>
    <p:extLst>
      <p:ext uri="{BB962C8B-B14F-4D97-AF65-F5344CB8AC3E}">
        <p14:creationId xmlns:p14="http://schemas.microsoft.com/office/powerpoint/2010/main" val="101673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ppt_x</p:attrName>
                                        </p:attrNameLst>
                                      </p:cBhvr>
                                      <p:tavLst>
                                        <p:tav tm="0">
                                          <p:val>
                                            <p:strVal val="#ppt_x"/>
                                          </p:val>
                                        </p:tav>
                                        <p:tav tm="100000">
                                          <p:val>
                                            <p:strVal val="#ppt_x"/>
                                          </p:val>
                                        </p:tav>
                                      </p:tavLst>
                                    </p:anim>
                                    <p:anim calcmode="lin" valueType="num">
                                      <p:cBhvr>
                                        <p:cTn id="24" dur="2000" fill="hold"/>
                                        <p:tgtEl>
                                          <p:spTgt spid="22"/>
                                        </p:tgtEl>
                                        <p:attrNameLst>
                                          <p:attrName>ppt_y</p:attrName>
                                        </p:attrNameLst>
                                      </p:cBhvr>
                                      <p:tavLst>
                                        <p:tav tm="0">
                                          <p:val>
                                            <p:strVal val="#ppt_y+.1"/>
                                          </p:val>
                                        </p:tav>
                                        <p:tav tm="100000">
                                          <p:val>
                                            <p:strVal val="#ppt_y"/>
                                          </p:val>
                                        </p:tav>
                                      </p:tavLst>
                                    </p:anim>
                                  </p:childTnLst>
                                </p:cTn>
                              </p:par>
                              <p:par>
                                <p:cTn id="25" presetID="22" presetClass="entr" presetSubtype="4" fill="hold" grpId="0" nodeType="withEffect">
                                  <p:stCondLst>
                                    <p:cond delay="100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771" y="229830"/>
            <a:ext cx="12599274" cy="6932324"/>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756" fontAlgn="base">
                <a:spcBef>
                  <a:spcPct val="0"/>
                </a:spcBef>
                <a:spcAft>
                  <a:spcPct val="0"/>
                </a:spcAft>
              </a:pPr>
              <a:endParaRPr lang="en-US" sz="1960" kern="0" dirty="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372" b="1" kern="0" dirty="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89619" rIns="175715" bIns="140572" numCol="1" spcCol="0" rtlCol="0" fromWordArt="0" anchor="t" anchorCtr="0" forceAA="0" compatLnSpc="1">
              <a:prstTxWarp prst="textNoShape">
                <a:avLst/>
              </a:prstTxWarp>
              <a:noAutofit/>
            </a:bodyPr>
            <a:lstStyle/>
            <a:p>
              <a:pPr algn="ctr" defTabSz="895654" fontAlgn="base">
                <a:lnSpc>
                  <a:spcPct val="90000"/>
                </a:lnSpc>
              </a:pPr>
              <a:r>
                <a:rPr lang="en-US" sz="1372" b="1" kern="0" dirty="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44809" rIns="89619"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44809" rIns="89619"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89619" rIns="175715" bIns="140572" numCol="1" spcCol="0" rtlCol="0" fromWordArt="0" anchor="t" anchorCtr="0" forceAA="0" compatLnSpc="1">
              <a:prstTxWarp prst="textNoShape">
                <a:avLst/>
              </a:prstTxWarp>
              <a:noAutofit/>
            </a:bodyPr>
            <a:lstStyle/>
            <a:p>
              <a:pPr algn="ctr" defTabSz="895654" fontAlgn="base">
                <a:lnSpc>
                  <a:spcPct val="90000"/>
                </a:lnSpc>
              </a:pPr>
              <a:r>
                <a:rPr lang="en-US" sz="1372"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(38 Regions, 34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13676" eaLnBrk="0" fontAlgn="base" hangingPunct="0">
                  <a:lnSpc>
                    <a:spcPts val="800"/>
                  </a:lnSpc>
                  <a:spcBef>
                    <a:spcPct val="0"/>
                  </a:spcBef>
                  <a:spcAft>
                    <a:spcPct val="0"/>
                  </a:spcAft>
                </a:pP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solidFill>
                    <a:srgbClr val="FFFFFF"/>
                  </a:solidFill>
                  <a:latin typeface="Segoe UI"/>
                  <a:ea typeface="Segoe UI" pitchFamily="34" charset="0"/>
                  <a:cs typeface="Segoe UI" pitchFamily="34" charset="0"/>
                </a:rPr>
                <a:t>Hybrid</a:t>
              </a:r>
            </a:p>
            <a:p>
              <a:pPr algn="ctr" defTabSz="895654" fontAlgn="base">
                <a:lnSpc>
                  <a:spcPct val="90000"/>
                </a:lnSpc>
              </a:pPr>
              <a:r>
                <a:rPr lang="en-US" sz="1274" b="1" kern="0" dirty="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676" eaLnBrk="0" fontAlgn="base" hangingPunct="0">
                <a:lnSpc>
                  <a:spcPts val="800"/>
                </a:lnSpc>
                <a:spcBef>
                  <a:spcPct val="0"/>
                </a:spcBef>
                <a:spcAft>
                  <a:spcPct val="0"/>
                </a:spcAft>
              </a:pP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44809" rIns="89619"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676" eaLnBrk="0" fontAlgn="base" hangingPunct="0">
                  <a:lnSpc>
                    <a:spcPts val="800"/>
                  </a:lnSpc>
                  <a:spcBef>
                    <a:spcPct val="0"/>
                  </a:spcBef>
                  <a:spcAft>
                    <a:spcPct val="0"/>
                  </a:spcAft>
                </a:pP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117"/>
              <a:endParaRPr lang="en-US" sz="1764"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17923" rIns="0" bIns="89619"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35848"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App</a:t>
              </a:r>
            </a:p>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372" b="1" kern="0" dirty="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14" rIns="0" bIns="0" rtlCol="0" anchor="t">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05" tIns="44809" rIns="0" bIns="140572" numCol="1" spcCol="0" rtlCol="0" fromWordArt="0" anchor="t" anchorCtr="0" forceAA="0" compatLnSpc="1">
              <a:prstTxWarp prst="textNoShape">
                <a:avLst/>
              </a:prstTxWarp>
              <a:noAutofit/>
            </a:bodyPr>
            <a:lstStyle/>
            <a:p>
              <a:pPr defTabSz="895654"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9" tIns="140572" rIns="89619" bIns="140572" numCol="1" spcCol="0" rtlCol="0" fromWordArt="0" anchor="t" anchorCtr="0" forceAA="0" compatLnSpc="1">
              <a:prstTxWarp prst="textNoShape">
                <a:avLst/>
              </a:prstTxWarp>
              <a:noAutofit/>
            </a:bodyPr>
            <a:lstStyle/>
            <a:p>
              <a:pPr algn="ctr" defTabSz="895654" fontAlgn="base">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5"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55"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5"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13676" eaLnBrk="0" fontAlgn="base" hangingPunct="0">
                  <a:lnSpc>
                    <a:spcPts val="800"/>
                  </a:lnSpc>
                  <a:spcBef>
                    <a:spcPct val="0"/>
                  </a:spcBef>
                  <a:spcAft>
                    <a:spcPct val="0"/>
                  </a:spcAft>
                </a:pPr>
                <a:r>
                  <a:rPr lang="en-US" sz="755"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14" rIns="0" bIns="0" rtlCol="0">
              <a:noAutofit/>
            </a:bodyPr>
            <a:lstStyle/>
            <a:p>
              <a:pPr defTabSz="913676" eaLnBrk="0" fontAlgn="base" hangingPunct="0">
                <a:lnSpc>
                  <a:spcPts val="800"/>
                </a:lnSpc>
                <a:spcBef>
                  <a:spcPct val="0"/>
                </a:spcBef>
                <a:spcAft>
                  <a:spcPct val="0"/>
                </a:spcAft>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kern="0" dirty="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19" tIns="44809" rIns="89619" bIns="44809" numCol="1" anchor="t" anchorCtr="0" compatLnSpc="1">
                <a:prstTxWarp prst="textNoShape">
                  <a:avLst/>
                </a:prstTxWarp>
              </a:bodyPr>
              <a:lstStyle/>
              <a:p>
                <a:pPr defTabSz="896117"/>
                <a:endParaRPr lang="en-US" sz="1764" kern="0">
                  <a:solidFill>
                    <a:sysClr val="windowText" lastClr="000000"/>
                  </a:solidFill>
                  <a:latin typeface="Segoe UI"/>
                </a:endParaRPr>
              </a:p>
            </p:txBody>
          </p:sp>
        </p:grpSp>
      </p:grpSp>
    </p:spTree>
    <p:extLst>
      <p:ext uri="{BB962C8B-B14F-4D97-AF65-F5344CB8AC3E}">
        <p14:creationId xmlns:p14="http://schemas.microsoft.com/office/powerpoint/2010/main" val="328524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989" y="127802"/>
            <a:ext cx="4529754" cy="664797"/>
          </a:xfrm>
        </p:spPr>
        <p:txBody>
          <a:bodyPr>
            <a:normAutofit fontScale="90000"/>
          </a:bodyPr>
          <a:lstStyle/>
          <a:p>
            <a:r>
              <a:rPr lang="en-US" dirty="0"/>
              <a:t>ExpressRoute</a:t>
            </a:r>
          </a:p>
        </p:txBody>
      </p:sp>
      <p:grpSp>
        <p:nvGrpSpPr>
          <p:cNvPr id="4" name="Group 3"/>
          <p:cNvGrpSpPr/>
          <p:nvPr/>
        </p:nvGrpSpPr>
        <p:grpSpPr>
          <a:xfrm>
            <a:off x="-104245" y="1272602"/>
            <a:ext cx="5984762" cy="5745717"/>
            <a:chOff x="6093579" y="1209675"/>
            <a:chExt cx="6106359" cy="5862457"/>
          </a:xfrm>
        </p:grpSpPr>
        <p:sp>
          <p:nvSpPr>
            <p:cNvPr id="5" name="Rectangle 4"/>
            <p:cNvSpPr/>
            <p:nvPr/>
          </p:nvSpPr>
          <p:spPr bwMode="auto">
            <a:xfrm>
              <a:off x="6227576" y="1209675"/>
              <a:ext cx="5972362" cy="5862457"/>
            </a:xfrm>
            <a:prstGeom prst="rect">
              <a:avLst/>
            </a:prstGeom>
            <a:solidFill>
              <a:schemeClr val="accent3">
                <a:lumMod val="50000"/>
                <a:alpha val="45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3136" b="1" spc="-49" dirty="0">
                <a:gradFill>
                  <a:gsLst>
                    <a:gs pos="86726">
                      <a:srgbClr val="EFEFEF"/>
                    </a:gs>
                    <a:gs pos="36283">
                      <a:srgbClr val="EFEFEF"/>
                    </a:gs>
                  </a:gsLst>
                  <a:lin ang="5400000" scaled="0"/>
                </a:gradFill>
                <a:latin typeface="Segoe UI Light"/>
              </a:endParaRPr>
            </a:p>
          </p:txBody>
        </p:sp>
        <p:sp>
          <p:nvSpPr>
            <p:cNvPr id="7" name="Freeform 5"/>
            <p:cNvSpPr>
              <a:spLocks noEditPoints="1"/>
            </p:cNvSpPr>
            <p:nvPr/>
          </p:nvSpPr>
          <p:spPr bwMode="black">
            <a:xfrm>
              <a:off x="6956077" y="2007733"/>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48658C"/>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8" name="Freeform 5"/>
            <p:cNvSpPr>
              <a:spLocks noEditPoints="1"/>
            </p:cNvSpPr>
            <p:nvPr/>
          </p:nvSpPr>
          <p:spPr bwMode="black">
            <a:xfrm>
              <a:off x="8204309" y="1307345"/>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48658C"/>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9" name="Freeform 5"/>
            <p:cNvSpPr>
              <a:spLocks noEditPoints="1"/>
            </p:cNvSpPr>
            <p:nvPr/>
          </p:nvSpPr>
          <p:spPr bwMode="black">
            <a:xfrm>
              <a:off x="6956077" y="3552197"/>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48658C"/>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0" name="Freeform 539"/>
            <p:cNvSpPr>
              <a:spLocks noChangeAspect="1"/>
            </p:cNvSpPr>
            <p:nvPr/>
          </p:nvSpPr>
          <p:spPr bwMode="auto">
            <a:xfrm>
              <a:off x="10319514" y="1648975"/>
              <a:ext cx="1694290" cy="9314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8D7"/>
            </a:solidFill>
            <a:ln>
              <a:solidFill>
                <a:srgbClr val="0078D7"/>
              </a:solidFill>
            </a:ln>
            <a:scene3d>
              <a:camera prst="orthographicFront"/>
              <a:lightRig rig="threePt" dir="t"/>
            </a:scene3d>
            <a:sp3d>
              <a:bevelT/>
            </a:sp3d>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11" name="TextBox 10"/>
            <p:cNvSpPr txBox="1"/>
            <p:nvPr/>
          </p:nvSpPr>
          <p:spPr>
            <a:xfrm>
              <a:off x="10561636" y="1956841"/>
              <a:ext cx="1211019" cy="544765"/>
            </a:xfrm>
            <a:prstGeom prst="rect">
              <a:avLst/>
            </a:prstGeom>
            <a:noFill/>
          </p:spPr>
          <p:txBody>
            <a:bodyPr wrap="square" lIns="179238" tIns="143391" rIns="179238" bIns="143391" rtlCol="0">
              <a:spAutoFit/>
            </a:bodyPr>
            <a:lstStyle/>
            <a:p>
              <a:pPr algn="ctr" defTabSz="913946">
                <a:lnSpc>
                  <a:spcPct val="90000"/>
                </a:lnSpc>
              </a:pPr>
              <a:r>
                <a:rPr lang="en-US" sz="1764" spc="-49" dirty="0">
                  <a:gradFill>
                    <a:gsLst>
                      <a:gs pos="86726">
                        <a:srgbClr val="EFEFEF"/>
                      </a:gs>
                      <a:gs pos="36283">
                        <a:srgbClr val="EFEFEF"/>
                      </a:gs>
                    </a:gsLst>
                    <a:lin ang="5400000" scaled="0"/>
                  </a:gradFill>
                  <a:effectLst>
                    <a:outerShdw blurRad="38100" dist="38100" dir="2700000" algn="tl">
                      <a:srgbClr val="000000">
                        <a:alpha val="43137"/>
                      </a:srgbClr>
                    </a:outerShdw>
                  </a:effectLst>
                </a:rPr>
                <a:t>Azure</a:t>
              </a:r>
            </a:p>
          </p:txBody>
        </p:sp>
        <p:sp>
          <p:nvSpPr>
            <p:cNvPr id="12" name="Oval 11"/>
            <p:cNvSpPr/>
            <p:nvPr/>
          </p:nvSpPr>
          <p:spPr bwMode="auto">
            <a:xfrm>
              <a:off x="8504784" y="2952364"/>
              <a:ext cx="1117050" cy="1117050"/>
            </a:xfrm>
            <a:prstGeom prst="ellipse">
              <a:avLst/>
            </a:prstGeom>
            <a:solidFill>
              <a:schemeClr val="tx1"/>
            </a:solidFill>
            <a:ln w="571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pPr>
              <a:r>
                <a:rPr lang="en-US" sz="2352" b="1" spc="-49" dirty="0">
                  <a:solidFill>
                    <a:srgbClr val="000000"/>
                  </a:solidFill>
                  <a:effectLst>
                    <a:outerShdw blurRad="38100" dist="38100" dir="2700000" algn="tl">
                      <a:srgbClr val="000000">
                        <a:alpha val="43137"/>
                      </a:srgbClr>
                    </a:outerShdw>
                  </a:effectLst>
                </a:rPr>
                <a:t>WAN</a:t>
              </a:r>
            </a:p>
          </p:txBody>
        </p:sp>
        <p:cxnSp>
          <p:nvCxnSpPr>
            <p:cNvPr id="13" name="Straight Arrow Connector 12"/>
            <p:cNvCxnSpPr/>
            <p:nvPr/>
          </p:nvCxnSpPr>
          <p:spPr>
            <a:xfrm flipH="1" flipV="1">
              <a:off x="7771541" y="3057543"/>
              <a:ext cx="691032" cy="252859"/>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771427" y="3709717"/>
              <a:ext cx="691146" cy="221096"/>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701319" y="2523441"/>
              <a:ext cx="134421" cy="390828"/>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9570764" y="2604769"/>
              <a:ext cx="808083" cy="529081"/>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914" y="4670295"/>
              <a:ext cx="1218923" cy="544765"/>
            </a:xfrm>
            <a:prstGeom prst="rect">
              <a:avLst/>
            </a:prstGeom>
            <a:noFill/>
          </p:spPr>
          <p:txBody>
            <a:bodyPr wrap="none" lIns="179238" tIns="143391" rIns="179238" bIns="143391" rtlCol="0">
              <a:spAutoFit/>
            </a:bodyPr>
            <a:lstStyle/>
            <a:p>
              <a:pPr defTabSz="913946">
                <a:lnSpc>
                  <a:spcPct val="90000"/>
                </a:lnSpc>
              </a:pPr>
              <a:r>
                <a:rPr lang="en-US" sz="1764" spc="-49" dirty="0">
                  <a:gradFill>
                    <a:gsLst>
                      <a:gs pos="0">
                        <a:srgbClr val="FFFFFF"/>
                      </a:gs>
                      <a:gs pos="100000">
                        <a:srgbClr val="FFFFFF"/>
                      </a:gs>
                    </a:gsLst>
                    <a:lin ang="5400000" scaled="0"/>
                  </a:gradFill>
                </a:rPr>
                <a:t>Corp HQ</a:t>
              </a:r>
            </a:p>
          </p:txBody>
        </p:sp>
        <p:sp>
          <p:nvSpPr>
            <p:cNvPr id="18" name="TextBox 17"/>
            <p:cNvSpPr txBox="1"/>
            <p:nvPr/>
          </p:nvSpPr>
          <p:spPr>
            <a:xfrm>
              <a:off x="6093579" y="3104897"/>
              <a:ext cx="1823682" cy="544794"/>
            </a:xfrm>
            <a:prstGeom prst="rect">
              <a:avLst/>
            </a:prstGeom>
            <a:noFill/>
          </p:spPr>
          <p:txBody>
            <a:bodyPr wrap="none" lIns="179238" tIns="143391" rIns="179238" bIns="143391" rtlCol="0">
              <a:spAutoFit/>
            </a:bodyPr>
            <a:lstStyle/>
            <a:p>
              <a:pPr defTabSz="913946">
                <a:lnSpc>
                  <a:spcPct val="90000"/>
                </a:lnSpc>
              </a:pPr>
              <a:r>
                <a:rPr lang="en-US" sz="1764" spc="-49" dirty="0">
                  <a:gradFill>
                    <a:gsLst>
                      <a:gs pos="0">
                        <a:srgbClr val="FFFFFF"/>
                      </a:gs>
                      <a:gs pos="100000">
                        <a:srgbClr val="FFFFFF"/>
                      </a:gs>
                    </a:gsLst>
                    <a:lin ang="5400000" scaled="0"/>
                  </a:gradFill>
                </a:rPr>
                <a:t>Branch Office 1</a:t>
              </a:r>
            </a:p>
          </p:txBody>
        </p:sp>
        <p:sp>
          <p:nvSpPr>
            <p:cNvPr id="19" name="TextBox 18"/>
            <p:cNvSpPr txBox="1"/>
            <p:nvPr/>
          </p:nvSpPr>
          <p:spPr>
            <a:xfrm>
              <a:off x="6523037" y="1236055"/>
              <a:ext cx="1823682" cy="544794"/>
            </a:xfrm>
            <a:prstGeom prst="rect">
              <a:avLst/>
            </a:prstGeom>
            <a:noFill/>
          </p:spPr>
          <p:txBody>
            <a:bodyPr wrap="none" lIns="179238" tIns="143391" rIns="179238" bIns="143391" rtlCol="0">
              <a:spAutoFit/>
            </a:bodyPr>
            <a:lstStyle/>
            <a:p>
              <a:pPr defTabSz="913946">
                <a:lnSpc>
                  <a:spcPct val="90000"/>
                </a:lnSpc>
              </a:pPr>
              <a:r>
                <a:rPr lang="en-US" sz="1764" spc="-49" dirty="0">
                  <a:gradFill>
                    <a:gsLst>
                      <a:gs pos="0">
                        <a:srgbClr val="FFFFFF"/>
                      </a:gs>
                      <a:gs pos="100000">
                        <a:srgbClr val="FFFFFF"/>
                      </a:gs>
                    </a:gsLst>
                    <a:lin ang="5400000" scaled="0"/>
                  </a:gradFill>
                </a:rPr>
                <a:t>Branch Office 2</a:t>
              </a:r>
            </a:p>
          </p:txBody>
        </p:sp>
        <p:sp>
          <p:nvSpPr>
            <p:cNvPr id="20" name="Oval 19"/>
            <p:cNvSpPr/>
            <p:nvPr/>
          </p:nvSpPr>
          <p:spPr bwMode="auto">
            <a:xfrm>
              <a:off x="10447377" y="3300873"/>
              <a:ext cx="1348487" cy="1348487"/>
            </a:xfrm>
            <a:prstGeom prst="ellipse">
              <a:avLst/>
            </a:prstGeom>
            <a:solidFill>
              <a:schemeClr val="tx1"/>
            </a:solidFill>
            <a:ln w="571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908" fontAlgn="base">
                <a:lnSpc>
                  <a:spcPct val="90000"/>
                </a:lnSpc>
                <a:spcBef>
                  <a:spcPct val="0"/>
                </a:spcBef>
                <a:spcAft>
                  <a:spcPct val="0"/>
                </a:spcAft>
              </a:pPr>
              <a:endParaRPr lang="en-US" sz="2352" spc="-49" dirty="0">
                <a:gradFill>
                  <a:gsLst>
                    <a:gs pos="36283">
                      <a:srgbClr val="505050"/>
                    </a:gs>
                    <a:gs pos="28000">
                      <a:srgbClr val="505050"/>
                    </a:gs>
                  </a:gsLst>
                  <a:lin ang="5400000" scaled="0"/>
                </a:gradFill>
              </a:endParaRPr>
            </a:p>
          </p:txBody>
        </p:sp>
        <p:sp>
          <p:nvSpPr>
            <p:cNvPr id="21" name="Freeform 61"/>
            <p:cNvSpPr>
              <a:spLocks noChangeAspect="1" noEditPoints="1"/>
            </p:cNvSpPr>
            <p:nvPr/>
          </p:nvSpPr>
          <p:spPr bwMode="auto">
            <a:xfrm>
              <a:off x="10847497" y="3450693"/>
              <a:ext cx="548247" cy="411764"/>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accent1"/>
            </a:solidFill>
            <a:ln>
              <a:noFill/>
            </a:ln>
            <a:extLst/>
          </p:spPr>
          <p:txBody>
            <a:bodyPr vert="horz" wrap="square" lIns="89619" tIns="44810" rIns="89619" bIns="44810" numCol="1" anchor="t" anchorCtr="0" compatLnSpc="1">
              <a:prstTxWarp prst="textNoShape">
                <a:avLst/>
              </a:prstTxWarp>
            </a:bodyPr>
            <a:lstStyle/>
            <a:p>
              <a:pPr defTabSz="913946"/>
              <a:endParaRPr lang="en-US" sz="1764">
                <a:solidFill>
                  <a:srgbClr val="505050"/>
                </a:solidFill>
              </a:endParaRPr>
            </a:p>
          </p:txBody>
        </p:sp>
        <p:sp>
          <p:nvSpPr>
            <p:cNvPr id="22" name="TextBox 21"/>
            <p:cNvSpPr txBox="1"/>
            <p:nvPr/>
          </p:nvSpPr>
          <p:spPr>
            <a:xfrm>
              <a:off x="10619042" y="3795020"/>
              <a:ext cx="1021369" cy="738664"/>
            </a:xfrm>
            <a:prstGeom prst="rect">
              <a:avLst/>
            </a:prstGeom>
            <a:noFill/>
          </p:spPr>
          <p:txBody>
            <a:bodyPr wrap="none" lIns="179238" tIns="143391" rIns="179238" bIns="143391" rtlCol="0">
              <a:spAutoFit/>
            </a:bodyPr>
            <a:lstStyle/>
            <a:p>
              <a:pPr algn="ctr" defTabSz="913946">
                <a:lnSpc>
                  <a:spcPct val="90000"/>
                </a:lnSpc>
              </a:pPr>
              <a:r>
                <a:rPr lang="en-US" sz="1568" spc="-49" dirty="0">
                  <a:gradFill>
                    <a:gsLst>
                      <a:gs pos="4425">
                        <a:srgbClr val="505050"/>
                      </a:gs>
                      <a:gs pos="72000">
                        <a:srgbClr val="505050"/>
                      </a:gs>
                    </a:gsLst>
                    <a:lin ang="5400000" scaled="0"/>
                  </a:gradFill>
                </a:rPr>
                <a:t>Public </a:t>
              </a:r>
              <a:br>
                <a:rPr lang="en-US" sz="1568" spc="-49" dirty="0">
                  <a:gradFill>
                    <a:gsLst>
                      <a:gs pos="4425">
                        <a:srgbClr val="505050"/>
                      </a:gs>
                      <a:gs pos="72000">
                        <a:srgbClr val="505050"/>
                      </a:gs>
                    </a:gsLst>
                    <a:lin ang="5400000" scaled="0"/>
                  </a:gradFill>
                </a:rPr>
              </a:br>
              <a:r>
                <a:rPr lang="en-US" sz="1568" spc="-49" dirty="0">
                  <a:gradFill>
                    <a:gsLst>
                      <a:gs pos="4425">
                        <a:srgbClr val="505050"/>
                      </a:gs>
                      <a:gs pos="72000">
                        <a:srgbClr val="505050"/>
                      </a:gs>
                    </a:gsLst>
                    <a:lin ang="5400000" scaled="0"/>
                  </a:gradFill>
                </a:rPr>
                <a:t>internet</a:t>
              </a:r>
            </a:p>
          </p:txBody>
        </p:sp>
      </p:grpSp>
      <p:sp>
        <p:nvSpPr>
          <p:cNvPr id="23" name="Rectangle 22"/>
          <p:cNvSpPr/>
          <p:nvPr/>
        </p:nvSpPr>
        <p:spPr>
          <a:xfrm>
            <a:off x="1" y="5347821"/>
            <a:ext cx="5880517" cy="1357415"/>
          </a:xfrm>
          <a:prstGeom prst="rect">
            <a:avLst/>
          </a:prstGeom>
          <a:noFill/>
        </p:spPr>
        <p:txBody>
          <a:bodyPr wrap="square">
            <a:spAutoFit/>
          </a:bodyPr>
          <a:lstStyle/>
          <a:p>
            <a:pPr algn="ctr"/>
            <a:r>
              <a:rPr lang="en-US" sz="2744" dirty="0">
                <a:solidFill>
                  <a:srgbClr val="FFFFFF"/>
                </a:solidFill>
                <a:latin typeface="Calibri" panose="020F0502020204030204" pitchFamily="34" charset="0"/>
              </a:rPr>
              <a:t>ExpressRoute </a:t>
            </a:r>
            <a:r>
              <a:rPr lang="en-US" sz="2744">
                <a:solidFill>
                  <a:srgbClr val="FFFFFF"/>
                </a:solidFill>
                <a:latin typeface="Calibri" panose="020F0502020204030204" pitchFamily="34" charset="0"/>
              </a:rPr>
              <a:t>provides a </a:t>
            </a:r>
            <a:r>
              <a:rPr lang="en-US" sz="2744" dirty="0">
                <a:solidFill>
                  <a:srgbClr val="FFFFFF"/>
                </a:solidFill>
                <a:latin typeface="Calibri" panose="020F0502020204030204" pitchFamily="34" charset="0"/>
              </a:rPr>
              <a:t>private, </a:t>
            </a:r>
            <a:br>
              <a:rPr lang="en-US" sz="2744" dirty="0">
                <a:solidFill>
                  <a:srgbClr val="FFFFFF"/>
                </a:solidFill>
                <a:latin typeface="Calibri" panose="020F0502020204030204" pitchFamily="34" charset="0"/>
              </a:rPr>
            </a:br>
            <a:r>
              <a:rPr lang="en-US" sz="2744" kern="0" spc="-49" dirty="0">
                <a:solidFill>
                  <a:srgbClr val="FFFFFF"/>
                </a:solidFill>
                <a:latin typeface="Calibri" panose="020F0502020204030204" pitchFamily="34" charset="0"/>
              </a:rPr>
              <a:t>dedicated</a:t>
            </a:r>
            <a:r>
              <a:rPr lang="en-US" sz="2744" dirty="0">
                <a:solidFill>
                  <a:srgbClr val="FFFFFF"/>
                </a:solidFill>
                <a:latin typeface="Calibri" panose="020F0502020204030204" pitchFamily="34" charset="0"/>
              </a:rPr>
              <a:t>, high-throughput network </a:t>
            </a:r>
            <a:r>
              <a:rPr lang="en-US" sz="2744">
                <a:solidFill>
                  <a:srgbClr val="FFFFFF"/>
                </a:solidFill>
                <a:latin typeface="Calibri" panose="020F0502020204030204" pitchFamily="34" charset="0"/>
              </a:rPr>
              <a:t>connection to Microsoft</a:t>
            </a:r>
            <a:endParaRPr lang="en-US" sz="1960" b="1" dirty="0">
              <a:solidFill>
                <a:srgbClr val="0582E4"/>
              </a:solidFill>
              <a:effectLst>
                <a:outerShdw blurRad="38100" dist="38100" dir="2700000" algn="tl">
                  <a:srgbClr val="000000">
                    <a:alpha val="43137"/>
                  </a:srgbClr>
                </a:outerShdw>
              </a:effectLst>
              <a:latin typeface="Segoe UI Light"/>
            </a:endParaRPr>
          </a:p>
        </p:txBody>
      </p:sp>
      <p:grpSp>
        <p:nvGrpSpPr>
          <p:cNvPr id="39" name="Group 38"/>
          <p:cNvGrpSpPr/>
          <p:nvPr/>
        </p:nvGrpSpPr>
        <p:grpSpPr>
          <a:xfrm>
            <a:off x="6169096" y="3121331"/>
            <a:ext cx="5663645" cy="980139"/>
            <a:chOff x="6096000" y="2760141"/>
            <a:chExt cx="6103937" cy="1215647"/>
          </a:xfrm>
          <a:solidFill>
            <a:schemeClr val="accent1">
              <a:lumMod val="75000"/>
            </a:schemeClr>
          </a:solidFill>
        </p:grpSpPr>
        <p:sp>
          <p:nvSpPr>
            <p:cNvPr id="40" name="Rectangle 39"/>
            <p:cNvSpPr/>
            <p:nvPr/>
          </p:nvSpPr>
          <p:spPr bwMode="auto">
            <a:xfrm>
              <a:off x="6096000" y="2760141"/>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895908" fontAlgn="base">
                <a:lnSpc>
                  <a:spcPct val="90000"/>
                </a:lnSpc>
                <a:spcBef>
                  <a:spcPct val="0"/>
                </a:spcBef>
                <a:spcAft>
                  <a:spcPct val="0"/>
                </a:spcAft>
                <a:defRPr/>
              </a:pPr>
              <a:r>
                <a:rPr lang="en-US" sz="3136"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High throughput</a:t>
              </a:r>
            </a:p>
          </p:txBody>
        </p:sp>
        <p:sp>
          <p:nvSpPr>
            <p:cNvPr id="41" name="Freeform 26"/>
            <p:cNvSpPr>
              <a:spLocks noChangeAspect="1" noEditPoints="1"/>
            </p:cNvSpPr>
            <p:nvPr/>
          </p:nvSpPr>
          <p:spPr bwMode="auto">
            <a:xfrm>
              <a:off x="11189998" y="2944996"/>
              <a:ext cx="610116" cy="797142"/>
            </a:xfrm>
            <a:custGeom>
              <a:avLst/>
              <a:gdLst>
                <a:gd name="T0" fmla="*/ 747 w 816"/>
                <a:gd name="T1" fmla="*/ 285 h 1066"/>
                <a:gd name="T2" fmla="*/ 408 w 816"/>
                <a:gd name="T3" fmla="*/ 285 h 1066"/>
                <a:gd name="T4" fmla="*/ 69 w 816"/>
                <a:gd name="T5" fmla="*/ 285 h 1066"/>
                <a:gd name="T6" fmla="*/ 0 w 816"/>
                <a:gd name="T7" fmla="*/ 676 h 1066"/>
                <a:gd name="T8" fmla="*/ 408 w 816"/>
                <a:gd name="T9" fmla="*/ 1066 h 1066"/>
                <a:gd name="T10" fmla="*/ 816 w 816"/>
                <a:gd name="T11" fmla="*/ 676 h 1066"/>
                <a:gd name="T12" fmla="*/ 747 w 816"/>
                <a:gd name="T13" fmla="*/ 285 h 1066"/>
                <a:gd name="T14" fmla="*/ 491 w 816"/>
                <a:gd name="T15" fmla="*/ 828 h 1066"/>
                <a:gd name="T16" fmla="*/ 325 w 816"/>
                <a:gd name="T17" fmla="*/ 828 h 1066"/>
                <a:gd name="T18" fmla="*/ 357 w 816"/>
                <a:gd name="T19" fmla="*/ 673 h 1066"/>
                <a:gd name="T20" fmla="*/ 324 w 816"/>
                <a:gd name="T21" fmla="*/ 607 h 1066"/>
                <a:gd name="T22" fmla="*/ 408 w 816"/>
                <a:gd name="T23" fmla="*/ 523 h 1066"/>
                <a:gd name="T24" fmla="*/ 492 w 816"/>
                <a:gd name="T25" fmla="*/ 607 h 1066"/>
                <a:gd name="T26" fmla="*/ 459 w 816"/>
                <a:gd name="T27" fmla="*/ 673 h 1066"/>
                <a:gd name="T28" fmla="*/ 491 w 816"/>
                <a:gd name="T29" fmla="*/ 828 h 1066"/>
                <a:gd name="T30" fmla="*/ 242 w 816"/>
                <a:gd name="T31" fmla="*/ 297 h 1066"/>
                <a:gd name="T32" fmla="*/ 152 w 816"/>
                <a:gd name="T33" fmla="*/ 285 h 1066"/>
                <a:gd name="T34" fmla="*/ 152 w 816"/>
                <a:gd name="T35" fmla="*/ 230 h 1066"/>
                <a:gd name="T36" fmla="*/ 383 w 816"/>
                <a:gd name="T37" fmla="*/ 0 h 1066"/>
                <a:gd name="T38" fmla="*/ 433 w 816"/>
                <a:gd name="T39" fmla="*/ 0 h 1066"/>
                <a:gd name="T40" fmla="*/ 664 w 816"/>
                <a:gd name="T41" fmla="*/ 230 h 1066"/>
                <a:gd name="T42" fmla="*/ 664 w 816"/>
                <a:gd name="T43" fmla="*/ 285 h 1066"/>
                <a:gd name="T44" fmla="*/ 574 w 816"/>
                <a:gd name="T45" fmla="*/ 297 h 1066"/>
                <a:gd name="T46" fmla="*/ 564 w 816"/>
                <a:gd name="T47" fmla="*/ 297 h 1066"/>
                <a:gd name="T48" fmla="*/ 564 w 816"/>
                <a:gd name="T49" fmla="*/ 230 h 1066"/>
                <a:gd name="T50" fmla="*/ 433 w 816"/>
                <a:gd name="T51" fmla="*/ 100 h 1066"/>
                <a:gd name="T52" fmla="*/ 383 w 816"/>
                <a:gd name="T53" fmla="*/ 100 h 1066"/>
                <a:gd name="T54" fmla="*/ 252 w 816"/>
                <a:gd name="T55" fmla="*/ 230 h 1066"/>
                <a:gd name="T56" fmla="*/ 252 w 816"/>
                <a:gd name="T57" fmla="*/ 297 h 1066"/>
                <a:gd name="T58" fmla="*/ 242 w 816"/>
                <a:gd name="T59" fmla="*/ 297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6" h="1066">
                  <a:moveTo>
                    <a:pt x="747" y="285"/>
                  </a:moveTo>
                  <a:cubicBezTo>
                    <a:pt x="555" y="376"/>
                    <a:pt x="408" y="285"/>
                    <a:pt x="408" y="285"/>
                  </a:cubicBezTo>
                  <a:cubicBezTo>
                    <a:pt x="408" y="285"/>
                    <a:pt x="261" y="376"/>
                    <a:pt x="69" y="285"/>
                  </a:cubicBezTo>
                  <a:cubicBezTo>
                    <a:pt x="69" y="285"/>
                    <a:pt x="0" y="438"/>
                    <a:pt x="0" y="676"/>
                  </a:cubicBezTo>
                  <a:cubicBezTo>
                    <a:pt x="0" y="1005"/>
                    <a:pt x="408" y="1066"/>
                    <a:pt x="408" y="1066"/>
                  </a:cubicBezTo>
                  <a:cubicBezTo>
                    <a:pt x="408" y="1066"/>
                    <a:pt x="816" y="1005"/>
                    <a:pt x="816" y="676"/>
                  </a:cubicBezTo>
                  <a:cubicBezTo>
                    <a:pt x="816" y="438"/>
                    <a:pt x="747" y="285"/>
                    <a:pt x="747" y="285"/>
                  </a:cubicBezTo>
                  <a:close/>
                  <a:moveTo>
                    <a:pt x="491" y="828"/>
                  </a:moveTo>
                  <a:cubicBezTo>
                    <a:pt x="325" y="828"/>
                    <a:pt x="325" y="828"/>
                    <a:pt x="325" y="828"/>
                  </a:cubicBezTo>
                  <a:cubicBezTo>
                    <a:pt x="357" y="673"/>
                    <a:pt x="357" y="673"/>
                    <a:pt x="357" y="673"/>
                  </a:cubicBezTo>
                  <a:cubicBezTo>
                    <a:pt x="337" y="658"/>
                    <a:pt x="324" y="634"/>
                    <a:pt x="324" y="607"/>
                  </a:cubicBezTo>
                  <a:cubicBezTo>
                    <a:pt x="324" y="560"/>
                    <a:pt x="362" y="523"/>
                    <a:pt x="408" y="523"/>
                  </a:cubicBezTo>
                  <a:cubicBezTo>
                    <a:pt x="454" y="523"/>
                    <a:pt x="492" y="560"/>
                    <a:pt x="492" y="607"/>
                  </a:cubicBezTo>
                  <a:cubicBezTo>
                    <a:pt x="492" y="634"/>
                    <a:pt x="479" y="658"/>
                    <a:pt x="459" y="673"/>
                  </a:cubicBezTo>
                  <a:lnTo>
                    <a:pt x="491" y="828"/>
                  </a:lnTo>
                  <a:close/>
                  <a:moveTo>
                    <a:pt x="242" y="297"/>
                  </a:moveTo>
                  <a:cubicBezTo>
                    <a:pt x="212" y="297"/>
                    <a:pt x="182" y="293"/>
                    <a:pt x="152" y="285"/>
                  </a:cubicBezTo>
                  <a:cubicBezTo>
                    <a:pt x="152" y="230"/>
                    <a:pt x="152" y="230"/>
                    <a:pt x="152" y="230"/>
                  </a:cubicBezTo>
                  <a:cubicBezTo>
                    <a:pt x="152" y="103"/>
                    <a:pt x="256" y="0"/>
                    <a:pt x="383" y="0"/>
                  </a:cubicBezTo>
                  <a:cubicBezTo>
                    <a:pt x="433" y="0"/>
                    <a:pt x="433" y="0"/>
                    <a:pt x="433" y="0"/>
                  </a:cubicBezTo>
                  <a:cubicBezTo>
                    <a:pt x="560" y="0"/>
                    <a:pt x="664" y="103"/>
                    <a:pt x="664" y="230"/>
                  </a:cubicBezTo>
                  <a:cubicBezTo>
                    <a:pt x="664" y="285"/>
                    <a:pt x="664" y="285"/>
                    <a:pt x="664" y="285"/>
                  </a:cubicBezTo>
                  <a:cubicBezTo>
                    <a:pt x="634" y="293"/>
                    <a:pt x="604" y="297"/>
                    <a:pt x="574" y="297"/>
                  </a:cubicBezTo>
                  <a:cubicBezTo>
                    <a:pt x="570" y="297"/>
                    <a:pt x="567" y="297"/>
                    <a:pt x="564" y="297"/>
                  </a:cubicBezTo>
                  <a:cubicBezTo>
                    <a:pt x="564" y="230"/>
                    <a:pt x="564" y="230"/>
                    <a:pt x="564" y="230"/>
                  </a:cubicBezTo>
                  <a:cubicBezTo>
                    <a:pt x="564" y="158"/>
                    <a:pt x="505" y="100"/>
                    <a:pt x="433" y="100"/>
                  </a:cubicBezTo>
                  <a:cubicBezTo>
                    <a:pt x="383" y="100"/>
                    <a:pt x="383" y="100"/>
                    <a:pt x="383" y="100"/>
                  </a:cubicBezTo>
                  <a:cubicBezTo>
                    <a:pt x="311" y="100"/>
                    <a:pt x="252" y="158"/>
                    <a:pt x="252" y="230"/>
                  </a:cubicBezTo>
                  <a:cubicBezTo>
                    <a:pt x="252" y="297"/>
                    <a:pt x="252" y="297"/>
                    <a:pt x="252" y="297"/>
                  </a:cubicBezTo>
                  <a:cubicBezTo>
                    <a:pt x="249" y="297"/>
                    <a:pt x="246" y="297"/>
                    <a:pt x="242" y="297"/>
                  </a:cubicBezTo>
                  <a:close/>
                </a:path>
              </a:pathLst>
            </a:custGeom>
            <a:grpFill/>
            <a:ln w="10795" cap="flat" cmpd="sng" algn="ctr">
              <a:noFill/>
              <a:prstDash val="solid"/>
            </a:ln>
            <a:effectLst/>
          </p:spPr>
          <p:txBody>
            <a:bodyPr vert="horz" wrap="square" lIns="89619" tIns="44810" rIns="89619" bIns="44810" numCol="1" anchor="ctr" anchorCtr="0" compatLnSpc="1">
              <a:prstTxWarp prst="textNoShape">
                <a:avLst/>
              </a:prstTxWarp>
            </a:bodyPr>
            <a:lstStyle/>
            <a:p>
              <a:pPr defTabSz="913946">
                <a:defRPr/>
              </a:pPr>
              <a:endParaRPr lang="en-US" sz="1764" b="1" kern="0">
                <a:solidFill>
                  <a:srgbClr val="505050"/>
                </a:solidFill>
                <a:effectLst>
                  <a:outerShdw blurRad="38100" dist="38100" dir="2700000" algn="tl">
                    <a:srgbClr val="000000">
                      <a:alpha val="43137"/>
                    </a:srgbClr>
                  </a:outerShdw>
                </a:effectLst>
                <a:latin typeface="Segoe UI Light"/>
              </a:endParaRPr>
            </a:p>
          </p:txBody>
        </p:sp>
      </p:grpSp>
      <p:grpSp>
        <p:nvGrpSpPr>
          <p:cNvPr id="42" name="Group 41"/>
          <p:cNvGrpSpPr/>
          <p:nvPr/>
        </p:nvGrpSpPr>
        <p:grpSpPr>
          <a:xfrm>
            <a:off x="6169096" y="5254457"/>
            <a:ext cx="5663645" cy="980139"/>
            <a:chOff x="6096000" y="5405816"/>
            <a:chExt cx="6103937" cy="1215647"/>
          </a:xfrm>
          <a:solidFill>
            <a:schemeClr val="accent1">
              <a:lumMod val="75000"/>
            </a:schemeClr>
          </a:solidFill>
        </p:grpSpPr>
        <p:sp>
          <p:nvSpPr>
            <p:cNvPr id="43" name="Rectangle 42"/>
            <p:cNvSpPr/>
            <p:nvPr/>
          </p:nvSpPr>
          <p:spPr bwMode="auto">
            <a:xfrm>
              <a:off x="6096000" y="5405816"/>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895908" fontAlgn="base">
                <a:lnSpc>
                  <a:spcPct val="90000"/>
                </a:lnSpc>
                <a:spcBef>
                  <a:spcPct val="0"/>
                </a:spcBef>
                <a:spcAft>
                  <a:spcPct val="0"/>
                </a:spcAft>
                <a:defRPr/>
              </a:pPr>
              <a:r>
                <a:rPr lang="en-US" sz="3136"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Lower cost</a:t>
              </a:r>
            </a:p>
          </p:txBody>
        </p:sp>
        <p:grpSp>
          <p:nvGrpSpPr>
            <p:cNvPr id="44" name="Group 43"/>
            <p:cNvGrpSpPr/>
            <p:nvPr/>
          </p:nvGrpSpPr>
          <p:grpSpPr>
            <a:xfrm>
              <a:off x="11033577" y="5540932"/>
              <a:ext cx="941632" cy="945413"/>
              <a:chOff x="11033577" y="5540932"/>
              <a:chExt cx="941632" cy="945413"/>
            </a:xfrm>
            <a:grpFill/>
          </p:grpSpPr>
          <p:sp>
            <p:nvSpPr>
              <p:cNvPr id="45" name="Right Arrow 44"/>
              <p:cNvSpPr/>
              <p:nvPr/>
            </p:nvSpPr>
            <p:spPr bwMode="auto">
              <a:xfrm rot="5400000">
                <a:off x="11031686" y="5542823"/>
                <a:ext cx="945413" cy="941632"/>
              </a:xfrm>
              <a:prstGeom prst="rightArrow">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endParaRPr lang="en-US" sz="1960"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endParaRPr>
              </a:p>
            </p:txBody>
          </p:sp>
          <p:sp>
            <p:nvSpPr>
              <p:cNvPr id="46" name="Freeform 9"/>
              <p:cNvSpPr>
                <a:spLocks noChangeAspect="1"/>
              </p:cNvSpPr>
              <p:nvPr/>
            </p:nvSpPr>
            <p:spPr bwMode="black">
              <a:xfrm>
                <a:off x="11344904" y="5619150"/>
                <a:ext cx="318976" cy="549876"/>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grpFill/>
              <a:ln w="10795" cap="flat" cmpd="sng" algn="ctr">
                <a:noFill/>
                <a:prstDash val="solid"/>
                <a:headEnd/>
                <a:tailEnd/>
              </a:ln>
              <a:effectLst/>
              <a:extLst/>
            </p:spPr>
            <p:txBody>
              <a:bodyPr vert="horz" wrap="square" lIns="89619" tIns="44810" rIns="89619" bIns="44810" numCol="1" anchor="ctr" anchorCtr="0" compatLnSpc="1">
                <a:prstTxWarp prst="textNoShape">
                  <a:avLst/>
                </a:prstTxWarp>
              </a:bodyPr>
              <a:lstStyle/>
              <a:p>
                <a:pPr defTabSz="913946">
                  <a:defRPr/>
                </a:pPr>
                <a:endParaRPr lang="en-US" sz="1764" b="1" kern="0">
                  <a:solidFill>
                    <a:srgbClr val="505050"/>
                  </a:solidFill>
                  <a:effectLst>
                    <a:outerShdw blurRad="38100" dist="38100" dir="2700000" algn="tl">
                      <a:srgbClr val="000000">
                        <a:alpha val="43137"/>
                      </a:srgbClr>
                    </a:outerShdw>
                  </a:effectLst>
                  <a:latin typeface="Segoe UI Light"/>
                </a:endParaRPr>
              </a:p>
            </p:txBody>
          </p:sp>
        </p:grpSp>
      </p:grpSp>
      <p:grpSp>
        <p:nvGrpSpPr>
          <p:cNvPr id="47" name="Group 46"/>
          <p:cNvGrpSpPr/>
          <p:nvPr/>
        </p:nvGrpSpPr>
        <p:grpSpPr>
          <a:xfrm>
            <a:off x="6169096" y="2054768"/>
            <a:ext cx="5663645" cy="980139"/>
            <a:chOff x="6096000" y="1437303"/>
            <a:chExt cx="6103937" cy="1215647"/>
          </a:xfrm>
          <a:solidFill>
            <a:schemeClr val="accent1">
              <a:lumMod val="75000"/>
            </a:schemeClr>
          </a:solidFill>
        </p:grpSpPr>
        <p:sp>
          <p:nvSpPr>
            <p:cNvPr id="48" name="Rectangle 47"/>
            <p:cNvSpPr/>
            <p:nvPr/>
          </p:nvSpPr>
          <p:spPr bwMode="auto">
            <a:xfrm>
              <a:off x="6096000" y="1437303"/>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895908" fontAlgn="base">
                <a:lnSpc>
                  <a:spcPct val="90000"/>
                </a:lnSpc>
                <a:spcBef>
                  <a:spcPct val="0"/>
                </a:spcBef>
                <a:spcAft>
                  <a:spcPct val="0"/>
                </a:spcAft>
                <a:defRPr/>
              </a:pPr>
              <a:r>
                <a:rPr lang="en-US" sz="3136"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Predictable performance</a:t>
              </a:r>
            </a:p>
          </p:txBody>
        </p:sp>
        <p:sp>
          <p:nvSpPr>
            <p:cNvPr id="49" name="Freeform 529"/>
            <p:cNvSpPr>
              <a:spLocks noChangeAspect="1"/>
            </p:cNvSpPr>
            <p:nvPr/>
          </p:nvSpPr>
          <p:spPr bwMode="auto">
            <a:xfrm>
              <a:off x="11134660" y="1698171"/>
              <a:ext cx="812421" cy="643944"/>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grpFill/>
            <a:ln w="10795" cap="flat" cmpd="sng" algn="ctr">
              <a:noFill/>
              <a:prstDash val="solid"/>
            </a:ln>
            <a:effectLst/>
            <a:extLst/>
          </p:spPr>
          <p:txBody>
            <a:bodyPr vert="horz" wrap="square" lIns="89619" tIns="44810" rIns="89619" bIns="44810" numCol="1" anchor="t" anchorCtr="0" compatLnSpc="1">
              <a:prstTxWarp prst="textNoShape">
                <a:avLst/>
              </a:prstTxWarp>
            </a:bodyPr>
            <a:lstStyle/>
            <a:p>
              <a:pPr defTabSz="913946">
                <a:defRPr/>
              </a:pPr>
              <a:endParaRPr lang="en-US" sz="1764" b="1" kern="0">
                <a:solidFill>
                  <a:srgbClr val="505050"/>
                </a:solidFill>
                <a:effectLst>
                  <a:outerShdw blurRad="38100" dist="38100" dir="2700000" algn="tl">
                    <a:srgbClr val="000000">
                      <a:alpha val="43137"/>
                    </a:srgbClr>
                  </a:outerShdw>
                </a:effectLst>
                <a:latin typeface="Segoe UI Light"/>
              </a:endParaRPr>
            </a:p>
          </p:txBody>
        </p:sp>
      </p:grpSp>
      <p:grpSp>
        <p:nvGrpSpPr>
          <p:cNvPr id="50" name="Group 49"/>
          <p:cNvGrpSpPr/>
          <p:nvPr/>
        </p:nvGrpSpPr>
        <p:grpSpPr>
          <a:xfrm>
            <a:off x="6169096" y="4187894"/>
            <a:ext cx="5663645" cy="980139"/>
            <a:chOff x="6096000" y="4082978"/>
            <a:chExt cx="6103937" cy="1215647"/>
          </a:xfrm>
          <a:solidFill>
            <a:schemeClr val="accent1">
              <a:lumMod val="75000"/>
            </a:schemeClr>
          </a:solidFill>
        </p:grpSpPr>
        <p:sp>
          <p:nvSpPr>
            <p:cNvPr id="51" name="Rectangle 50"/>
            <p:cNvSpPr/>
            <p:nvPr/>
          </p:nvSpPr>
          <p:spPr bwMode="auto">
            <a:xfrm>
              <a:off x="6096000" y="4082978"/>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895908" fontAlgn="base">
                <a:lnSpc>
                  <a:spcPct val="90000"/>
                </a:lnSpc>
                <a:spcBef>
                  <a:spcPct val="0"/>
                </a:spcBef>
                <a:spcAft>
                  <a:spcPct val="0"/>
                </a:spcAft>
                <a:defRPr/>
              </a:pPr>
              <a:r>
                <a:rPr lang="en-US" sz="3136" b="1" kern="0" spc="-49"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rPr>
                <a:t>Security</a:t>
              </a:r>
            </a:p>
          </p:txBody>
        </p:sp>
        <p:sp>
          <p:nvSpPr>
            <p:cNvPr id="52" name="Freeform 83"/>
            <p:cNvSpPr>
              <a:spLocks noEditPoints="1"/>
            </p:cNvSpPr>
            <p:nvPr/>
          </p:nvSpPr>
          <p:spPr bwMode="black">
            <a:xfrm>
              <a:off x="11098652" y="4249371"/>
              <a:ext cx="787571" cy="83138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grpFill/>
            <a:ln w="10795" cap="flat" cmpd="sng" algn="ctr">
              <a:noFill/>
              <a:prstDash val="solid"/>
            </a:ln>
            <a:effectLst/>
          </p:spPr>
          <p:txBody>
            <a:bodyPr vert="horz" wrap="square" lIns="0" tIns="40334" rIns="80666" bIns="40334" numCol="1" anchor="ctr" anchorCtr="0" compatLnSpc="1">
              <a:prstTxWarp prst="textNoShape">
                <a:avLst/>
              </a:prstTxWarp>
            </a:bodyPr>
            <a:lstStyle/>
            <a:p>
              <a:pPr algn="ctr" defTabSz="896167">
                <a:defRPr/>
              </a:pPr>
              <a:endParaRPr lang="en-US" sz="1568" b="1" kern="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ndParaRPr>
            </a:p>
          </p:txBody>
        </p:sp>
      </p:grpSp>
      <p:sp>
        <p:nvSpPr>
          <p:cNvPr id="53" name="Content Placeholder 4"/>
          <p:cNvSpPr txBox="1">
            <a:spLocks/>
          </p:cNvSpPr>
          <p:nvPr/>
        </p:nvSpPr>
        <p:spPr>
          <a:xfrm>
            <a:off x="6282514" y="2397162"/>
            <a:ext cx="4520938" cy="3578191"/>
          </a:xfrm>
          <a:prstGeom prst="rect">
            <a:avLst/>
          </a:prstGeom>
        </p:spPr>
        <p:txBody>
          <a:bodyPr vert="horz" lIns="91403" tIns="45701" rIns="91403" bIns="45701"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1764" dirty="0">
              <a:solidFill>
                <a:srgbClr val="FFFFFF"/>
              </a:solidFill>
            </a:endParaRPr>
          </a:p>
        </p:txBody>
      </p:sp>
      <p:grpSp>
        <p:nvGrpSpPr>
          <p:cNvPr id="26" name="Group 25"/>
          <p:cNvGrpSpPr/>
          <p:nvPr/>
        </p:nvGrpSpPr>
        <p:grpSpPr>
          <a:xfrm>
            <a:off x="3901594" y="3058164"/>
            <a:ext cx="1844156" cy="1847595"/>
            <a:chOff x="3980865" y="2885646"/>
            <a:chExt cx="1881625" cy="1885134"/>
          </a:xfrm>
        </p:grpSpPr>
        <p:sp>
          <p:nvSpPr>
            <p:cNvPr id="6" name="Oval 5"/>
            <p:cNvSpPr/>
            <p:nvPr/>
          </p:nvSpPr>
          <p:spPr bwMode="auto">
            <a:xfrm>
              <a:off x="3980865" y="2885646"/>
              <a:ext cx="1881625" cy="1885134"/>
            </a:xfrm>
            <a:prstGeom prst="ellipse">
              <a:avLst/>
            </a:prstGeom>
            <a:noFill/>
            <a:ln w="127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cxnSp>
          <p:nvCxnSpPr>
            <p:cNvPr id="25" name="Straight Connector 24"/>
            <p:cNvCxnSpPr>
              <a:stCxn id="6" idx="7"/>
              <a:endCxn id="6" idx="3"/>
            </p:cNvCxnSpPr>
            <p:nvPr/>
          </p:nvCxnSpPr>
          <p:spPr>
            <a:xfrm flipH="1">
              <a:off x="4256423" y="3161717"/>
              <a:ext cx="1330509" cy="1332992"/>
            </a:xfrm>
            <a:prstGeom prst="line">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668822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152362" y="1372196"/>
            <a:ext cx="6673375" cy="5561151"/>
          </a:xfrm>
          <a:prstGeom prst="rect">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182754" tIns="146203" rIns="182754" bIns="146203" numCol="1" spcCol="0" rtlCol="0" fromWordArt="0" anchor="ctr" anchorCtr="0" forceAA="0" compatLnSpc="1">
            <a:prstTxWarp prst="textNoShape">
              <a:avLst/>
            </a:prstTxWarp>
            <a:noAutofit/>
          </a:bodyPr>
          <a:lstStyle/>
          <a:p>
            <a:pPr defTabSz="913298" fontAlgn="base">
              <a:lnSpc>
                <a:spcPct val="90000"/>
              </a:lnSpc>
              <a:spcBef>
                <a:spcPct val="0"/>
              </a:spcBef>
              <a:spcAft>
                <a:spcPct val="0"/>
              </a:spcAft>
              <a:defRPr/>
            </a:pPr>
            <a:endParaRPr lang="en-US" sz="2039" b="1" kern="0" spc="-50" dirty="0">
              <a:gradFill>
                <a:gsLst>
                  <a:gs pos="1250">
                    <a:srgbClr val="EFEFEF"/>
                  </a:gs>
                  <a:gs pos="10417">
                    <a:srgbClr val="EFEFEF"/>
                  </a:gs>
                </a:gsLst>
                <a:lin ang="5400000" scaled="0"/>
              </a:gradFill>
              <a:effectLst>
                <a:outerShdw blurRad="38100" dist="38100" dir="2700000" algn="tl">
                  <a:srgbClr val="000000">
                    <a:alpha val="43137"/>
                  </a:srgbClr>
                </a:outerShdw>
              </a:effectLst>
              <a:latin typeface="Segoe UI Light"/>
            </a:endParaRPr>
          </a:p>
        </p:txBody>
      </p:sp>
      <p:sp>
        <p:nvSpPr>
          <p:cNvPr id="7" name="Text Placeholder 6"/>
          <p:cNvSpPr>
            <a:spLocks noGrp="1"/>
          </p:cNvSpPr>
          <p:nvPr>
            <p:ph type="body" sz="quarter" idx="10"/>
          </p:nvPr>
        </p:nvSpPr>
        <p:spPr>
          <a:xfrm>
            <a:off x="837981" y="190471"/>
            <a:ext cx="12188825" cy="716651"/>
          </a:xfrm>
        </p:spPr>
        <p:txBody>
          <a:bodyPr vert="horz" lIns="320040" tIns="152357" rIns="53325" bIns="53325" rtlCol="0" anchor="ctr">
            <a:normAutofit fontScale="97500" lnSpcReduction="10000"/>
          </a:bodyPr>
          <a:lstStyle/>
          <a:p>
            <a:pPr>
              <a:lnSpc>
                <a:spcPct val="90000"/>
              </a:lnSpc>
              <a:spcBef>
                <a:spcPct val="0"/>
              </a:spcBef>
            </a:pPr>
            <a:r>
              <a:rPr lang="en-US" sz="4000" spc="-58" dirty="0">
                <a:solidFill>
                  <a:schemeClr val="bg2"/>
                </a:solidFill>
                <a:latin typeface="Segoe UI Light" pitchFamily="34" charset="0"/>
              </a:rPr>
              <a:t>ExpressRoute - What is it and why’s it so good?</a:t>
            </a:r>
          </a:p>
        </p:txBody>
      </p:sp>
      <p:sp>
        <p:nvSpPr>
          <p:cNvPr id="23" name="Rectangle 22"/>
          <p:cNvSpPr/>
          <p:nvPr/>
        </p:nvSpPr>
        <p:spPr>
          <a:xfrm>
            <a:off x="252103" y="1499496"/>
            <a:ext cx="5689949" cy="923090"/>
          </a:xfrm>
          <a:prstGeom prst="rect">
            <a:avLst/>
          </a:prstGeom>
          <a:noFill/>
        </p:spPr>
        <p:txBody>
          <a:bodyPr wrap="square">
            <a:spAutoFit/>
          </a:bodyPr>
          <a:lstStyle/>
          <a:p>
            <a:pPr defTabSz="931925"/>
            <a:r>
              <a:rPr lang="en-US" sz="1799" kern="0" dirty="0">
                <a:solidFill>
                  <a:schemeClr val="bg1"/>
                </a:solidFill>
                <a:latin typeface="Segoe UI" panose="020B0502040204020203" pitchFamily="34" charset="0"/>
                <a:cs typeface="Segoe UI" panose="020B0502040204020203" pitchFamily="34" charset="0"/>
              </a:rPr>
              <a:t>ExpressRoute provides a private, </a:t>
            </a:r>
            <a:br>
              <a:rPr lang="en-US" sz="1799" kern="0" dirty="0">
                <a:solidFill>
                  <a:schemeClr val="bg1"/>
                </a:solidFill>
                <a:latin typeface="Segoe UI" panose="020B0502040204020203" pitchFamily="34" charset="0"/>
                <a:cs typeface="Segoe UI" panose="020B0502040204020203" pitchFamily="34" charset="0"/>
              </a:rPr>
            </a:br>
            <a:r>
              <a:rPr lang="en-US" sz="1799" kern="0" spc="-50" dirty="0">
                <a:solidFill>
                  <a:schemeClr val="bg1"/>
                </a:solidFill>
                <a:latin typeface="Segoe UI" panose="020B0502040204020203" pitchFamily="34" charset="0"/>
                <a:cs typeface="Segoe UI" panose="020B0502040204020203" pitchFamily="34" charset="0"/>
              </a:rPr>
              <a:t>dedicated</a:t>
            </a:r>
            <a:r>
              <a:rPr lang="en-US" sz="1799" kern="0" dirty="0">
                <a:solidFill>
                  <a:schemeClr val="bg1"/>
                </a:solidFill>
                <a:latin typeface="Segoe UI" panose="020B0502040204020203" pitchFamily="34" charset="0"/>
                <a:cs typeface="Segoe UI" panose="020B0502040204020203" pitchFamily="34" charset="0"/>
              </a:rPr>
              <a:t>, high-throughput network connection from a customer to Microsoft.</a:t>
            </a:r>
          </a:p>
        </p:txBody>
      </p:sp>
      <p:sp>
        <p:nvSpPr>
          <p:cNvPr id="40" name="Rectangle 39"/>
          <p:cNvSpPr/>
          <p:nvPr/>
        </p:nvSpPr>
        <p:spPr bwMode="auto">
          <a:xfrm>
            <a:off x="6933422" y="4216922"/>
            <a:ext cx="5064019" cy="2716425"/>
          </a:xfrm>
          <a:prstGeom prst="rect">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defTabSz="913298" fontAlgn="base">
              <a:lnSpc>
                <a:spcPct val="90000"/>
              </a:lnSpc>
              <a:spcBef>
                <a:spcPct val="0"/>
              </a:spcBef>
              <a:spcAft>
                <a:spcPct val="0"/>
              </a:spcAft>
              <a:defRPr/>
            </a:pPr>
            <a:r>
              <a:rPr lang="en-US" sz="2799" kern="0" spc="-50" dirty="0">
                <a:solidFill>
                  <a:schemeClr val="bg1"/>
                </a:solidFill>
                <a:latin typeface="Segoe UI Light"/>
              </a:rPr>
              <a:t>Good for you!</a:t>
            </a:r>
          </a:p>
          <a:p>
            <a:pPr marL="231705" indent="-231705" defTabSz="913298" fontAlgn="base">
              <a:lnSpc>
                <a:spcPct val="90000"/>
              </a:lnSpc>
              <a:spcBef>
                <a:spcPts val="612"/>
              </a:spcBef>
              <a:spcAft>
                <a:spcPct val="0"/>
              </a:spcAft>
              <a:buFont typeface="Arial" panose="020B0604020202020204" pitchFamily="34" charset="0"/>
              <a:buChar char="•"/>
              <a:defRPr/>
            </a:pPr>
            <a:r>
              <a:rPr lang="en-US" sz="1999" kern="0" spc="-50" dirty="0">
                <a:solidFill>
                  <a:schemeClr val="bg1"/>
                </a:solidFill>
                <a:latin typeface="Segoe UI Light"/>
              </a:rPr>
              <a:t>Encourages consumption/active usage</a:t>
            </a:r>
          </a:p>
          <a:p>
            <a:pPr marL="231705" indent="-231705" defTabSz="913298" fontAlgn="base">
              <a:lnSpc>
                <a:spcPct val="90000"/>
              </a:lnSpc>
              <a:spcBef>
                <a:spcPct val="0"/>
              </a:spcBef>
              <a:spcAft>
                <a:spcPct val="0"/>
              </a:spcAft>
              <a:buFont typeface="Arial" panose="020B0604020202020204" pitchFamily="34" charset="0"/>
              <a:buChar char="•"/>
              <a:defRPr/>
            </a:pPr>
            <a:r>
              <a:rPr lang="en-US" sz="1999" kern="0" spc="-50" dirty="0">
                <a:solidFill>
                  <a:schemeClr val="bg1"/>
                </a:solidFill>
                <a:latin typeface="Segoe UI Light"/>
              </a:rPr>
              <a:t>Connect to all Microsoft clouds/workloads</a:t>
            </a:r>
          </a:p>
          <a:p>
            <a:pPr marL="682420" lvl="1" indent="-215835" defTabSz="913298" fontAlgn="base">
              <a:lnSpc>
                <a:spcPct val="90000"/>
              </a:lnSpc>
              <a:spcBef>
                <a:spcPts val="600"/>
              </a:spcBef>
              <a:spcAft>
                <a:spcPct val="0"/>
              </a:spcAft>
              <a:buFont typeface="Arial" panose="020B0604020202020204" pitchFamily="34" charset="0"/>
              <a:buChar char="•"/>
              <a:defRPr/>
            </a:pPr>
            <a:r>
              <a:rPr lang="en-US" sz="2199" kern="0" spc="-50" dirty="0">
                <a:solidFill>
                  <a:schemeClr val="bg1"/>
                </a:solidFill>
                <a:latin typeface="Segoe UI Light"/>
              </a:rPr>
              <a:t>Azure (public/private (</a:t>
            </a:r>
            <a:r>
              <a:rPr lang="en-US" sz="2199" kern="0" spc="-50" dirty="0" err="1">
                <a:solidFill>
                  <a:schemeClr val="bg1"/>
                </a:solidFill>
                <a:latin typeface="Segoe UI Light"/>
              </a:rPr>
              <a:t>Gov</a:t>
            </a:r>
            <a:r>
              <a:rPr lang="en-US" sz="2199" kern="0" spc="-50" dirty="0">
                <a:solidFill>
                  <a:schemeClr val="bg1"/>
                </a:solidFill>
                <a:latin typeface="Segoe UI Light"/>
              </a:rPr>
              <a:t>)</a:t>
            </a:r>
          </a:p>
          <a:p>
            <a:pPr marL="682420" lvl="1" indent="-215835" defTabSz="913298" fontAlgn="base">
              <a:lnSpc>
                <a:spcPct val="90000"/>
              </a:lnSpc>
              <a:spcBef>
                <a:spcPts val="300"/>
              </a:spcBef>
              <a:spcAft>
                <a:spcPct val="0"/>
              </a:spcAft>
              <a:buFont typeface="Arial" panose="020B0604020202020204" pitchFamily="34" charset="0"/>
              <a:buChar char="•"/>
              <a:defRPr/>
            </a:pPr>
            <a:r>
              <a:rPr lang="en-US" sz="2199" kern="0" spc="-50" dirty="0">
                <a:solidFill>
                  <a:schemeClr val="bg1"/>
                </a:solidFill>
                <a:latin typeface="Segoe UI Light"/>
              </a:rPr>
              <a:t>Office 365/</a:t>
            </a:r>
            <a:r>
              <a:rPr lang="en-US" sz="2199" kern="0" spc="-50" dirty="0" err="1">
                <a:solidFill>
                  <a:schemeClr val="bg1"/>
                </a:solidFill>
                <a:latin typeface="Segoe UI Light"/>
              </a:rPr>
              <a:t>SfB</a:t>
            </a:r>
            <a:endParaRPr lang="en-US" sz="2199" kern="0" spc="-50" dirty="0">
              <a:solidFill>
                <a:schemeClr val="bg1"/>
              </a:solidFill>
              <a:latin typeface="Segoe UI Light"/>
            </a:endParaRPr>
          </a:p>
          <a:p>
            <a:pPr marL="682420" lvl="1" indent="-215835" defTabSz="913298" fontAlgn="base">
              <a:lnSpc>
                <a:spcPct val="90000"/>
              </a:lnSpc>
              <a:spcBef>
                <a:spcPts val="300"/>
              </a:spcBef>
              <a:spcAft>
                <a:spcPct val="0"/>
              </a:spcAft>
              <a:buFont typeface="Arial" panose="020B0604020202020204" pitchFamily="34" charset="0"/>
              <a:buChar char="•"/>
              <a:defRPr/>
            </a:pPr>
            <a:r>
              <a:rPr lang="en-US" sz="2199" kern="0" spc="-50" dirty="0">
                <a:solidFill>
                  <a:schemeClr val="bg1"/>
                </a:solidFill>
                <a:latin typeface="Segoe UI Light"/>
              </a:rPr>
              <a:t>Dynamics</a:t>
            </a:r>
          </a:p>
        </p:txBody>
      </p:sp>
      <p:sp>
        <p:nvSpPr>
          <p:cNvPr id="48" name="Rectangle 47"/>
          <p:cNvSpPr/>
          <p:nvPr/>
        </p:nvSpPr>
        <p:spPr bwMode="auto">
          <a:xfrm>
            <a:off x="6932394" y="1372192"/>
            <a:ext cx="5065050" cy="2742486"/>
          </a:xfrm>
          <a:prstGeom prst="rect">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182754" tIns="146203" rIns="182754" bIns="146203" numCol="1" spcCol="0" rtlCol="0" fromWordArt="0" anchor="ctr" anchorCtr="0" forceAA="0" compatLnSpc="1">
            <a:prstTxWarp prst="textNoShape">
              <a:avLst/>
            </a:prstTxWarp>
            <a:noAutofit/>
          </a:bodyPr>
          <a:lstStyle/>
          <a:p>
            <a:pPr defTabSz="913298" fontAlgn="base">
              <a:lnSpc>
                <a:spcPct val="90000"/>
              </a:lnSpc>
              <a:spcBef>
                <a:spcPct val="0"/>
              </a:spcBef>
              <a:spcAft>
                <a:spcPct val="0"/>
              </a:spcAft>
              <a:defRPr/>
            </a:pPr>
            <a:r>
              <a:rPr lang="en-US" sz="2799" kern="0" spc="-50" dirty="0">
                <a:solidFill>
                  <a:schemeClr val="bg1"/>
                </a:solidFill>
                <a:latin typeface="Segoe UI Light"/>
              </a:rPr>
              <a:t>Good for your customer!</a:t>
            </a:r>
          </a:p>
          <a:p>
            <a:pPr marL="231705" indent="-231705" defTabSz="913298" fontAlgn="base">
              <a:lnSpc>
                <a:spcPct val="90000"/>
              </a:lnSpc>
              <a:spcBef>
                <a:spcPts val="612"/>
              </a:spcBef>
              <a:spcAft>
                <a:spcPct val="0"/>
              </a:spcAft>
              <a:buFont typeface="Arial" panose="020B0604020202020204" pitchFamily="34" charset="0"/>
              <a:buChar char="•"/>
              <a:defRPr/>
            </a:pPr>
            <a:r>
              <a:rPr lang="en-US" sz="1999" kern="0" spc="-50" dirty="0">
                <a:solidFill>
                  <a:schemeClr val="bg1"/>
                </a:solidFill>
                <a:latin typeface="Segoe UI Light"/>
              </a:rPr>
              <a:t>Predictable performance</a:t>
            </a:r>
          </a:p>
          <a:p>
            <a:pPr marL="231705" indent="-231705" defTabSz="913298" fontAlgn="base">
              <a:lnSpc>
                <a:spcPct val="90000"/>
              </a:lnSpc>
              <a:spcBef>
                <a:spcPct val="0"/>
              </a:spcBef>
              <a:spcAft>
                <a:spcPct val="0"/>
              </a:spcAft>
              <a:buFont typeface="Arial" panose="020B0604020202020204" pitchFamily="34" charset="0"/>
              <a:buChar char="•"/>
              <a:defRPr/>
            </a:pPr>
            <a:r>
              <a:rPr lang="en-US" sz="1999" kern="0" spc="-50" dirty="0">
                <a:solidFill>
                  <a:schemeClr val="bg1"/>
                </a:solidFill>
                <a:latin typeface="Segoe UI Light"/>
              </a:rPr>
              <a:t>High throughput</a:t>
            </a:r>
          </a:p>
          <a:p>
            <a:pPr marL="231705" indent="-231705" defTabSz="913298" fontAlgn="base">
              <a:lnSpc>
                <a:spcPct val="90000"/>
              </a:lnSpc>
              <a:spcBef>
                <a:spcPct val="0"/>
              </a:spcBef>
              <a:spcAft>
                <a:spcPct val="0"/>
              </a:spcAft>
              <a:buFont typeface="Arial" panose="020B0604020202020204" pitchFamily="34" charset="0"/>
              <a:buChar char="•"/>
              <a:defRPr/>
            </a:pPr>
            <a:r>
              <a:rPr lang="en-US" sz="1999" kern="0" spc="-50" dirty="0">
                <a:solidFill>
                  <a:schemeClr val="bg1"/>
                </a:solidFill>
                <a:latin typeface="Segoe UI Light"/>
              </a:rPr>
              <a:t>Private</a:t>
            </a:r>
          </a:p>
          <a:p>
            <a:pPr marL="231705" indent="-231705" defTabSz="913298" fontAlgn="base">
              <a:lnSpc>
                <a:spcPct val="90000"/>
              </a:lnSpc>
              <a:spcBef>
                <a:spcPct val="0"/>
              </a:spcBef>
              <a:spcAft>
                <a:spcPct val="0"/>
              </a:spcAft>
              <a:buFont typeface="Arial" panose="020B0604020202020204" pitchFamily="34" charset="0"/>
              <a:buChar char="•"/>
              <a:defRPr/>
            </a:pPr>
            <a:r>
              <a:rPr lang="en-US" sz="1999" kern="0" spc="-50" dirty="0">
                <a:solidFill>
                  <a:schemeClr val="bg1"/>
                </a:solidFill>
                <a:latin typeface="Segoe UI Light"/>
              </a:rPr>
              <a:t>Supports advanced workloads</a:t>
            </a:r>
          </a:p>
          <a:p>
            <a:pPr marL="682420" lvl="1" indent="-215835" defTabSz="913298" fontAlgn="base">
              <a:lnSpc>
                <a:spcPct val="90000"/>
              </a:lnSpc>
              <a:spcBef>
                <a:spcPts val="600"/>
              </a:spcBef>
              <a:spcAft>
                <a:spcPct val="0"/>
              </a:spcAft>
              <a:buFont typeface="Arial" panose="020B0604020202020204" pitchFamily="34" charset="0"/>
              <a:buChar char="•"/>
              <a:defRPr/>
            </a:pPr>
            <a:r>
              <a:rPr lang="en-US" sz="2199" kern="0" spc="-50" dirty="0">
                <a:solidFill>
                  <a:schemeClr val="bg1"/>
                </a:solidFill>
                <a:latin typeface="Segoe UI Light"/>
              </a:rPr>
              <a:t>OMS (ASR)</a:t>
            </a:r>
          </a:p>
          <a:p>
            <a:pPr marL="682420" lvl="1" indent="-215835" defTabSz="913298" fontAlgn="base">
              <a:lnSpc>
                <a:spcPct val="90000"/>
              </a:lnSpc>
              <a:spcBef>
                <a:spcPts val="300"/>
              </a:spcBef>
              <a:spcAft>
                <a:spcPct val="0"/>
              </a:spcAft>
              <a:buFont typeface="Arial" panose="020B0604020202020204" pitchFamily="34" charset="0"/>
              <a:buChar char="•"/>
              <a:defRPr/>
            </a:pPr>
            <a:r>
              <a:rPr lang="en-US" sz="2199" kern="0" spc="-50" dirty="0">
                <a:solidFill>
                  <a:schemeClr val="bg1"/>
                </a:solidFill>
                <a:latin typeface="Segoe UI Light"/>
              </a:rPr>
              <a:t>EMS (Azure AD)</a:t>
            </a:r>
          </a:p>
          <a:p>
            <a:pPr marL="682420" lvl="1" indent="-215835" defTabSz="913298" fontAlgn="base">
              <a:lnSpc>
                <a:spcPct val="90000"/>
              </a:lnSpc>
              <a:spcBef>
                <a:spcPts val="300"/>
              </a:spcBef>
              <a:spcAft>
                <a:spcPct val="0"/>
              </a:spcAft>
              <a:buFont typeface="Arial" panose="020B0604020202020204" pitchFamily="34" charset="0"/>
              <a:buChar char="•"/>
              <a:defRPr/>
            </a:pPr>
            <a:r>
              <a:rPr lang="en-US" sz="2199" kern="0" spc="-50" dirty="0">
                <a:solidFill>
                  <a:schemeClr val="bg1"/>
                </a:solidFill>
                <a:latin typeface="Segoe UI Light"/>
              </a:rPr>
              <a:t>Big Data</a:t>
            </a:r>
          </a:p>
        </p:txBody>
      </p:sp>
      <p:sp>
        <p:nvSpPr>
          <p:cNvPr id="64" name="Freeform 529"/>
          <p:cNvSpPr>
            <a:spLocks noChangeAspect="1"/>
          </p:cNvSpPr>
          <p:nvPr/>
        </p:nvSpPr>
        <p:spPr bwMode="auto">
          <a:xfrm>
            <a:off x="10978899" y="5409742"/>
            <a:ext cx="768607" cy="609441"/>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solidFill>
            <a:srgbClr val="00B050"/>
          </a:solidFill>
          <a:ln w="10795" cap="flat" cmpd="sng" algn="ctr">
            <a:noFill/>
            <a:prstDash val="solid"/>
          </a:ln>
          <a:effectLst/>
          <a:extLst/>
        </p:spPr>
        <p:txBody>
          <a:bodyPr vert="horz" wrap="square" lIns="91377" tIns="45688" rIns="91377" bIns="45688" numCol="1" anchor="t" anchorCtr="0" compatLnSpc="1">
            <a:prstTxWarp prst="textNoShape">
              <a:avLst/>
            </a:prstTxWarp>
          </a:bodyPr>
          <a:lstStyle/>
          <a:p>
            <a:pPr defTabSz="931686">
              <a:defRPr/>
            </a:pPr>
            <a:endParaRPr lang="en-US" sz="2199" b="1" kern="0" dirty="0">
              <a:solidFill>
                <a:srgbClr val="505050"/>
              </a:solidFill>
              <a:effectLst>
                <a:outerShdw blurRad="38100" dist="38100" dir="2700000" algn="tl">
                  <a:srgbClr val="000000">
                    <a:alpha val="43137"/>
                  </a:srgbClr>
                </a:outerShdw>
              </a:effectLst>
              <a:latin typeface="Segoe UI Light"/>
            </a:endParaRPr>
          </a:p>
        </p:txBody>
      </p:sp>
      <p:sp>
        <p:nvSpPr>
          <p:cNvPr id="54" name="Freeform 529"/>
          <p:cNvSpPr>
            <a:spLocks noChangeAspect="1"/>
          </p:cNvSpPr>
          <p:nvPr/>
        </p:nvSpPr>
        <p:spPr bwMode="auto">
          <a:xfrm>
            <a:off x="11013642" y="3146708"/>
            <a:ext cx="768607" cy="651302"/>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solidFill>
            <a:srgbClr val="00B050"/>
          </a:solidFill>
          <a:ln w="10795" cap="flat" cmpd="sng" algn="ctr">
            <a:noFill/>
            <a:prstDash val="solid"/>
          </a:ln>
          <a:effectLst/>
          <a:extLst/>
        </p:spPr>
        <p:txBody>
          <a:bodyPr vert="horz" wrap="square" lIns="91377" tIns="45688" rIns="91377" bIns="45688" numCol="1" anchor="t" anchorCtr="0" compatLnSpc="1">
            <a:prstTxWarp prst="textNoShape">
              <a:avLst/>
            </a:prstTxWarp>
          </a:bodyPr>
          <a:lstStyle/>
          <a:p>
            <a:pPr defTabSz="931686">
              <a:defRPr/>
            </a:pPr>
            <a:endParaRPr lang="en-US" sz="2199" b="1" kern="0" dirty="0">
              <a:solidFill>
                <a:srgbClr val="505050"/>
              </a:solidFill>
              <a:effectLst>
                <a:outerShdw blurRad="38100" dist="38100" dir="2700000" algn="tl">
                  <a:srgbClr val="000000">
                    <a:alpha val="43137"/>
                  </a:srgbClr>
                </a:outerShdw>
              </a:effectLst>
              <a:latin typeface="Segoe UI Light"/>
            </a:endParaRPr>
          </a:p>
        </p:txBody>
      </p:sp>
      <p:grpSp>
        <p:nvGrpSpPr>
          <p:cNvPr id="29" name="Group 55"/>
          <p:cNvGrpSpPr>
            <a:grpSpLocks/>
          </p:cNvGrpSpPr>
          <p:nvPr/>
        </p:nvGrpSpPr>
        <p:grpSpPr bwMode="auto">
          <a:xfrm>
            <a:off x="2209227" y="2438718"/>
            <a:ext cx="2407078" cy="1089631"/>
            <a:chOff x="275481" y="1886933"/>
            <a:chExt cx="2650824" cy="1456907"/>
          </a:xfrm>
        </p:grpSpPr>
        <p:sp>
          <p:nvSpPr>
            <p:cNvPr id="30" name="Freeform 539"/>
            <p:cNvSpPr>
              <a:spLocks noChangeAspect="1"/>
            </p:cNvSpPr>
            <p:nvPr/>
          </p:nvSpPr>
          <p:spPr bwMode="auto">
            <a:xfrm>
              <a:off x="275481" y="1886933"/>
              <a:ext cx="2650824" cy="145690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w="76200">
              <a:solidFill>
                <a:schemeClr val="accent1"/>
              </a:solidFill>
            </a:ln>
            <a:extLst/>
          </p:spPr>
          <p:txBody>
            <a:bodyPr lIns="95066" tIns="95066" rIns="95066" bIns="95066" anchor="ctr"/>
            <a:lstStyle/>
            <a:p>
              <a:pPr algn="ctr" defTabSz="969412">
                <a:defRPr/>
              </a:pPr>
              <a:endParaRPr lang="en-US" sz="1456" kern="0" dirty="0">
                <a:solidFill>
                  <a:prstClr val="black"/>
                </a:solidFill>
                <a:ea typeface="MS PGothic" pitchFamily="34" charset="-128"/>
              </a:endParaRPr>
            </a:p>
          </p:txBody>
        </p:sp>
        <p:pic>
          <p:nvPicPr>
            <p:cNvPr id="31" name="Picture 5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405" y="2620442"/>
              <a:ext cx="551636" cy="55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5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8471" y="2049284"/>
              <a:ext cx="591004" cy="69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8733" y="2326384"/>
              <a:ext cx="617568" cy="829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53"/>
          <p:cNvGrpSpPr>
            <a:grpSpLocks/>
          </p:cNvGrpSpPr>
          <p:nvPr/>
        </p:nvGrpSpPr>
        <p:grpSpPr bwMode="auto">
          <a:xfrm>
            <a:off x="390482" y="4530638"/>
            <a:ext cx="1971103" cy="1473669"/>
            <a:chOff x="288908" y="5094438"/>
            <a:chExt cx="2047354" cy="1626604"/>
          </a:xfrm>
          <a:solidFill>
            <a:schemeClr val="accent5">
              <a:lumMod val="40000"/>
              <a:lumOff val="60000"/>
            </a:schemeClr>
          </a:solidFill>
        </p:grpSpPr>
        <p:grpSp>
          <p:nvGrpSpPr>
            <p:cNvPr id="35" name="Group 34"/>
            <p:cNvGrpSpPr/>
            <p:nvPr/>
          </p:nvGrpSpPr>
          <p:grpSpPr>
            <a:xfrm>
              <a:off x="288908" y="5094438"/>
              <a:ext cx="2047354" cy="1626604"/>
              <a:chOff x="856833" y="5149610"/>
              <a:chExt cx="1439261" cy="919774"/>
            </a:xfrm>
            <a:grpFill/>
          </p:grpSpPr>
          <p:sp>
            <p:nvSpPr>
              <p:cNvPr id="39" name="Freeform 23"/>
              <p:cNvSpPr>
                <a:spLocks noEditPoints="1"/>
              </p:cNvSpPr>
              <p:nvPr/>
            </p:nvSpPr>
            <p:spPr bwMode="auto">
              <a:xfrm>
                <a:off x="1820345" y="5149610"/>
                <a:ext cx="475749" cy="91977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grpFill/>
              <a:ln>
                <a:noFill/>
              </a:ln>
            </p:spPr>
            <p:txBody>
              <a:bodyPr lIns="95066" tIns="47533" rIns="95066" bIns="47533"/>
              <a:lstStyle/>
              <a:p>
                <a:pPr defTabSz="969412">
                  <a:defRPr/>
                </a:pPr>
                <a:endParaRPr lang="en-US" sz="1835" kern="0">
                  <a:solidFill>
                    <a:srgbClr val="505050"/>
                  </a:solidFill>
                  <a:ea typeface="MS PGothic" pitchFamily="34" charset="-128"/>
                </a:endParaRPr>
              </a:p>
            </p:txBody>
          </p:sp>
          <p:sp>
            <p:nvSpPr>
              <p:cNvPr id="41" name="Freeform 23"/>
              <p:cNvSpPr>
                <a:spLocks noEditPoints="1"/>
              </p:cNvSpPr>
              <p:nvPr/>
            </p:nvSpPr>
            <p:spPr bwMode="auto">
              <a:xfrm>
                <a:off x="1336868" y="5149610"/>
                <a:ext cx="475749" cy="91977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grpFill/>
              <a:ln>
                <a:noFill/>
              </a:ln>
            </p:spPr>
            <p:txBody>
              <a:bodyPr lIns="95066" tIns="47533" rIns="95066" bIns="47533"/>
              <a:lstStyle/>
              <a:p>
                <a:pPr defTabSz="969412">
                  <a:defRPr/>
                </a:pPr>
                <a:endParaRPr lang="en-US" sz="1835" kern="0">
                  <a:solidFill>
                    <a:srgbClr val="505050"/>
                  </a:solidFill>
                  <a:ea typeface="MS PGothic" pitchFamily="34" charset="-128"/>
                </a:endParaRPr>
              </a:p>
            </p:txBody>
          </p:sp>
          <p:sp>
            <p:nvSpPr>
              <p:cNvPr id="42" name="Freeform 23"/>
              <p:cNvSpPr>
                <a:spLocks noEditPoints="1"/>
              </p:cNvSpPr>
              <p:nvPr/>
            </p:nvSpPr>
            <p:spPr bwMode="auto">
              <a:xfrm>
                <a:off x="856833" y="5149610"/>
                <a:ext cx="475749" cy="91977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grpFill/>
              <a:ln>
                <a:noFill/>
              </a:ln>
            </p:spPr>
            <p:txBody>
              <a:bodyPr lIns="95066" tIns="47533" rIns="95066" bIns="47533"/>
              <a:lstStyle/>
              <a:p>
                <a:pPr defTabSz="969412">
                  <a:defRPr/>
                </a:pPr>
                <a:endParaRPr lang="en-US" sz="1835" kern="0">
                  <a:solidFill>
                    <a:srgbClr val="505050"/>
                  </a:solidFill>
                  <a:ea typeface="MS PGothic" pitchFamily="34" charset="-128"/>
                </a:endParaRPr>
              </a:p>
            </p:txBody>
          </p:sp>
        </p:grpSp>
        <p:sp>
          <p:nvSpPr>
            <p:cNvPr id="36" name="Rectangle 35"/>
            <p:cNvSpPr/>
            <p:nvPr/>
          </p:nvSpPr>
          <p:spPr>
            <a:xfrm>
              <a:off x="979132" y="5383181"/>
              <a:ext cx="650448" cy="10304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50776">
                <a:defRPr/>
              </a:pPr>
              <a:endParaRPr lang="en-US" sz="1835">
                <a:solidFill>
                  <a:prstClr val="white"/>
                </a:solidFill>
              </a:endParaRPr>
            </a:p>
          </p:txBody>
        </p:sp>
        <p:pic>
          <p:nvPicPr>
            <p:cNvPr id="38" name="Picture 4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795" y="5096112"/>
              <a:ext cx="407723" cy="407723"/>
            </a:xfrm>
            <a:prstGeom prst="rect">
              <a:avLst/>
            </a:prstGeom>
            <a:grpFill/>
            <a:ln w="9525">
              <a:noFill/>
              <a:miter lim="800000"/>
              <a:headEnd/>
              <a:tailEnd/>
            </a:ln>
            <a:extLst/>
          </p:spPr>
        </p:pic>
      </p:grpSp>
      <p:grpSp>
        <p:nvGrpSpPr>
          <p:cNvPr id="3" name="Group 2"/>
          <p:cNvGrpSpPr/>
          <p:nvPr/>
        </p:nvGrpSpPr>
        <p:grpSpPr>
          <a:xfrm>
            <a:off x="4677230" y="4302098"/>
            <a:ext cx="1798084" cy="1568404"/>
            <a:chOff x="4811214" y="4758853"/>
            <a:chExt cx="1759488" cy="1390801"/>
          </a:xfrm>
          <a:solidFill>
            <a:srgbClr val="C00000"/>
          </a:solidFill>
        </p:grpSpPr>
        <p:sp>
          <p:nvSpPr>
            <p:cNvPr id="45" name="Freeform 539"/>
            <p:cNvSpPr>
              <a:spLocks noChangeAspect="1"/>
            </p:cNvSpPr>
            <p:nvPr/>
          </p:nvSpPr>
          <p:spPr bwMode="auto">
            <a:xfrm>
              <a:off x="4984116" y="5359517"/>
              <a:ext cx="1437496" cy="79013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w="76200">
              <a:solidFill>
                <a:schemeClr val="accent1"/>
              </a:solidFill>
            </a:ln>
            <a:extLst/>
          </p:spPr>
          <p:txBody>
            <a:bodyPr lIns="95066" tIns="47533" rIns="95066" bIns="47533"/>
            <a:lstStyle/>
            <a:p>
              <a:pPr defTabSz="969412">
                <a:defRPr/>
              </a:pPr>
              <a:endParaRPr lang="en-US" sz="1835" kern="0" dirty="0">
                <a:gradFill>
                  <a:gsLst>
                    <a:gs pos="0">
                      <a:srgbClr val="FFFFFF"/>
                    </a:gs>
                    <a:gs pos="19000">
                      <a:srgbClr val="FFFFFF"/>
                    </a:gs>
                  </a:gsLst>
                  <a:lin ang="5400000" scaled="0"/>
                </a:gradFill>
                <a:ea typeface="MS PGothic" pitchFamily="34" charset="-128"/>
              </a:endParaRPr>
            </a:p>
          </p:txBody>
        </p:sp>
        <p:sp>
          <p:nvSpPr>
            <p:cNvPr id="47" name="Freeform 5"/>
            <p:cNvSpPr>
              <a:spLocks noEditPoints="1"/>
            </p:cNvSpPr>
            <p:nvPr/>
          </p:nvSpPr>
          <p:spPr bwMode="black">
            <a:xfrm>
              <a:off x="6222909" y="4758853"/>
              <a:ext cx="347793" cy="53782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5">
                <a:lumMod val="40000"/>
                <a:lumOff val="60000"/>
              </a:schemeClr>
            </a:solidFill>
            <a:ln>
              <a:noFill/>
            </a:ln>
            <a:extLst/>
          </p:spPr>
          <p:txBody>
            <a:bodyPr lIns="95066" tIns="47533" rIns="95066" bIns="47533"/>
            <a:lstStyle/>
            <a:p>
              <a:pPr defTabSz="969412">
                <a:defRPr/>
              </a:pPr>
              <a:endParaRPr lang="en-US" sz="1835" kern="0">
                <a:solidFill>
                  <a:srgbClr val="505050"/>
                </a:solidFill>
                <a:ea typeface="MS PGothic" pitchFamily="34" charset="-128"/>
              </a:endParaRPr>
            </a:p>
          </p:txBody>
        </p:sp>
        <p:cxnSp>
          <p:nvCxnSpPr>
            <p:cNvPr id="51" name="Straight Arrow Connector 29"/>
            <p:cNvCxnSpPr>
              <a:cxnSpLocks noChangeShapeType="1"/>
            </p:cNvCxnSpPr>
            <p:nvPr/>
          </p:nvCxnSpPr>
          <p:spPr bwMode="auto">
            <a:xfrm flipH="1" flipV="1">
              <a:off x="5216787" y="5223372"/>
              <a:ext cx="286731" cy="142457"/>
            </a:xfrm>
            <a:prstGeom prst="straightConnector1">
              <a:avLst/>
            </a:prstGeom>
            <a:grpFill/>
            <a:ln w="38100" algn="ctr">
              <a:solidFill>
                <a:schemeClr val="accent1"/>
              </a:solidFill>
              <a:round/>
              <a:headEnd type="triangle" w="med" len="med"/>
              <a:tailEnd/>
            </a:ln>
            <a:extLst/>
          </p:spPr>
        </p:cxnSp>
        <p:cxnSp>
          <p:nvCxnSpPr>
            <p:cNvPr id="52" name="Straight Arrow Connector 29"/>
            <p:cNvCxnSpPr>
              <a:cxnSpLocks noChangeShapeType="1"/>
            </p:cNvCxnSpPr>
            <p:nvPr/>
          </p:nvCxnSpPr>
          <p:spPr bwMode="auto">
            <a:xfrm flipV="1">
              <a:off x="5853315" y="5202835"/>
              <a:ext cx="295206" cy="251307"/>
            </a:xfrm>
            <a:prstGeom prst="straightConnector1">
              <a:avLst/>
            </a:prstGeom>
            <a:grpFill/>
            <a:ln w="38100" algn="ctr">
              <a:solidFill>
                <a:schemeClr val="accent1"/>
              </a:solidFill>
              <a:round/>
              <a:headEnd type="triangle" w="med" len="med"/>
              <a:tailEnd/>
            </a:ln>
            <a:extLst/>
          </p:spPr>
        </p:cxnSp>
        <p:sp>
          <p:nvSpPr>
            <p:cNvPr id="37" name="Freeform 5"/>
            <p:cNvSpPr>
              <a:spLocks noEditPoints="1"/>
            </p:cNvSpPr>
            <p:nvPr/>
          </p:nvSpPr>
          <p:spPr bwMode="black">
            <a:xfrm>
              <a:off x="4811214" y="4758853"/>
              <a:ext cx="347793" cy="537820"/>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5">
                <a:lumMod val="40000"/>
                <a:lumOff val="60000"/>
              </a:schemeClr>
            </a:solidFill>
            <a:ln>
              <a:noFill/>
            </a:ln>
            <a:extLst/>
          </p:spPr>
          <p:txBody>
            <a:bodyPr lIns="95066" tIns="47533" rIns="95066" bIns="47533"/>
            <a:lstStyle/>
            <a:p>
              <a:pPr defTabSz="969412">
                <a:defRPr/>
              </a:pPr>
              <a:endParaRPr lang="en-US" sz="1835" kern="0">
                <a:solidFill>
                  <a:srgbClr val="505050"/>
                </a:solidFill>
                <a:ea typeface="MS PGothic" pitchFamily="34" charset="-128"/>
              </a:endParaRPr>
            </a:p>
          </p:txBody>
        </p:sp>
      </p:grpSp>
      <p:sp>
        <p:nvSpPr>
          <p:cNvPr id="53" name="Rectangle 17"/>
          <p:cNvSpPr>
            <a:spLocks noChangeAspect="1"/>
          </p:cNvSpPr>
          <p:nvPr/>
        </p:nvSpPr>
        <p:spPr bwMode="auto">
          <a:xfrm>
            <a:off x="380900" y="6095686"/>
            <a:ext cx="1832205" cy="474528"/>
          </a:xfrm>
          <a:prstGeom prst="rect">
            <a:avLst/>
          </a:prstGeom>
          <a:solidFill>
            <a:schemeClr val="bg1">
              <a:lumMod val="95000"/>
            </a:schemeClr>
          </a:solidFill>
          <a:ln w="22225" cap="sq" cmpd="sng" algn="ctr">
            <a:noFill/>
            <a:prstDash val="sysDot"/>
            <a:miter lim="800000"/>
            <a:headEnd type="none" w="med" len="med"/>
            <a:tailEnd type="none" w="med" len="med"/>
          </a:ln>
          <a:effectLst/>
        </p:spPr>
        <p:txBody>
          <a:bodyPr lIns="190132" tIns="152106" rIns="190132" bIns="152106" anchor="ctr"/>
          <a:lstStyle/>
          <a:p>
            <a:pPr algn="ctr" defTabSz="950279" fontAlgn="base">
              <a:lnSpc>
                <a:spcPct val="90000"/>
              </a:lnSpc>
              <a:spcBef>
                <a:spcPct val="0"/>
              </a:spcBef>
              <a:spcAft>
                <a:spcPct val="0"/>
              </a:spcAft>
              <a:defRPr/>
            </a:pPr>
            <a:r>
              <a:rPr lang="en-US" sz="1428"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t>Cloud Exchange </a:t>
            </a:r>
            <a:br>
              <a:rPr lang="en-US" sz="1428"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br>
            <a:r>
              <a:rPr lang="en-US" sz="1428"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t>co-location</a:t>
            </a:r>
          </a:p>
        </p:txBody>
      </p:sp>
      <p:sp>
        <p:nvSpPr>
          <p:cNvPr id="55" name="Rectangle 17"/>
          <p:cNvSpPr>
            <a:spLocks noChangeAspect="1"/>
          </p:cNvSpPr>
          <p:nvPr/>
        </p:nvSpPr>
        <p:spPr bwMode="auto">
          <a:xfrm>
            <a:off x="2554705" y="6095688"/>
            <a:ext cx="1836751" cy="474529"/>
          </a:xfrm>
          <a:prstGeom prst="rect">
            <a:avLst/>
          </a:prstGeom>
          <a:solidFill>
            <a:schemeClr val="bg1">
              <a:lumMod val="95000"/>
            </a:schemeClr>
          </a:solidFill>
          <a:ln w="22225" cap="sq" cmpd="sng" algn="ctr">
            <a:noFill/>
            <a:prstDash val="sysDot"/>
            <a:miter lim="800000"/>
            <a:headEnd type="none" w="med" len="med"/>
            <a:tailEnd type="none" w="med" len="med"/>
          </a:ln>
          <a:effectLst/>
        </p:spPr>
        <p:txBody>
          <a:bodyPr lIns="190132" tIns="152106" rIns="190132" bIns="152106" anchor="ctr"/>
          <a:lstStyle/>
          <a:p>
            <a:pPr algn="ctr" defTabSz="950279" fontAlgn="base">
              <a:lnSpc>
                <a:spcPct val="90000"/>
              </a:lnSpc>
              <a:spcBef>
                <a:spcPct val="0"/>
              </a:spcBef>
              <a:spcAft>
                <a:spcPct val="0"/>
              </a:spcAft>
              <a:defRPr/>
            </a:pPr>
            <a:r>
              <a:rPr lang="en-US" sz="1428"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t>P2P Ethernet connection</a:t>
            </a:r>
          </a:p>
        </p:txBody>
      </p:sp>
      <p:sp>
        <p:nvSpPr>
          <p:cNvPr id="56" name="Rectangle 17"/>
          <p:cNvSpPr/>
          <p:nvPr/>
        </p:nvSpPr>
        <p:spPr bwMode="auto">
          <a:xfrm>
            <a:off x="4735999" y="5945240"/>
            <a:ext cx="1836751" cy="635198"/>
          </a:xfrm>
          <a:prstGeom prst="rect">
            <a:avLst/>
          </a:prstGeom>
          <a:solidFill>
            <a:schemeClr val="bg1">
              <a:lumMod val="95000"/>
            </a:schemeClr>
          </a:solidFill>
          <a:ln w="22225" cap="sq" cmpd="sng" algn="ctr">
            <a:noFill/>
            <a:prstDash val="sysDot"/>
            <a:miter lim="800000"/>
            <a:headEnd type="none" w="med" len="med"/>
            <a:tailEnd type="none" w="med" len="med"/>
          </a:ln>
          <a:effectLst/>
        </p:spPr>
        <p:txBody>
          <a:bodyPr lIns="190132" tIns="152106" rIns="190132" bIns="152106" anchor="ctr"/>
          <a:lstStyle/>
          <a:p>
            <a:pPr algn="ctr" defTabSz="950279" fontAlgn="base">
              <a:lnSpc>
                <a:spcPct val="90000"/>
              </a:lnSpc>
              <a:spcBef>
                <a:spcPct val="0"/>
              </a:spcBef>
              <a:spcAft>
                <a:spcPct val="0"/>
              </a:spcAft>
              <a:defRPr/>
            </a:pPr>
            <a:r>
              <a:rPr lang="en-US" sz="1326" kern="0" dirty="0">
                <a:gradFill>
                  <a:gsLst>
                    <a:gs pos="86726">
                      <a:schemeClr val="tx1"/>
                    </a:gs>
                    <a:gs pos="36283">
                      <a:schemeClr val="tx1"/>
                    </a:gs>
                  </a:gsLst>
                  <a:lin ang="5400000" scaled="0"/>
                </a:gradFill>
                <a:latin typeface="Segoe UI Semibold" panose="020B0702040204020203" pitchFamily="34" charset="0"/>
                <a:ea typeface="MS PGothic" pitchFamily="34" charset="-128"/>
                <a:cs typeface="Segoe UI Semibold" panose="020B0702040204020203" pitchFamily="34" charset="0"/>
              </a:rPr>
              <a:t>Any-to-any (IPVPN) connection</a:t>
            </a:r>
          </a:p>
        </p:txBody>
      </p:sp>
      <p:sp>
        <p:nvSpPr>
          <p:cNvPr id="49" name="TextBox 50"/>
          <p:cNvSpPr txBox="1"/>
          <p:nvPr/>
        </p:nvSpPr>
        <p:spPr bwMode="auto">
          <a:xfrm>
            <a:off x="5173695" y="5289712"/>
            <a:ext cx="920719" cy="535989"/>
          </a:xfrm>
          <a:prstGeom prst="rect">
            <a:avLst/>
          </a:prstGeom>
          <a:noFill/>
        </p:spPr>
        <p:txBody>
          <a:bodyPr wrap="none" lIns="186396" tIns="149116" rIns="186396" bIns="149116">
            <a:spAutoFit/>
          </a:bodyPr>
          <a:lstStyle>
            <a:defPPr>
              <a:defRPr lang="en-US"/>
            </a:defPPr>
            <a:lvl1pPr defTabSz="914400">
              <a:lnSpc>
                <a:spcPct val="90000"/>
              </a:lnSpc>
              <a:defRPr sz="1200" b="1">
                <a:gradFill>
                  <a:gsLst>
                    <a:gs pos="25664">
                      <a:schemeClr val="tx1"/>
                    </a:gs>
                    <a:gs pos="52000">
                      <a:schemeClr val="tx1"/>
                    </a:gs>
                  </a:gsLst>
                  <a:lin ang="5400000" scaled="0"/>
                </a:gra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a:defRPr/>
            </a:pPr>
            <a:r>
              <a:rPr lang="en-US" sz="1663" kern="0" dirty="0">
                <a:solidFill>
                  <a:prstClr val="black"/>
                </a:solidFill>
                <a:ea typeface="MS PGothic" pitchFamily="34" charset="-128"/>
              </a:rPr>
              <a:t>WAN</a:t>
            </a:r>
          </a:p>
        </p:txBody>
      </p:sp>
      <p:sp>
        <p:nvSpPr>
          <p:cNvPr id="43" name="Freeform 5"/>
          <p:cNvSpPr>
            <a:spLocks noEditPoints="1"/>
          </p:cNvSpPr>
          <p:nvPr/>
        </p:nvSpPr>
        <p:spPr bwMode="black">
          <a:xfrm>
            <a:off x="2825835" y="4551450"/>
            <a:ext cx="1152441" cy="1458386"/>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5">
              <a:lumMod val="40000"/>
              <a:lumOff val="60000"/>
            </a:schemeClr>
          </a:solidFill>
          <a:ln>
            <a:noFill/>
          </a:ln>
          <a:extLst/>
        </p:spPr>
        <p:txBody>
          <a:bodyPr lIns="95066" tIns="47533" rIns="95066" bIns="47533"/>
          <a:lstStyle/>
          <a:p>
            <a:pPr defTabSz="969412">
              <a:defRPr/>
            </a:pPr>
            <a:endParaRPr lang="en-US" sz="1835" kern="0">
              <a:solidFill>
                <a:srgbClr val="505050"/>
              </a:solidFill>
              <a:ea typeface="MS PGothic" pitchFamily="34" charset="-128"/>
            </a:endParaRPr>
          </a:p>
        </p:txBody>
      </p:sp>
      <p:sp>
        <p:nvSpPr>
          <p:cNvPr id="44" name="Freeform 5"/>
          <p:cNvSpPr>
            <a:spLocks noEditPoints="1"/>
          </p:cNvSpPr>
          <p:nvPr/>
        </p:nvSpPr>
        <p:spPr bwMode="black">
          <a:xfrm>
            <a:off x="1142704" y="5063897"/>
            <a:ext cx="448080" cy="499204"/>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C00000"/>
          </a:solidFill>
          <a:ln>
            <a:noFill/>
          </a:ln>
          <a:extLst/>
        </p:spPr>
        <p:txBody>
          <a:bodyPr lIns="95066" tIns="47533" rIns="95066" bIns="47533"/>
          <a:lstStyle/>
          <a:p>
            <a:pPr defTabSz="969412">
              <a:defRPr/>
            </a:pPr>
            <a:endParaRPr lang="en-US" sz="1835" kern="0" dirty="0">
              <a:solidFill>
                <a:srgbClr val="505050"/>
              </a:solidFill>
              <a:ea typeface="MS PGothic" pitchFamily="34" charset="-128"/>
            </a:endParaRPr>
          </a:p>
        </p:txBody>
      </p:sp>
      <p:grpSp>
        <p:nvGrpSpPr>
          <p:cNvPr id="4" name="Group 3"/>
          <p:cNvGrpSpPr/>
          <p:nvPr/>
        </p:nvGrpSpPr>
        <p:grpSpPr>
          <a:xfrm>
            <a:off x="1761963" y="3206348"/>
            <a:ext cx="3405819" cy="1400470"/>
            <a:chOff x="1267450" y="3223638"/>
            <a:chExt cx="4677116" cy="1923226"/>
          </a:xfrm>
        </p:grpSpPr>
        <p:sp>
          <p:nvSpPr>
            <p:cNvPr id="57" name="Up-Down Arrow 56"/>
            <p:cNvSpPr/>
            <p:nvPr/>
          </p:nvSpPr>
          <p:spPr bwMode="auto">
            <a:xfrm rot="8341339">
              <a:off x="5431634" y="3245717"/>
              <a:ext cx="512932" cy="1520142"/>
            </a:xfrm>
            <a:prstGeom prst="upDownArrow">
              <a:avLst>
                <a:gd name="adj1" fmla="val 47431"/>
                <a:gd name="adj2" fmla="val 46845"/>
              </a:avLst>
            </a:prstGeom>
            <a:solidFill>
              <a:schemeClr val="accent1"/>
            </a:solidFill>
            <a:ln w="76200" cap="flat" cmpd="sng" algn="ctr">
              <a:noFill/>
              <a:prstDash val="solid"/>
              <a:headEnd type="none" w="med" len="med"/>
              <a:tailEnd type="none" w="med" len="med"/>
            </a:ln>
            <a:effectLst/>
          </p:spPr>
          <p:txBody>
            <a:bodyPr vert="vert270" lIns="0" tIns="48493" rIns="0" bIns="48493" anchor="ctr"/>
            <a:lstStyle/>
            <a:p>
              <a:pPr algn="ctr" defTabSz="969489" fontAlgn="base">
                <a:spcBef>
                  <a:spcPct val="0"/>
                </a:spcBef>
                <a:spcAft>
                  <a:spcPct val="0"/>
                </a:spcAft>
                <a:defRPr/>
              </a:pPr>
              <a:r>
                <a:rPr lang="en-US" sz="1000" kern="0" dirty="0">
                  <a:gradFill>
                    <a:gsLst>
                      <a:gs pos="0">
                        <a:schemeClr val="tx1"/>
                      </a:gs>
                      <a:gs pos="59000">
                        <a:schemeClr val="tx1"/>
                      </a:gs>
                    </a:gsLst>
                    <a:lin ang="0" scaled="0"/>
                  </a:gradFill>
                  <a:ea typeface="MS PGothic" pitchFamily="34" charset="-128"/>
                </a:rPr>
                <a:t>ExpressRoute</a:t>
              </a:r>
            </a:p>
          </p:txBody>
        </p:sp>
        <p:sp>
          <p:nvSpPr>
            <p:cNvPr id="59" name="Up-Down Arrow 58"/>
            <p:cNvSpPr/>
            <p:nvPr/>
          </p:nvSpPr>
          <p:spPr bwMode="auto">
            <a:xfrm rot="2428077">
              <a:off x="1267450" y="3223638"/>
              <a:ext cx="512932" cy="1520144"/>
            </a:xfrm>
            <a:prstGeom prst="upDownArrow">
              <a:avLst>
                <a:gd name="adj1" fmla="val 47431"/>
                <a:gd name="adj2" fmla="val 46845"/>
              </a:avLst>
            </a:prstGeom>
            <a:solidFill>
              <a:schemeClr val="accent1"/>
            </a:solidFill>
            <a:ln w="76200" cap="flat" cmpd="sng" algn="ctr">
              <a:noFill/>
              <a:prstDash val="solid"/>
              <a:headEnd type="none" w="med" len="med"/>
              <a:tailEnd type="none" w="med" len="med"/>
            </a:ln>
            <a:effectLst/>
          </p:spPr>
          <p:txBody>
            <a:bodyPr vert="vert270" lIns="0" tIns="48493" rIns="0" bIns="48493" anchor="ctr"/>
            <a:lstStyle/>
            <a:p>
              <a:pPr algn="ctr" defTabSz="969489" fontAlgn="base">
                <a:spcBef>
                  <a:spcPct val="0"/>
                </a:spcBef>
                <a:spcAft>
                  <a:spcPct val="0"/>
                </a:spcAft>
                <a:defRPr/>
              </a:pPr>
              <a:r>
                <a:rPr lang="en-US" sz="1000" kern="0" dirty="0">
                  <a:gradFill>
                    <a:gsLst>
                      <a:gs pos="0">
                        <a:schemeClr val="tx1"/>
                      </a:gs>
                      <a:gs pos="59000">
                        <a:schemeClr val="tx1"/>
                      </a:gs>
                    </a:gsLst>
                    <a:lin ang="0" scaled="0"/>
                  </a:gradFill>
                  <a:ea typeface="MS PGothic" pitchFamily="34" charset="-128"/>
                </a:rPr>
                <a:t>ExpressRoute</a:t>
              </a:r>
            </a:p>
          </p:txBody>
        </p:sp>
        <p:sp>
          <p:nvSpPr>
            <p:cNvPr id="58" name="Up-Down Arrow 57"/>
            <p:cNvSpPr/>
            <p:nvPr/>
          </p:nvSpPr>
          <p:spPr bwMode="auto">
            <a:xfrm>
              <a:off x="3282685" y="3549038"/>
              <a:ext cx="514717" cy="1597826"/>
            </a:xfrm>
            <a:prstGeom prst="upDownArrow">
              <a:avLst>
                <a:gd name="adj1" fmla="val 47431"/>
                <a:gd name="adj2" fmla="val 46845"/>
              </a:avLst>
            </a:prstGeom>
            <a:solidFill>
              <a:schemeClr val="accent1"/>
            </a:solidFill>
            <a:ln w="76200" cap="flat" cmpd="sng" algn="ctr">
              <a:noFill/>
              <a:prstDash val="solid"/>
              <a:headEnd type="none" w="med" len="med"/>
              <a:tailEnd type="none" w="med" len="med"/>
            </a:ln>
            <a:effectLst/>
          </p:spPr>
          <p:txBody>
            <a:bodyPr vert="vert270" lIns="0" tIns="48493" rIns="0" bIns="48493" anchor="ctr"/>
            <a:lstStyle/>
            <a:p>
              <a:pPr algn="ctr" defTabSz="969489" fontAlgn="base">
                <a:spcBef>
                  <a:spcPct val="0"/>
                </a:spcBef>
                <a:spcAft>
                  <a:spcPct val="0"/>
                </a:spcAft>
                <a:defRPr/>
              </a:pPr>
              <a:r>
                <a:rPr lang="en-US" sz="1000" kern="0" dirty="0">
                  <a:gradFill>
                    <a:gsLst>
                      <a:gs pos="0">
                        <a:schemeClr val="tx1"/>
                      </a:gs>
                      <a:gs pos="59000">
                        <a:schemeClr val="tx1"/>
                      </a:gs>
                    </a:gsLst>
                    <a:lin ang="0" scaled="0"/>
                  </a:gradFill>
                  <a:ea typeface="MS PGothic" pitchFamily="34" charset="-128"/>
                </a:rPr>
                <a:t>ExpressRoute</a:t>
              </a:r>
            </a:p>
          </p:txBody>
        </p:sp>
      </p:grpSp>
    </p:spTree>
    <p:extLst>
      <p:ext uri="{BB962C8B-B14F-4D97-AF65-F5344CB8AC3E}">
        <p14:creationId xmlns:p14="http://schemas.microsoft.com/office/powerpoint/2010/main" val="391607726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y map" descr="C:\_Projects\Daily Projects\110514\P11962\Datacenter_Maps_PPT_FNL-slide1_gray.png"/>
          <p:cNvPicPr>
            <a:picLocks noChangeAspect="1" noChangeArrowheads="1"/>
          </p:cNvPicPr>
          <p:nvPr/>
        </p:nvPicPr>
        <p:blipFill rotWithShape="1">
          <a:blip r:embed="rId2">
            <a:extLst>
              <a:ext uri="{28A0092B-C50C-407E-A947-70E740481C1C}">
                <a14:useLocalDpi xmlns:a14="http://schemas.microsoft.com/office/drawing/2010/main"/>
              </a:ext>
            </a:extLst>
          </a:blip>
          <a:srcRect l="4427"/>
          <a:stretch/>
        </p:blipFill>
        <p:spPr bwMode="auto">
          <a:xfrm>
            <a:off x="716437" y="225749"/>
            <a:ext cx="12024728" cy="7096147"/>
          </a:xfrm>
          <a:prstGeom prst="rect">
            <a:avLst/>
          </a:prstGeom>
          <a:noFill/>
          <a:extLst>
            <a:ext uri="{909E8E84-426E-40DD-AFC4-6F175D3DCCD1}">
              <a14:hiddenFill xmlns:a14="http://schemas.microsoft.com/office/drawing/2010/main">
                <a:solidFill>
                  <a:srgbClr val="FFFFFF"/>
                </a:solidFill>
              </a14:hiddenFill>
            </a:ext>
          </a:extLst>
        </p:spPr>
      </p:pic>
      <p:sp>
        <p:nvSpPr>
          <p:cNvPr id="52" name="Oval 51"/>
          <p:cNvSpPr/>
          <p:nvPr/>
        </p:nvSpPr>
        <p:spPr bwMode="auto">
          <a:xfrm>
            <a:off x="1893935" y="2211864"/>
            <a:ext cx="2436586" cy="1636822"/>
          </a:xfrm>
          <a:prstGeom prst="ellipse">
            <a:avLst/>
          </a:prstGeom>
          <a:gradFill flip="none" rotWithShape="1">
            <a:gsLst>
              <a:gs pos="0">
                <a:schemeClr val="tx1">
                  <a:lumMod val="85000"/>
                  <a:alpha val="66000"/>
                </a:schemeClr>
              </a:gs>
              <a:gs pos="100000">
                <a:schemeClr val="bg2">
                  <a:alpha val="0"/>
                </a:schemeClr>
              </a:gs>
            </a:gsLst>
            <a:path path="shape">
              <a:fillToRect l="50000" t="50000" r="50000" b="5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29" fontAlgn="base">
              <a:spcBef>
                <a:spcPct val="0"/>
              </a:spcBef>
              <a:spcAft>
                <a:spcPct val="0"/>
              </a:spcAft>
            </a:pPr>
            <a:endParaRPr lang="en-US" sz="1999" dirty="0">
              <a:gradFill>
                <a:gsLst>
                  <a:gs pos="16814">
                    <a:srgbClr val="FFFFFF"/>
                  </a:gs>
                  <a:gs pos="46000">
                    <a:srgbClr val="FFFFFF"/>
                  </a:gs>
                </a:gsLst>
                <a:lin ang="5400000" scaled="0"/>
              </a:gradFill>
            </a:endParaRPr>
          </a:p>
        </p:txBody>
      </p:sp>
      <p:sp>
        <p:nvSpPr>
          <p:cNvPr id="51" name="Oval 50"/>
          <p:cNvSpPr/>
          <p:nvPr/>
        </p:nvSpPr>
        <p:spPr bwMode="auto">
          <a:xfrm>
            <a:off x="5352043" y="1698976"/>
            <a:ext cx="3264409" cy="2192929"/>
          </a:xfrm>
          <a:prstGeom prst="ellipse">
            <a:avLst/>
          </a:prstGeom>
          <a:gradFill flip="none" rotWithShape="1">
            <a:gsLst>
              <a:gs pos="0">
                <a:schemeClr val="tx1">
                  <a:lumMod val="85000"/>
                  <a:alpha val="66000"/>
                </a:schemeClr>
              </a:gs>
              <a:gs pos="100000">
                <a:schemeClr val="bg2">
                  <a:alpha val="0"/>
                </a:schemeClr>
              </a:gs>
            </a:gsLst>
            <a:path path="shape">
              <a:fillToRect l="50000" t="50000" r="50000" b="5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29" fontAlgn="base">
              <a:spcBef>
                <a:spcPct val="0"/>
              </a:spcBef>
              <a:spcAft>
                <a:spcPct val="0"/>
              </a:spcAft>
            </a:pPr>
            <a:endParaRPr lang="en-US" sz="1999" dirty="0">
              <a:gradFill>
                <a:gsLst>
                  <a:gs pos="16814">
                    <a:srgbClr val="FFFFFF"/>
                  </a:gs>
                  <a:gs pos="46000">
                    <a:srgbClr val="FFFFFF"/>
                  </a:gs>
                </a:gsLst>
                <a:lin ang="5400000" scaled="0"/>
              </a:gradFill>
            </a:endParaRPr>
          </a:p>
        </p:txBody>
      </p:sp>
      <p:sp>
        <p:nvSpPr>
          <p:cNvPr id="47" name="Oval 46"/>
          <p:cNvSpPr/>
          <p:nvPr/>
        </p:nvSpPr>
        <p:spPr bwMode="auto">
          <a:xfrm>
            <a:off x="9089514" y="2244282"/>
            <a:ext cx="3264409" cy="2192929"/>
          </a:xfrm>
          <a:prstGeom prst="ellipse">
            <a:avLst/>
          </a:prstGeom>
          <a:gradFill flip="none" rotWithShape="1">
            <a:gsLst>
              <a:gs pos="0">
                <a:schemeClr val="tx1">
                  <a:lumMod val="85000"/>
                  <a:alpha val="66000"/>
                </a:schemeClr>
              </a:gs>
              <a:gs pos="100000">
                <a:schemeClr val="bg2">
                  <a:alpha val="0"/>
                </a:schemeClr>
              </a:gs>
            </a:gsLst>
            <a:path path="shape">
              <a:fillToRect l="50000" t="50000" r="50000" b="5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29" fontAlgn="base">
              <a:spcBef>
                <a:spcPct val="0"/>
              </a:spcBef>
              <a:spcAft>
                <a:spcPct val="0"/>
              </a:spcAft>
            </a:pPr>
            <a:endParaRPr lang="en-US" sz="1999" dirty="0">
              <a:gradFill>
                <a:gsLst>
                  <a:gs pos="16814">
                    <a:srgbClr val="FFFFFF"/>
                  </a:gs>
                  <a:gs pos="46000">
                    <a:srgbClr val="FFFFFF"/>
                  </a:gs>
                </a:gsLst>
                <a:lin ang="5400000" scaled="0"/>
              </a:gradFill>
            </a:endParaRPr>
          </a:p>
        </p:txBody>
      </p:sp>
      <p:sp>
        <p:nvSpPr>
          <p:cNvPr id="40" name="Oval 39"/>
          <p:cNvSpPr/>
          <p:nvPr/>
        </p:nvSpPr>
        <p:spPr bwMode="auto">
          <a:xfrm>
            <a:off x="8527999" y="3573152"/>
            <a:ext cx="3078818" cy="1960976"/>
          </a:xfrm>
          <a:prstGeom prst="ellipse">
            <a:avLst/>
          </a:prstGeom>
          <a:gradFill flip="none" rotWithShape="1">
            <a:gsLst>
              <a:gs pos="0">
                <a:schemeClr val="tx1">
                  <a:lumMod val="85000"/>
                  <a:alpha val="66000"/>
                </a:schemeClr>
              </a:gs>
              <a:gs pos="100000">
                <a:schemeClr val="bg2">
                  <a:alpha val="0"/>
                </a:schemeClr>
              </a:gs>
            </a:gsLst>
            <a:path path="shape">
              <a:fillToRect l="50000" t="50000" r="50000" b="5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29" fontAlgn="base">
              <a:spcBef>
                <a:spcPct val="0"/>
              </a:spcBef>
              <a:spcAft>
                <a:spcPct val="0"/>
              </a:spcAft>
            </a:pPr>
            <a:endParaRPr lang="en-US" sz="1999" dirty="0">
              <a:gradFill>
                <a:gsLst>
                  <a:gs pos="16814">
                    <a:srgbClr val="FFFFFF"/>
                  </a:gs>
                  <a:gs pos="46000">
                    <a:srgbClr val="FFFFFF"/>
                  </a:gs>
                </a:gsLst>
                <a:lin ang="5400000" scaled="0"/>
              </a:gradFill>
            </a:endParaRPr>
          </a:p>
        </p:txBody>
      </p:sp>
      <p:sp>
        <p:nvSpPr>
          <p:cNvPr id="28" name="Oval 27"/>
          <p:cNvSpPr/>
          <p:nvPr/>
        </p:nvSpPr>
        <p:spPr bwMode="auto">
          <a:xfrm>
            <a:off x="6984248" y="2990820"/>
            <a:ext cx="738455" cy="294909"/>
          </a:xfrm>
          <a:prstGeom prst="ellipse">
            <a:avLst/>
          </a:prstGeom>
          <a:gradFill flip="none" rotWithShape="1">
            <a:gsLst>
              <a:gs pos="43000">
                <a:schemeClr val="tx1">
                  <a:lumMod val="85000"/>
                </a:schemeClr>
              </a:gs>
              <a:gs pos="100000">
                <a:schemeClr val="tx1">
                  <a:lumMod val="85000"/>
                  <a:alpha val="0"/>
                </a:schemeClr>
              </a:gs>
            </a:gsLst>
            <a:path path="shape">
              <a:fillToRect l="50000" t="50000" r="50000" b="5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29" fontAlgn="base">
              <a:spcBef>
                <a:spcPct val="0"/>
              </a:spcBef>
              <a:spcAft>
                <a:spcPct val="0"/>
              </a:spcAft>
            </a:pPr>
            <a:endParaRPr lang="en-US" sz="1999" dirty="0">
              <a:gradFill>
                <a:gsLst>
                  <a:gs pos="16814">
                    <a:srgbClr val="FFFFFF"/>
                  </a:gs>
                  <a:gs pos="46000">
                    <a:srgbClr val="FFFFFF"/>
                  </a:gs>
                </a:gsLst>
                <a:lin ang="5400000" scaled="0"/>
              </a:gradFill>
            </a:endParaRPr>
          </a:p>
        </p:txBody>
      </p:sp>
      <p:sp>
        <p:nvSpPr>
          <p:cNvPr id="29" name="Oval 28"/>
          <p:cNvSpPr/>
          <p:nvPr/>
        </p:nvSpPr>
        <p:spPr bwMode="auto">
          <a:xfrm>
            <a:off x="7650955" y="3035936"/>
            <a:ext cx="738455" cy="294909"/>
          </a:xfrm>
          <a:prstGeom prst="ellipse">
            <a:avLst/>
          </a:prstGeom>
          <a:gradFill flip="none" rotWithShape="1">
            <a:gsLst>
              <a:gs pos="43000">
                <a:schemeClr val="tx1">
                  <a:lumMod val="85000"/>
                </a:schemeClr>
              </a:gs>
              <a:gs pos="100000">
                <a:schemeClr val="tx1">
                  <a:lumMod val="85000"/>
                  <a:alpha val="0"/>
                </a:schemeClr>
              </a:gs>
            </a:gsLst>
            <a:path path="shape">
              <a:fillToRect l="50000" t="50000" r="50000" b="5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29" fontAlgn="base">
              <a:spcBef>
                <a:spcPct val="0"/>
              </a:spcBef>
              <a:spcAft>
                <a:spcPct val="0"/>
              </a:spcAft>
            </a:pPr>
            <a:endParaRPr lang="en-US" sz="1999" dirty="0">
              <a:gradFill>
                <a:gsLst>
                  <a:gs pos="16814">
                    <a:srgbClr val="FFFFFF"/>
                  </a:gs>
                  <a:gs pos="46000">
                    <a:srgbClr val="FFFFFF"/>
                  </a:gs>
                </a:gsLst>
                <a:lin ang="5400000" scaled="0"/>
              </a:gradFill>
            </a:endParaRPr>
          </a:p>
        </p:txBody>
      </p:sp>
      <p:sp>
        <p:nvSpPr>
          <p:cNvPr id="15" name="Oval 14"/>
          <p:cNvSpPr/>
          <p:nvPr/>
        </p:nvSpPr>
        <p:spPr bwMode="auto">
          <a:xfrm>
            <a:off x="6288790" y="2982088"/>
            <a:ext cx="738455" cy="294909"/>
          </a:xfrm>
          <a:prstGeom prst="ellipse">
            <a:avLst/>
          </a:prstGeom>
          <a:gradFill flip="none" rotWithShape="1">
            <a:gsLst>
              <a:gs pos="43000">
                <a:schemeClr val="tx1">
                  <a:lumMod val="85000"/>
                </a:schemeClr>
              </a:gs>
              <a:gs pos="100000">
                <a:schemeClr val="tx1">
                  <a:lumMod val="85000"/>
                  <a:alpha val="0"/>
                </a:schemeClr>
              </a:gs>
            </a:gsLst>
            <a:path path="shape">
              <a:fillToRect l="50000" t="50000" r="50000" b="50000"/>
            </a:path>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29" fontAlgn="base">
              <a:spcBef>
                <a:spcPct val="0"/>
              </a:spcBef>
              <a:spcAft>
                <a:spcPct val="0"/>
              </a:spcAft>
            </a:pPr>
            <a:endParaRPr lang="en-US" sz="1999"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716766" y="22377"/>
            <a:ext cx="6886091" cy="689111"/>
          </a:xfrm>
        </p:spPr>
        <p:txBody>
          <a:bodyPr>
            <a:normAutofit fontScale="90000"/>
          </a:bodyPr>
          <a:lstStyle/>
          <a:p>
            <a:r>
              <a:rPr lang="en-US" dirty="0"/>
              <a:t>ExpressRoute sites and partners</a:t>
            </a:r>
          </a:p>
        </p:txBody>
      </p:sp>
      <p:pic>
        <p:nvPicPr>
          <p:cNvPr id="4" name="Picture 2" descr="AT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1070" y="2866328"/>
            <a:ext cx="247816" cy="2478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eriz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343" y="3283591"/>
            <a:ext cx="526471" cy="2895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Level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9275" y="3187845"/>
            <a:ext cx="578150" cy="152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a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1794" y="3657425"/>
            <a:ext cx="1457389" cy="934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B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4948" y="3130121"/>
            <a:ext cx="463810" cy="2224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ay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9782" y="3447039"/>
            <a:ext cx="505971" cy="160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Aryak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19593" y="3439303"/>
            <a:ext cx="480895" cy="1202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ol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32678" y="2754089"/>
            <a:ext cx="343599" cy="1410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quino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89942" y="2785833"/>
            <a:ext cx="587966" cy="2845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Orange"/>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52827"/>
          <a:stretch/>
        </p:blipFill>
        <p:spPr bwMode="auto">
          <a:xfrm>
            <a:off x="3859298" y="3130121"/>
            <a:ext cx="257279" cy="2625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33"/>
          <p:cNvGraphicFramePr>
            <a:graphicFrameLocks noGrp="1"/>
          </p:cNvGraphicFramePr>
          <p:nvPr>
            <p:extLst/>
          </p:nvPr>
        </p:nvGraphicFramePr>
        <p:xfrm>
          <a:off x="343852" y="2580916"/>
          <a:ext cx="2762429" cy="2481420"/>
        </p:xfrm>
        <a:graphic>
          <a:graphicData uri="http://schemas.openxmlformats.org/drawingml/2006/table">
            <a:tbl>
              <a:tblPr>
                <a:tableStyleId>{3B4B98B0-60AC-42C2-AFA5-B58CD77FA1E5}</a:tableStyleId>
              </a:tblPr>
              <a:tblGrid>
                <a:gridCol w="2762429">
                  <a:extLst>
                    <a:ext uri="{9D8B030D-6E8A-4147-A177-3AD203B41FA5}">
                      <a16:colId xmlns:a16="http://schemas.microsoft.com/office/drawing/2014/main" val="20000"/>
                    </a:ext>
                  </a:extLst>
                </a:gridCol>
              </a:tblGrid>
              <a:tr h="243764">
                <a:tc>
                  <a:txBody>
                    <a:bodyPr/>
                    <a:lstStyle/>
                    <a:p>
                      <a:pPr algn="l" fontAlgn="ctr"/>
                      <a:r>
                        <a:rPr lang="en-US" sz="1600" u="none" strike="noStrike" dirty="0">
                          <a:effectLst/>
                        </a:rPr>
                        <a:t>Atlanta</a:t>
                      </a:r>
                      <a:endParaRPr lang="en-US" sz="1600" b="0" i="0" u="none" strike="noStrike" dirty="0">
                        <a:solidFill>
                          <a:srgbClr val="000000"/>
                        </a:solidFill>
                        <a:effectLst/>
                        <a:latin typeface="Calibri" panose="020F0502020204030204" pitchFamily="34" charset="0"/>
                      </a:endParaRPr>
                    </a:p>
                  </a:txBody>
                  <a:tcPr marL="4780" marR="4780" marT="4780" marB="0" anchor="ctr"/>
                </a:tc>
                <a:extLst>
                  <a:ext uri="{0D108BD9-81ED-4DB2-BD59-A6C34878D82A}">
                    <a16:rowId xmlns:a16="http://schemas.microsoft.com/office/drawing/2014/main" val="10000"/>
                  </a:ext>
                </a:extLst>
              </a:tr>
              <a:tr h="482749">
                <a:tc>
                  <a:txBody>
                    <a:bodyPr/>
                    <a:lstStyle/>
                    <a:p>
                      <a:pPr algn="l" fontAlgn="ctr"/>
                      <a:r>
                        <a:rPr lang="en-US" sz="1600" u="none" strike="noStrike" dirty="0">
                          <a:effectLst/>
                        </a:rPr>
                        <a:t>Chicago</a:t>
                      </a:r>
                    </a:p>
                    <a:p>
                      <a:pPr marL="0" marR="0" indent="0" algn="l" defTabSz="932742" rtl="0" eaLnBrk="1" fontAlgn="ctr" latinLnBrk="0" hangingPunct="1">
                        <a:lnSpc>
                          <a:spcPct val="100000"/>
                        </a:lnSpc>
                        <a:spcBef>
                          <a:spcPts val="0"/>
                        </a:spcBef>
                        <a:spcAft>
                          <a:spcPts val="0"/>
                        </a:spcAft>
                        <a:buClrTx/>
                        <a:buSzTx/>
                        <a:buFontTx/>
                        <a:buNone/>
                        <a:tabLst/>
                        <a:defRPr/>
                      </a:pPr>
                      <a:r>
                        <a:rPr lang="en-US" sz="1600" b="1" i="0" u="none" strike="noStrike" kern="1200" dirty="0">
                          <a:solidFill>
                            <a:schemeClr val="bg2"/>
                          </a:solidFill>
                          <a:effectLst/>
                          <a:latin typeface="+mn-lt"/>
                          <a:ea typeface="+mn-ea"/>
                          <a:cs typeface="+mn-cs"/>
                        </a:rPr>
                        <a:t>Chicago (</a:t>
                      </a:r>
                      <a:r>
                        <a:rPr lang="en-US" sz="1600" b="1" i="0" u="none" strike="noStrike" kern="1200" dirty="0" err="1">
                          <a:solidFill>
                            <a:schemeClr val="bg2"/>
                          </a:solidFill>
                          <a:effectLst/>
                          <a:latin typeface="+mn-lt"/>
                          <a:ea typeface="+mn-ea"/>
                          <a:cs typeface="+mn-cs"/>
                        </a:rPr>
                        <a:t>Gov</a:t>
                      </a:r>
                      <a:r>
                        <a:rPr lang="en-US" sz="1600" b="1" i="0" u="none" strike="noStrike" kern="1200" dirty="0">
                          <a:solidFill>
                            <a:schemeClr val="bg2"/>
                          </a:solidFill>
                          <a:effectLst/>
                          <a:latin typeface="+mn-lt"/>
                          <a:ea typeface="+mn-ea"/>
                          <a:cs typeface="+mn-cs"/>
                        </a:rPr>
                        <a:t> cloud)</a:t>
                      </a:r>
                    </a:p>
                  </a:txBody>
                  <a:tcPr marL="4780" marR="4780" marT="4780" marB="0" anchor="ctr"/>
                </a:tc>
                <a:extLst>
                  <a:ext uri="{0D108BD9-81ED-4DB2-BD59-A6C34878D82A}">
                    <a16:rowId xmlns:a16="http://schemas.microsoft.com/office/drawing/2014/main" val="10001"/>
                  </a:ext>
                </a:extLst>
              </a:tr>
              <a:tr h="243764">
                <a:tc>
                  <a:txBody>
                    <a:bodyPr/>
                    <a:lstStyle/>
                    <a:p>
                      <a:pPr algn="l" fontAlgn="ctr"/>
                      <a:r>
                        <a:rPr lang="en-US" sz="1600" u="none" strike="noStrike" dirty="0">
                          <a:effectLst/>
                        </a:rPr>
                        <a:t>Dallas</a:t>
                      </a:r>
                      <a:endParaRPr lang="en-US" sz="1600" b="0" i="0" u="none" strike="noStrike" dirty="0">
                        <a:solidFill>
                          <a:srgbClr val="000000"/>
                        </a:solidFill>
                        <a:effectLst/>
                        <a:latin typeface="Calibri" panose="020F0502020204030204" pitchFamily="34" charset="0"/>
                      </a:endParaRPr>
                    </a:p>
                  </a:txBody>
                  <a:tcPr marL="4780" marR="4780" marT="4780" marB="0" anchor="ctr"/>
                </a:tc>
                <a:extLst>
                  <a:ext uri="{0D108BD9-81ED-4DB2-BD59-A6C34878D82A}">
                    <a16:rowId xmlns:a16="http://schemas.microsoft.com/office/drawing/2014/main" val="10002"/>
                  </a:ext>
                </a:extLst>
              </a:tr>
              <a:tr h="243764">
                <a:tc>
                  <a:txBody>
                    <a:bodyPr/>
                    <a:lstStyle/>
                    <a:p>
                      <a:pPr algn="l" fontAlgn="ctr"/>
                      <a:r>
                        <a:rPr lang="en-US" sz="1600" u="none" strike="noStrike" dirty="0">
                          <a:effectLst/>
                        </a:rPr>
                        <a:t>LA</a:t>
                      </a:r>
                      <a:endParaRPr lang="en-US" sz="1600" b="0" i="0" u="none" strike="noStrike" dirty="0">
                        <a:solidFill>
                          <a:srgbClr val="000000"/>
                        </a:solidFill>
                        <a:effectLst/>
                        <a:latin typeface="Calibri" panose="020F0502020204030204" pitchFamily="34" charset="0"/>
                      </a:endParaRPr>
                    </a:p>
                  </a:txBody>
                  <a:tcPr marL="4780" marR="4780" marT="4780" marB="0" anchor="ctr"/>
                </a:tc>
                <a:extLst>
                  <a:ext uri="{0D108BD9-81ED-4DB2-BD59-A6C34878D82A}">
                    <a16:rowId xmlns:a16="http://schemas.microsoft.com/office/drawing/2014/main" val="10003"/>
                  </a:ext>
                </a:extLst>
              </a:tr>
              <a:tr h="243764">
                <a:tc>
                  <a:txBody>
                    <a:bodyPr/>
                    <a:lstStyle/>
                    <a:p>
                      <a:pPr algn="l" fontAlgn="ctr"/>
                      <a:r>
                        <a:rPr lang="en-US" sz="1600" u="none" strike="noStrike">
                          <a:effectLst/>
                        </a:rPr>
                        <a:t>NY</a:t>
                      </a:r>
                      <a:endParaRPr lang="en-US" sz="1600" b="0" i="0" u="none" strike="noStrike">
                        <a:solidFill>
                          <a:srgbClr val="000000"/>
                        </a:solidFill>
                        <a:effectLst/>
                        <a:latin typeface="Calibri" panose="020F0502020204030204" pitchFamily="34" charset="0"/>
                      </a:endParaRPr>
                    </a:p>
                  </a:txBody>
                  <a:tcPr marL="4780" marR="4780" marT="4780" marB="0" anchor="ctr"/>
                </a:tc>
                <a:extLst>
                  <a:ext uri="{0D108BD9-81ED-4DB2-BD59-A6C34878D82A}">
                    <a16:rowId xmlns:a16="http://schemas.microsoft.com/office/drawing/2014/main" val="10004"/>
                  </a:ext>
                </a:extLst>
              </a:tr>
              <a:tr h="243764">
                <a:tc>
                  <a:txBody>
                    <a:bodyPr/>
                    <a:lstStyle/>
                    <a:p>
                      <a:pPr algn="l" fontAlgn="ctr"/>
                      <a:r>
                        <a:rPr lang="en-US" sz="1600" u="none" strike="noStrike" dirty="0">
                          <a:effectLst/>
                        </a:rPr>
                        <a:t>Seattle</a:t>
                      </a:r>
                      <a:endParaRPr lang="en-US" sz="1600" b="0" i="0" u="none" strike="noStrike" dirty="0">
                        <a:solidFill>
                          <a:srgbClr val="000000"/>
                        </a:solidFill>
                        <a:effectLst/>
                        <a:latin typeface="Calibri" panose="020F0502020204030204" pitchFamily="34" charset="0"/>
                      </a:endParaRPr>
                    </a:p>
                  </a:txBody>
                  <a:tcPr marL="4780" marR="4780" marT="4780" marB="0" anchor="ctr"/>
                </a:tc>
                <a:extLst>
                  <a:ext uri="{0D108BD9-81ED-4DB2-BD59-A6C34878D82A}">
                    <a16:rowId xmlns:a16="http://schemas.microsoft.com/office/drawing/2014/main" val="10005"/>
                  </a:ext>
                </a:extLst>
              </a:tr>
              <a:tr h="243764">
                <a:tc>
                  <a:txBody>
                    <a:bodyPr/>
                    <a:lstStyle/>
                    <a:p>
                      <a:pPr algn="l" fontAlgn="ctr"/>
                      <a:r>
                        <a:rPr lang="en-US" sz="1600" u="none" strike="noStrike" dirty="0">
                          <a:effectLst/>
                        </a:rPr>
                        <a:t>Silicon</a:t>
                      </a:r>
                      <a:r>
                        <a:rPr lang="en-US" sz="1600" u="none" strike="noStrike" baseline="0" dirty="0">
                          <a:effectLst/>
                        </a:rPr>
                        <a:t> Valley</a:t>
                      </a:r>
                    </a:p>
                  </a:txBody>
                  <a:tcPr marL="4780" marR="4780" marT="4780" marB="0" anchor="ctr"/>
                </a:tc>
                <a:extLst>
                  <a:ext uri="{0D108BD9-81ED-4DB2-BD59-A6C34878D82A}">
                    <a16:rowId xmlns:a16="http://schemas.microsoft.com/office/drawing/2014/main" val="10006"/>
                  </a:ext>
                </a:extLst>
              </a:tr>
              <a:tr h="243764">
                <a:tc>
                  <a:txBody>
                    <a:bodyPr/>
                    <a:lstStyle/>
                    <a:p>
                      <a:pPr marL="0" marR="0" indent="0" algn="l" defTabSz="932667" rtl="0" eaLnBrk="1" fontAlgn="ctr" latinLnBrk="0" hangingPunct="1">
                        <a:lnSpc>
                          <a:spcPct val="100000"/>
                        </a:lnSpc>
                        <a:spcBef>
                          <a:spcPts val="0"/>
                        </a:spcBef>
                        <a:spcAft>
                          <a:spcPts val="0"/>
                        </a:spcAft>
                        <a:buClrTx/>
                        <a:buSzTx/>
                        <a:buFontTx/>
                        <a:buNone/>
                        <a:tabLst/>
                        <a:defRPr/>
                      </a:pPr>
                      <a:r>
                        <a:rPr lang="en-US" sz="1600" u="none" strike="noStrike" baseline="0" dirty="0">
                          <a:effectLst/>
                        </a:rPr>
                        <a:t>Washington, DC</a:t>
                      </a:r>
                    </a:p>
                  </a:txBody>
                  <a:tcPr marL="4780" marR="4780" marT="4780" marB="0" anchor="ctr"/>
                </a:tc>
                <a:extLst>
                  <a:ext uri="{0D108BD9-81ED-4DB2-BD59-A6C34878D82A}">
                    <a16:rowId xmlns:a16="http://schemas.microsoft.com/office/drawing/2014/main" val="10007"/>
                  </a:ext>
                </a:extLst>
              </a:tr>
              <a:tr h="243764">
                <a:tc>
                  <a:txBody>
                    <a:bodyPr/>
                    <a:lstStyle/>
                    <a:p>
                      <a:pPr marL="0" marR="0" indent="0" algn="l" defTabSz="932667" rtl="0" eaLnBrk="1" fontAlgn="ctr" latinLnBrk="0" hangingPunct="1">
                        <a:lnSpc>
                          <a:spcPct val="100000"/>
                        </a:lnSpc>
                        <a:spcBef>
                          <a:spcPts val="0"/>
                        </a:spcBef>
                        <a:spcAft>
                          <a:spcPts val="0"/>
                        </a:spcAft>
                        <a:buClrTx/>
                        <a:buSzTx/>
                        <a:buFontTx/>
                        <a:buNone/>
                        <a:tabLst/>
                        <a:defRPr/>
                      </a:pPr>
                      <a:r>
                        <a:rPr lang="en-US" sz="1600" b="1" u="none" strike="noStrike" baseline="0" dirty="0">
                          <a:solidFill>
                            <a:schemeClr val="bg2"/>
                          </a:solidFill>
                          <a:effectLst/>
                        </a:rPr>
                        <a:t>Washington, DC (</a:t>
                      </a:r>
                      <a:r>
                        <a:rPr lang="en-US" sz="1600" b="1" u="none" strike="noStrike" baseline="0" dirty="0" err="1">
                          <a:solidFill>
                            <a:schemeClr val="bg2"/>
                          </a:solidFill>
                          <a:effectLst/>
                        </a:rPr>
                        <a:t>Gov</a:t>
                      </a:r>
                      <a:r>
                        <a:rPr lang="en-US" sz="1600" b="1" u="none" strike="noStrike" baseline="0" dirty="0">
                          <a:solidFill>
                            <a:schemeClr val="bg2"/>
                          </a:solidFill>
                          <a:effectLst/>
                        </a:rPr>
                        <a:t> cloud)</a:t>
                      </a:r>
                      <a:endParaRPr lang="en-US" sz="1600" b="1" u="none" strike="noStrike" dirty="0">
                        <a:solidFill>
                          <a:schemeClr val="bg2"/>
                        </a:solidFill>
                        <a:effectLst/>
                      </a:endParaRPr>
                    </a:p>
                  </a:txBody>
                  <a:tcPr marL="4780" marR="4780" marT="4780" marB="0" anchor="ctr"/>
                </a:tc>
                <a:extLst>
                  <a:ext uri="{0D108BD9-81ED-4DB2-BD59-A6C34878D82A}">
                    <a16:rowId xmlns:a16="http://schemas.microsoft.com/office/drawing/2014/main" val="10008"/>
                  </a:ext>
                </a:extLst>
              </a:tr>
            </a:tbl>
          </a:graphicData>
        </a:graphic>
      </p:graphicFrame>
      <p:graphicFrame>
        <p:nvGraphicFramePr>
          <p:cNvPr id="17" name="Table 42"/>
          <p:cNvGraphicFramePr>
            <a:graphicFrameLocks noGrp="1"/>
          </p:cNvGraphicFramePr>
          <p:nvPr>
            <p:extLst/>
          </p:nvPr>
        </p:nvGraphicFramePr>
        <p:xfrm>
          <a:off x="2989852" y="5524402"/>
          <a:ext cx="1020396" cy="281787"/>
        </p:xfrm>
        <a:graphic>
          <a:graphicData uri="http://schemas.openxmlformats.org/drawingml/2006/table">
            <a:tbl>
              <a:tblPr>
                <a:tableStyleId>{3B4B98B0-60AC-42C2-AFA5-B58CD77FA1E5}</a:tableStyleId>
              </a:tblPr>
              <a:tblGrid>
                <a:gridCol w="1020396">
                  <a:extLst>
                    <a:ext uri="{9D8B030D-6E8A-4147-A177-3AD203B41FA5}">
                      <a16:colId xmlns:a16="http://schemas.microsoft.com/office/drawing/2014/main" val="20000"/>
                    </a:ext>
                  </a:extLst>
                </a:gridCol>
              </a:tblGrid>
              <a:tr h="276325">
                <a:tc>
                  <a:txBody>
                    <a:bodyPr/>
                    <a:lstStyle/>
                    <a:p>
                      <a:pPr algn="l" fontAlgn="ctr"/>
                      <a:r>
                        <a:rPr lang="en-US" sz="1800" u="none" strike="noStrike" dirty="0">
                          <a:effectLst/>
                        </a:rPr>
                        <a:t>São Paulo</a:t>
                      </a:r>
                      <a:endParaRPr lang="en-US" sz="1600" b="0" i="0" u="none" strike="noStrike" dirty="0">
                        <a:solidFill>
                          <a:srgbClr val="000000"/>
                        </a:solidFill>
                        <a:effectLst/>
                        <a:latin typeface="Calibri" panose="020F0502020204030204" pitchFamily="34" charset="0"/>
                      </a:endParaRPr>
                    </a:p>
                  </a:txBody>
                  <a:tcPr marL="7467" marR="7467" marT="7467" marB="0" anchor="ctr"/>
                </a:tc>
                <a:extLst>
                  <a:ext uri="{0D108BD9-81ED-4DB2-BD59-A6C34878D82A}">
                    <a16:rowId xmlns:a16="http://schemas.microsoft.com/office/drawing/2014/main" val="10000"/>
                  </a:ext>
                </a:extLst>
              </a:tr>
            </a:tbl>
          </a:graphicData>
        </a:graphic>
      </p:graphicFrame>
      <p:pic>
        <p:nvPicPr>
          <p:cNvPr id="18" name="Picture 2" descr="Equino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46510" y="5525078"/>
            <a:ext cx="484321" cy="2343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 54"/>
          <p:cNvGraphicFramePr>
            <a:graphicFrameLocks noGrp="1"/>
          </p:cNvGraphicFramePr>
          <p:nvPr>
            <p:extLst/>
          </p:nvPr>
        </p:nvGraphicFramePr>
        <p:xfrm>
          <a:off x="5048857" y="2694199"/>
          <a:ext cx="1133481" cy="753921"/>
        </p:xfrm>
        <a:graphic>
          <a:graphicData uri="http://schemas.openxmlformats.org/drawingml/2006/table">
            <a:tbl>
              <a:tblPr>
                <a:tableStyleId>{3B4B98B0-60AC-42C2-AFA5-B58CD77FA1E5}</a:tableStyleId>
              </a:tblPr>
              <a:tblGrid>
                <a:gridCol w="1133481">
                  <a:extLst>
                    <a:ext uri="{9D8B030D-6E8A-4147-A177-3AD203B41FA5}">
                      <a16:colId xmlns:a16="http://schemas.microsoft.com/office/drawing/2014/main" val="20000"/>
                    </a:ext>
                  </a:extLst>
                </a:gridCol>
              </a:tblGrid>
              <a:tr h="246452">
                <a:tc>
                  <a:txBody>
                    <a:bodyPr/>
                    <a:lstStyle/>
                    <a:p>
                      <a:pPr algn="l" fontAlgn="ctr"/>
                      <a:r>
                        <a:rPr lang="en-US" sz="1600" u="none" strike="noStrike" dirty="0">
                          <a:effectLst/>
                        </a:rPr>
                        <a:t>Amsterdam</a:t>
                      </a:r>
                      <a:endParaRPr lang="en-US" sz="1600" b="0" i="0" u="none" strike="noStrike" dirty="0">
                        <a:solidFill>
                          <a:srgbClr val="000000"/>
                        </a:solidFill>
                        <a:effectLst/>
                        <a:latin typeface="Segoe UI "/>
                      </a:endParaRPr>
                    </a:p>
                  </a:txBody>
                  <a:tcPr marL="7467" marR="7467" marT="7467" marB="0" anchor="ctr"/>
                </a:tc>
                <a:extLst>
                  <a:ext uri="{0D108BD9-81ED-4DB2-BD59-A6C34878D82A}">
                    <a16:rowId xmlns:a16="http://schemas.microsoft.com/office/drawing/2014/main" val="10000"/>
                  </a:ext>
                </a:extLst>
              </a:tr>
              <a:tr h="246452">
                <a:tc>
                  <a:txBody>
                    <a:bodyPr/>
                    <a:lstStyle/>
                    <a:p>
                      <a:pPr algn="l" fontAlgn="ctr"/>
                      <a:r>
                        <a:rPr lang="en-US" sz="1600" u="none" strike="noStrike" dirty="0">
                          <a:solidFill>
                            <a:srgbClr val="0094BC"/>
                          </a:solidFill>
                          <a:effectLst/>
                        </a:rPr>
                        <a:t>Dublin</a:t>
                      </a:r>
                      <a:endParaRPr lang="en-US" sz="1600" b="0" i="0" u="none" strike="noStrike" dirty="0">
                        <a:solidFill>
                          <a:srgbClr val="0094BC"/>
                        </a:solidFill>
                        <a:effectLst/>
                        <a:latin typeface="Segoe UI "/>
                      </a:endParaRPr>
                    </a:p>
                  </a:txBody>
                  <a:tcPr marL="7467" marR="7467" marT="7467" marB="0" anchor="ctr"/>
                </a:tc>
                <a:extLst>
                  <a:ext uri="{0D108BD9-81ED-4DB2-BD59-A6C34878D82A}">
                    <a16:rowId xmlns:a16="http://schemas.microsoft.com/office/drawing/2014/main" val="10001"/>
                  </a:ext>
                </a:extLst>
              </a:tr>
              <a:tr h="246452">
                <a:tc>
                  <a:txBody>
                    <a:bodyPr/>
                    <a:lstStyle/>
                    <a:p>
                      <a:pPr algn="l" fontAlgn="ctr"/>
                      <a:r>
                        <a:rPr lang="en-US" sz="1600" u="none" strike="noStrike" dirty="0">
                          <a:effectLst/>
                        </a:rPr>
                        <a:t>London</a:t>
                      </a:r>
                      <a:endParaRPr lang="en-US" sz="1600" b="0" i="0" u="none" strike="noStrike" dirty="0">
                        <a:solidFill>
                          <a:srgbClr val="000000"/>
                        </a:solidFill>
                        <a:effectLst/>
                        <a:latin typeface="Segoe UI "/>
                      </a:endParaRPr>
                    </a:p>
                  </a:txBody>
                  <a:tcPr marL="7467" marR="7467" marT="7467" marB="0" anchor="ctr"/>
                </a:tc>
                <a:extLst>
                  <a:ext uri="{0D108BD9-81ED-4DB2-BD59-A6C34878D82A}">
                    <a16:rowId xmlns:a16="http://schemas.microsoft.com/office/drawing/2014/main" val="10002"/>
                  </a:ext>
                </a:extLst>
              </a:tr>
            </a:tbl>
          </a:graphicData>
        </a:graphic>
      </p:graphicFrame>
      <p:pic>
        <p:nvPicPr>
          <p:cNvPr id="20" name="Picture 18" descr="Level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0929" y="3055862"/>
            <a:ext cx="612907" cy="1620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Veriz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963" y="2947299"/>
            <a:ext cx="524661" cy="2885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descr="http://upload.wikimedia.org/wikipedia/en/thumb/a/a9/TelecityGroup.svg/220px-TelecityGroup.svg.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47590" y="2671193"/>
            <a:ext cx="955709" cy="23458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rotWithShape="1">
          <a:blip r:embed="rId14">
            <a:extLst>
              <a:ext uri="{28A0092B-C50C-407E-A947-70E740481C1C}">
                <a14:useLocalDpi xmlns:a14="http://schemas.microsoft.com/office/drawing/2010/main" val="0"/>
              </a:ext>
            </a:extLst>
          </a:blip>
          <a:srcRect t="23233" b="29244"/>
          <a:stretch/>
        </p:blipFill>
        <p:spPr>
          <a:xfrm>
            <a:off x="6480702" y="2425278"/>
            <a:ext cx="373360" cy="177431"/>
          </a:xfrm>
          <a:prstGeom prst="rect">
            <a:avLst/>
          </a:prstGeom>
        </p:spPr>
      </p:pic>
      <p:pic>
        <p:nvPicPr>
          <p:cNvPr id="24" name="Picture 2" descr="Equino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3399" y="2643583"/>
            <a:ext cx="587966" cy="2845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15">
            <a:clrChange>
              <a:clrFrom>
                <a:srgbClr val="FFFFFF"/>
              </a:clrFrom>
              <a:clrTo>
                <a:srgbClr val="FFFFFF">
                  <a:alpha val="0"/>
                </a:srgbClr>
              </a:clrTo>
            </a:clrChange>
          </a:blip>
          <a:stretch>
            <a:fillRect/>
          </a:stretch>
        </p:blipFill>
        <p:spPr>
          <a:xfrm>
            <a:off x="7200428" y="2413591"/>
            <a:ext cx="1115888" cy="238323"/>
          </a:xfrm>
          <a:prstGeom prst="rect">
            <a:avLst/>
          </a:prstGeom>
        </p:spPr>
      </p:pic>
      <p:pic>
        <p:nvPicPr>
          <p:cNvPr id="26" name="Picture 4" descr="Orange"/>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52827"/>
          <a:stretch/>
        </p:blipFill>
        <p:spPr bwMode="auto">
          <a:xfrm>
            <a:off x="6920222" y="2401319"/>
            <a:ext cx="214046" cy="21846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B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047" y="3013423"/>
            <a:ext cx="463810" cy="2224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Ta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4474" y="3767048"/>
            <a:ext cx="1273562" cy="816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http://upload.wikimedia.org/wikipedia/commons/thumb/c/c1/Telstra_logo.svg/100px-Telstra_logo.sv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328478" y="5799871"/>
            <a:ext cx="237216" cy="2680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Equino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5803" y="5739458"/>
            <a:ext cx="564977" cy="2733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18"/>
          <a:stretch>
            <a:fillRect/>
          </a:stretch>
        </p:blipFill>
        <p:spPr>
          <a:xfrm>
            <a:off x="10271992" y="5437662"/>
            <a:ext cx="396012" cy="303009"/>
          </a:xfrm>
          <a:prstGeom prst="rect">
            <a:avLst/>
          </a:prstGeom>
        </p:spPr>
      </p:pic>
      <p:pic>
        <p:nvPicPr>
          <p:cNvPr id="35" name="Picture 14" descr="SingTel"/>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680348" y="4405347"/>
            <a:ext cx="605158" cy="23399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Veriz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1693" y="4783724"/>
            <a:ext cx="552982" cy="30414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Arya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725801" y="4658709"/>
            <a:ext cx="553456" cy="13836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Ta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8036" y="5186331"/>
            <a:ext cx="1192338" cy="7643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Equinox"/>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09297" y="4153774"/>
            <a:ext cx="419607" cy="20303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IJ"/>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300109" y="2910775"/>
            <a:ext cx="349942" cy="20189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B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1992" y="4182352"/>
            <a:ext cx="463810" cy="22244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5833" y="3330845"/>
            <a:ext cx="844276" cy="470647"/>
          </a:xfrm>
          <a:prstGeom prst="rect">
            <a:avLst/>
          </a:prstGeom>
        </p:spPr>
      </p:pic>
      <p:pic>
        <p:nvPicPr>
          <p:cNvPr id="48" name="Picture 47"/>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14478" y="2795441"/>
            <a:ext cx="956142" cy="481059"/>
          </a:xfrm>
          <a:prstGeom prst="rect">
            <a:avLst/>
          </a:prstGeom>
        </p:spPr>
      </p:pic>
      <p:graphicFrame>
        <p:nvGraphicFramePr>
          <p:cNvPr id="49" name="Table 56"/>
          <p:cNvGraphicFramePr>
            <a:graphicFrameLocks noGrp="1"/>
          </p:cNvGraphicFramePr>
          <p:nvPr>
            <p:extLst/>
          </p:nvPr>
        </p:nvGraphicFramePr>
        <p:xfrm>
          <a:off x="8437506" y="4652738"/>
          <a:ext cx="1184419" cy="2254296"/>
        </p:xfrm>
        <a:graphic>
          <a:graphicData uri="http://schemas.openxmlformats.org/drawingml/2006/table">
            <a:tbl>
              <a:tblPr>
                <a:tableStyleId>{3B4B98B0-60AC-42C2-AFA5-B58CD77FA1E5}</a:tableStyleId>
              </a:tblPr>
              <a:tblGrid>
                <a:gridCol w="1184419">
                  <a:extLst>
                    <a:ext uri="{9D8B030D-6E8A-4147-A177-3AD203B41FA5}">
                      <a16:colId xmlns:a16="http://schemas.microsoft.com/office/drawing/2014/main" val="20000"/>
                    </a:ext>
                  </a:extLst>
                </a:gridCol>
              </a:tblGrid>
              <a:tr h="246452">
                <a:tc>
                  <a:txBody>
                    <a:bodyPr/>
                    <a:lstStyle/>
                    <a:p>
                      <a:pPr algn="l" fontAlgn="ctr"/>
                      <a:r>
                        <a:rPr lang="en-US" sz="1600" u="none" strike="noStrike" kern="1200" dirty="0">
                          <a:solidFill>
                            <a:srgbClr val="0094BC"/>
                          </a:solidFill>
                          <a:effectLst/>
                          <a:latin typeface="+mn-lt"/>
                          <a:ea typeface="+mn-ea"/>
                          <a:cs typeface="+mn-cs"/>
                        </a:rPr>
                        <a:t>Chennai</a:t>
                      </a:r>
                    </a:p>
                  </a:txBody>
                  <a:tcPr marL="7467" marR="7467" marT="7467" marB="0" anchor="ctr"/>
                </a:tc>
                <a:extLst>
                  <a:ext uri="{0D108BD9-81ED-4DB2-BD59-A6C34878D82A}">
                    <a16:rowId xmlns:a16="http://schemas.microsoft.com/office/drawing/2014/main" val="10000"/>
                  </a:ext>
                </a:extLst>
              </a:tr>
              <a:tr h="246452">
                <a:tc>
                  <a:txBody>
                    <a:bodyPr/>
                    <a:lstStyle/>
                    <a:p>
                      <a:pPr marL="0" marR="0" indent="0" algn="l" defTabSz="932667" rtl="0" eaLnBrk="1" fontAlgn="ctr" latinLnBrk="0" hangingPunct="1">
                        <a:lnSpc>
                          <a:spcPct val="100000"/>
                        </a:lnSpc>
                        <a:spcBef>
                          <a:spcPts val="0"/>
                        </a:spcBef>
                        <a:spcAft>
                          <a:spcPts val="0"/>
                        </a:spcAft>
                        <a:buClrTx/>
                        <a:buSzTx/>
                        <a:buFontTx/>
                        <a:buNone/>
                        <a:tabLst/>
                        <a:defRPr/>
                      </a:pPr>
                      <a:r>
                        <a:rPr lang="en-US" sz="1600" u="none" strike="noStrike" dirty="0">
                          <a:effectLst/>
                        </a:rPr>
                        <a:t>Hong Kong SAR</a:t>
                      </a:r>
                      <a:endParaRPr lang="en-US" sz="1600" b="0" i="0" u="none" strike="noStrike" dirty="0">
                        <a:solidFill>
                          <a:srgbClr val="000000"/>
                        </a:solidFill>
                        <a:effectLst/>
                        <a:latin typeface="Segoe UI "/>
                      </a:endParaRPr>
                    </a:p>
                  </a:txBody>
                  <a:tcPr marL="7467" marR="7467" marT="7467" marB="0" anchor="ctr"/>
                </a:tc>
                <a:extLst>
                  <a:ext uri="{0D108BD9-81ED-4DB2-BD59-A6C34878D82A}">
                    <a16:rowId xmlns:a16="http://schemas.microsoft.com/office/drawing/2014/main" val="10001"/>
                  </a:ext>
                </a:extLst>
              </a:tr>
              <a:tr h="246452">
                <a:tc>
                  <a:txBody>
                    <a:bodyPr/>
                    <a:lstStyle/>
                    <a:p>
                      <a:pPr marL="0" algn="l" defTabSz="1088105" rtl="0" eaLnBrk="1" fontAlgn="ctr" latinLnBrk="0" hangingPunct="1"/>
                      <a:r>
                        <a:rPr lang="en-US" sz="1600" u="none" strike="noStrike" kern="1200" dirty="0">
                          <a:solidFill>
                            <a:srgbClr val="0094BC"/>
                          </a:solidFill>
                          <a:effectLst/>
                          <a:latin typeface="+mn-lt"/>
                          <a:ea typeface="+mn-ea"/>
                          <a:cs typeface="+mn-cs"/>
                        </a:rPr>
                        <a:t>Mumbai</a:t>
                      </a:r>
                    </a:p>
                  </a:txBody>
                  <a:tcPr marL="7467" marR="7467" marT="7467" marB="0" anchor="ctr"/>
                </a:tc>
                <a:extLst>
                  <a:ext uri="{0D108BD9-81ED-4DB2-BD59-A6C34878D82A}">
                    <a16:rowId xmlns:a16="http://schemas.microsoft.com/office/drawing/2014/main" val="10002"/>
                  </a:ext>
                </a:extLst>
              </a:tr>
              <a:tr h="246452">
                <a:tc>
                  <a:txBody>
                    <a:bodyPr/>
                    <a:lstStyle/>
                    <a:p>
                      <a:pPr marL="0" algn="l" defTabSz="1088105" rtl="0" eaLnBrk="1" fontAlgn="ctr" latinLnBrk="0" hangingPunct="1"/>
                      <a:r>
                        <a:rPr lang="en-US" sz="1600" u="none" strike="noStrike" kern="1200" dirty="0">
                          <a:solidFill>
                            <a:srgbClr val="0094BC"/>
                          </a:solidFill>
                          <a:effectLst/>
                          <a:latin typeface="+mn-lt"/>
                          <a:ea typeface="+mn-ea"/>
                          <a:cs typeface="+mn-cs"/>
                        </a:rPr>
                        <a:t>Melbourne</a:t>
                      </a:r>
                    </a:p>
                  </a:txBody>
                  <a:tcPr marL="7467" marR="7467" marT="7467" marB="0" anchor="ctr"/>
                </a:tc>
                <a:extLst>
                  <a:ext uri="{0D108BD9-81ED-4DB2-BD59-A6C34878D82A}">
                    <a16:rowId xmlns:a16="http://schemas.microsoft.com/office/drawing/2014/main" val="10003"/>
                  </a:ext>
                </a:extLst>
              </a:tr>
              <a:tr h="246452">
                <a:tc>
                  <a:txBody>
                    <a:bodyPr/>
                    <a:lstStyle/>
                    <a:p>
                      <a:pPr marL="0" algn="l" defTabSz="1088105" rtl="0" eaLnBrk="1" fontAlgn="ctr" latinLnBrk="0" hangingPunct="1"/>
                      <a:r>
                        <a:rPr lang="en-US" sz="1600" u="none" strike="noStrike" kern="1200" dirty="0">
                          <a:solidFill>
                            <a:srgbClr val="0094BC"/>
                          </a:solidFill>
                          <a:effectLst/>
                          <a:latin typeface="+mn-lt"/>
                          <a:ea typeface="+mn-ea"/>
                          <a:cs typeface="+mn-cs"/>
                        </a:rPr>
                        <a:t>Osaka</a:t>
                      </a:r>
                    </a:p>
                  </a:txBody>
                  <a:tcPr marL="7467" marR="7467" marT="7467" marB="0" anchor="ctr"/>
                </a:tc>
                <a:extLst>
                  <a:ext uri="{0D108BD9-81ED-4DB2-BD59-A6C34878D82A}">
                    <a16:rowId xmlns:a16="http://schemas.microsoft.com/office/drawing/2014/main" val="10004"/>
                  </a:ext>
                </a:extLst>
              </a:tr>
              <a:tr h="246452">
                <a:tc>
                  <a:txBody>
                    <a:bodyPr/>
                    <a:lstStyle/>
                    <a:p>
                      <a:pPr algn="l" fontAlgn="ctr"/>
                      <a:r>
                        <a:rPr lang="en-US" sz="1600" u="none" strike="noStrike" dirty="0">
                          <a:effectLst/>
                        </a:rPr>
                        <a:t>Singapore</a:t>
                      </a:r>
                      <a:endParaRPr lang="en-US" sz="1600" b="0" i="0" u="none" strike="noStrike" dirty="0">
                        <a:solidFill>
                          <a:srgbClr val="000000"/>
                        </a:solidFill>
                        <a:effectLst/>
                        <a:latin typeface="Segoe UI "/>
                      </a:endParaRPr>
                    </a:p>
                  </a:txBody>
                  <a:tcPr marL="7467" marR="7467" marT="7467" marB="0" anchor="ctr"/>
                </a:tc>
                <a:extLst>
                  <a:ext uri="{0D108BD9-81ED-4DB2-BD59-A6C34878D82A}">
                    <a16:rowId xmlns:a16="http://schemas.microsoft.com/office/drawing/2014/main" val="10005"/>
                  </a:ext>
                </a:extLst>
              </a:tr>
              <a:tr h="246452">
                <a:tc>
                  <a:txBody>
                    <a:bodyPr/>
                    <a:lstStyle/>
                    <a:p>
                      <a:pPr algn="l" fontAlgn="ctr"/>
                      <a:r>
                        <a:rPr lang="en-US" sz="1600" u="none" strike="noStrike" dirty="0">
                          <a:effectLst/>
                        </a:rPr>
                        <a:t>Sydney</a:t>
                      </a:r>
                      <a:endParaRPr lang="en-US" sz="1600" b="0" i="0" u="none" strike="noStrike" dirty="0">
                        <a:solidFill>
                          <a:srgbClr val="000000"/>
                        </a:solidFill>
                        <a:effectLst/>
                        <a:latin typeface="Segoe UI "/>
                      </a:endParaRPr>
                    </a:p>
                  </a:txBody>
                  <a:tcPr marL="7467" marR="7467" marT="7467" marB="0" anchor="ctr"/>
                </a:tc>
                <a:extLst>
                  <a:ext uri="{0D108BD9-81ED-4DB2-BD59-A6C34878D82A}">
                    <a16:rowId xmlns:a16="http://schemas.microsoft.com/office/drawing/2014/main" val="10006"/>
                  </a:ext>
                </a:extLst>
              </a:tr>
              <a:tr h="246452">
                <a:tc>
                  <a:txBody>
                    <a:bodyPr/>
                    <a:lstStyle/>
                    <a:p>
                      <a:pPr algn="l" fontAlgn="ctr"/>
                      <a:r>
                        <a:rPr lang="en-US" sz="1600" u="none" strike="noStrike" dirty="0">
                          <a:effectLst/>
                        </a:rPr>
                        <a:t>Tokyo</a:t>
                      </a:r>
                      <a:endParaRPr lang="en-US" sz="1600" b="0" i="0" u="none" strike="noStrike" dirty="0">
                        <a:solidFill>
                          <a:srgbClr val="000000"/>
                        </a:solidFill>
                        <a:effectLst/>
                        <a:latin typeface="Segoe UI "/>
                      </a:endParaRPr>
                    </a:p>
                  </a:txBody>
                  <a:tcPr marL="7467" marR="7467" marT="7467" marB="0" anchor="ctr"/>
                </a:tc>
                <a:extLst>
                  <a:ext uri="{0D108BD9-81ED-4DB2-BD59-A6C34878D82A}">
                    <a16:rowId xmlns:a16="http://schemas.microsoft.com/office/drawing/2014/main" val="10007"/>
                  </a:ext>
                </a:extLst>
              </a:tr>
            </a:tbl>
          </a:graphicData>
        </a:graphic>
      </p:graphicFrame>
      <p:pic>
        <p:nvPicPr>
          <p:cNvPr id="50" name="Picture 49"/>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25973" y="5492834"/>
            <a:ext cx="562999" cy="135120"/>
          </a:xfrm>
          <a:prstGeom prst="rect">
            <a:avLst/>
          </a:prstGeom>
        </p:spPr>
      </p:pic>
      <p:pic>
        <p:nvPicPr>
          <p:cNvPr id="53" name="Picture 52"/>
          <p:cNvPicPr>
            <a:picLocks noChangeAspect="1"/>
          </p:cNvPicPr>
          <p:nvPr/>
        </p:nvPicPr>
        <p:blipFill>
          <a:blip r:embed="rId25"/>
          <a:stretch>
            <a:fillRect/>
          </a:stretch>
        </p:blipFill>
        <p:spPr>
          <a:xfrm>
            <a:off x="6971331" y="5349568"/>
            <a:ext cx="536658" cy="175510"/>
          </a:xfrm>
          <a:prstGeom prst="rect">
            <a:avLst/>
          </a:prstGeom>
        </p:spPr>
      </p:pic>
      <p:pic>
        <p:nvPicPr>
          <p:cNvPr id="54" name="Picture 10" descr="B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4150" y="5589166"/>
            <a:ext cx="476257" cy="228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390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ExpressRoute Enhancements</a:t>
            </a:r>
          </a:p>
        </p:txBody>
      </p:sp>
      <p:sp>
        <p:nvSpPr>
          <p:cNvPr id="3" name="Content Placeholder 2"/>
          <p:cNvSpPr>
            <a:spLocks noGrp="1"/>
          </p:cNvSpPr>
          <p:nvPr>
            <p:ph type="body" sz="quarter" idx="10"/>
          </p:nvPr>
        </p:nvSpPr>
        <p:spPr>
          <a:xfrm>
            <a:off x="269169" y="1418678"/>
            <a:ext cx="11650488" cy="5037518"/>
          </a:xfrm>
        </p:spPr>
        <p:txBody>
          <a:bodyPr/>
          <a:lstStyle/>
          <a:p>
            <a:r>
              <a:rPr lang="en-US" dirty="0"/>
              <a:t>Ultra performance ExpressRoute gateways</a:t>
            </a:r>
          </a:p>
          <a:p>
            <a:pPr lvl="1"/>
            <a:r>
              <a:rPr lang="en-US" dirty="0"/>
              <a:t>Support up to 10G throughput to </a:t>
            </a:r>
            <a:r>
              <a:rPr lang="en-US" dirty="0" err="1"/>
              <a:t>Vnets</a:t>
            </a:r>
            <a:r>
              <a:rPr lang="en-US" dirty="0"/>
              <a:t> – </a:t>
            </a:r>
            <a:r>
              <a:rPr lang="en-US" b="1" i="1" dirty="0"/>
              <a:t>up to 5X improvement!</a:t>
            </a:r>
            <a:endParaRPr lang="en-US" dirty="0"/>
          </a:p>
          <a:p>
            <a:pPr lvl="1"/>
            <a:endParaRPr lang="en-US" dirty="0"/>
          </a:p>
          <a:p>
            <a:r>
              <a:rPr lang="en-US" dirty="0"/>
              <a:t>Improved SLA – 99.95%</a:t>
            </a:r>
          </a:p>
          <a:p>
            <a:pPr lvl="1"/>
            <a:r>
              <a:rPr lang="en-US" b="1" i="1" dirty="0"/>
              <a:t>Best</a:t>
            </a:r>
            <a:r>
              <a:rPr lang="en-US" dirty="0"/>
              <a:t> cloud enterprise connectivity SLA</a:t>
            </a:r>
          </a:p>
          <a:p>
            <a:pPr lvl="1"/>
            <a:endParaRPr lang="en-US" dirty="0"/>
          </a:p>
          <a:p>
            <a:r>
              <a:rPr lang="en-US" dirty="0"/>
              <a:t>More insights</a:t>
            </a:r>
          </a:p>
          <a:p>
            <a:pPr lvl="1"/>
            <a:r>
              <a:rPr lang="en-US" dirty="0"/>
              <a:t>Self-help and troubleshooting tools </a:t>
            </a:r>
          </a:p>
          <a:p>
            <a:pPr lvl="1"/>
            <a:endParaRPr lang="en-US" dirty="0"/>
          </a:p>
          <a:p>
            <a:pPr lvl="1"/>
            <a:r>
              <a:rPr lang="en-US" dirty="0"/>
              <a:t>Improved monitoring, diagnostics, and alerting</a:t>
            </a:r>
          </a:p>
          <a:p>
            <a:pPr lvl="1"/>
            <a:endParaRPr lang="en-US" dirty="0"/>
          </a:p>
          <a:p>
            <a:pPr lvl="1"/>
            <a:r>
              <a:rPr lang="en-US" dirty="0"/>
              <a:t>BGP routes, traffic statistics, ARP tables</a:t>
            </a:r>
          </a:p>
        </p:txBody>
      </p:sp>
      <p:graphicFrame>
        <p:nvGraphicFramePr>
          <p:cNvPr id="4" name="Table 3"/>
          <p:cNvGraphicFramePr>
            <a:graphicFrameLocks noGrp="1"/>
          </p:cNvGraphicFramePr>
          <p:nvPr>
            <p:extLst/>
          </p:nvPr>
        </p:nvGraphicFramePr>
        <p:xfrm>
          <a:off x="6841238" y="2665807"/>
          <a:ext cx="4630322" cy="2860198"/>
        </p:xfrm>
        <a:graphic>
          <a:graphicData uri="http://schemas.openxmlformats.org/drawingml/2006/table">
            <a:tbl>
              <a:tblPr firstRow="1" bandRow="1">
                <a:tableStyleId>{72833802-FEF1-4C79-8D5D-14CF1EAF98D9}</a:tableStyleId>
              </a:tblPr>
              <a:tblGrid>
                <a:gridCol w="2392333">
                  <a:extLst>
                    <a:ext uri="{9D8B030D-6E8A-4147-A177-3AD203B41FA5}">
                      <a16:colId xmlns:a16="http://schemas.microsoft.com/office/drawing/2014/main" val="1184380321"/>
                    </a:ext>
                  </a:extLst>
                </a:gridCol>
                <a:gridCol w="2237989">
                  <a:extLst>
                    <a:ext uri="{9D8B030D-6E8A-4147-A177-3AD203B41FA5}">
                      <a16:colId xmlns:a16="http://schemas.microsoft.com/office/drawing/2014/main" val="3783718957"/>
                    </a:ext>
                  </a:extLst>
                </a:gridCol>
              </a:tblGrid>
              <a:tr h="687080">
                <a:tc>
                  <a:txBody>
                    <a:bodyPr/>
                    <a:lstStyle/>
                    <a:p>
                      <a:pPr algn="ctr"/>
                      <a:r>
                        <a:rPr lang="en-US" sz="2000" b="1" dirty="0"/>
                        <a:t>Gateway SKU</a:t>
                      </a:r>
                    </a:p>
                  </a:txBody>
                  <a:tcPr marL="89619" marR="89619" marT="44810" marB="44810" anchor="ctr"/>
                </a:tc>
                <a:tc>
                  <a:txBody>
                    <a:bodyPr/>
                    <a:lstStyle/>
                    <a:p>
                      <a:pPr algn="ctr"/>
                      <a:r>
                        <a:rPr lang="en-US" sz="2000" dirty="0"/>
                        <a:t>Max.</a:t>
                      </a:r>
                      <a:r>
                        <a:rPr lang="en-US" sz="2000" baseline="0" dirty="0"/>
                        <a:t> </a:t>
                      </a:r>
                      <a:r>
                        <a:rPr lang="en-US" sz="2000" dirty="0"/>
                        <a:t>Throughput (Gbps)</a:t>
                      </a:r>
                    </a:p>
                  </a:txBody>
                  <a:tcPr marL="89619" marR="89619" marT="44810" marB="44810" anchor="ctr"/>
                </a:tc>
                <a:extLst>
                  <a:ext uri="{0D108BD9-81ED-4DB2-BD59-A6C34878D82A}">
                    <a16:rowId xmlns:a16="http://schemas.microsoft.com/office/drawing/2014/main" val="1426378771"/>
                  </a:ext>
                </a:extLst>
              </a:tr>
              <a:tr h="618726">
                <a:tc>
                  <a:txBody>
                    <a:bodyPr/>
                    <a:lstStyle/>
                    <a:p>
                      <a:r>
                        <a:rPr lang="en-US" sz="2000" b="1" dirty="0"/>
                        <a:t>Standard</a:t>
                      </a:r>
                    </a:p>
                  </a:txBody>
                  <a:tcPr marL="89619" marR="89619" marT="44810" marB="44810" anchor="ctr">
                    <a:solidFill>
                      <a:schemeClr val="accent2">
                        <a:lumMod val="20000"/>
                        <a:lumOff val="80000"/>
                      </a:schemeClr>
                    </a:solidFill>
                  </a:tcPr>
                </a:tc>
                <a:tc>
                  <a:txBody>
                    <a:bodyPr/>
                    <a:lstStyle/>
                    <a:p>
                      <a:pPr algn="ctr"/>
                      <a:r>
                        <a:rPr lang="en-US" sz="2000" dirty="0"/>
                        <a:t>1</a:t>
                      </a:r>
                    </a:p>
                  </a:txBody>
                  <a:tcPr marL="89619" marR="89619" marT="44810" marB="44810" anchor="ctr"/>
                </a:tc>
                <a:extLst>
                  <a:ext uri="{0D108BD9-81ED-4DB2-BD59-A6C34878D82A}">
                    <a16:rowId xmlns:a16="http://schemas.microsoft.com/office/drawing/2014/main" val="3592330969"/>
                  </a:ext>
                </a:extLst>
              </a:tr>
              <a:tr h="618726">
                <a:tc>
                  <a:txBody>
                    <a:bodyPr/>
                    <a:lstStyle/>
                    <a:p>
                      <a:r>
                        <a:rPr lang="en-US" sz="2000" b="1" dirty="0" err="1"/>
                        <a:t>HighPerformance</a:t>
                      </a:r>
                      <a:endParaRPr lang="en-US" sz="2000" b="1" dirty="0"/>
                    </a:p>
                  </a:txBody>
                  <a:tcPr marL="89619" marR="89619" marT="44810" marB="44810" anchor="ctr">
                    <a:solidFill>
                      <a:schemeClr val="accent2">
                        <a:lumMod val="20000"/>
                        <a:lumOff val="80000"/>
                      </a:schemeClr>
                    </a:solidFill>
                  </a:tcPr>
                </a:tc>
                <a:tc>
                  <a:txBody>
                    <a:bodyPr/>
                    <a:lstStyle/>
                    <a:p>
                      <a:pPr algn="ctr"/>
                      <a:r>
                        <a:rPr lang="en-US" sz="2000" dirty="0"/>
                        <a:t>2</a:t>
                      </a:r>
                    </a:p>
                  </a:txBody>
                  <a:tcPr marL="89619" marR="89619" marT="44810" marB="44810" anchor="ctr"/>
                </a:tc>
                <a:extLst>
                  <a:ext uri="{0D108BD9-81ED-4DB2-BD59-A6C34878D82A}">
                    <a16:rowId xmlns:a16="http://schemas.microsoft.com/office/drawing/2014/main" val="2856661526"/>
                  </a:ext>
                </a:extLst>
              </a:tr>
              <a:tr h="618726">
                <a:tc>
                  <a:txBody>
                    <a:bodyPr/>
                    <a:lstStyle/>
                    <a:p>
                      <a:r>
                        <a:rPr lang="en-US" sz="2000" b="1" dirty="0" err="1"/>
                        <a:t>UltraPerformance</a:t>
                      </a:r>
                      <a:endParaRPr lang="en-US" sz="2000" b="1" dirty="0"/>
                    </a:p>
                  </a:txBody>
                  <a:tcPr marL="89619" marR="89619" marT="44810" marB="44810" anchor="ctr">
                    <a:solidFill>
                      <a:schemeClr val="accent2">
                        <a:lumMod val="20000"/>
                        <a:lumOff val="80000"/>
                      </a:schemeClr>
                    </a:solidFill>
                  </a:tcPr>
                </a:tc>
                <a:tc>
                  <a:txBody>
                    <a:bodyPr/>
                    <a:lstStyle/>
                    <a:p>
                      <a:pPr algn="ctr"/>
                      <a:r>
                        <a:rPr lang="en-US" sz="2000" dirty="0"/>
                        <a:t>10</a:t>
                      </a:r>
                    </a:p>
                  </a:txBody>
                  <a:tcPr marL="89619" marR="89619" marT="44810" marB="44810" anchor="ctr"/>
                </a:tc>
                <a:extLst>
                  <a:ext uri="{0D108BD9-81ED-4DB2-BD59-A6C34878D82A}">
                    <a16:rowId xmlns:a16="http://schemas.microsoft.com/office/drawing/2014/main" val="3143810718"/>
                  </a:ext>
                </a:extLst>
              </a:tr>
            </a:tbl>
          </a:graphicData>
        </a:graphic>
      </p:graphicFrame>
      <p:sp>
        <p:nvSpPr>
          <p:cNvPr id="5" name="Trapezoid 4"/>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35735546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solidFill>
                  <a:schemeClr val="bg1"/>
                </a:solidFill>
              </a:rPr>
              <a:t>Secure VPN transit</a:t>
            </a:r>
          </a:p>
        </p:txBody>
      </p:sp>
      <p:sp>
        <p:nvSpPr>
          <p:cNvPr id="2" name="Text Placeholder 1"/>
          <p:cNvSpPr>
            <a:spLocks noGrp="1"/>
          </p:cNvSpPr>
          <p:nvPr>
            <p:ph type="body" sz="quarter" idx="4294967295"/>
          </p:nvPr>
        </p:nvSpPr>
        <p:spPr>
          <a:xfrm>
            <a:off x="269168" y="1267757"/>
            <a:ext cx="9634057" cy="1936579"/>
          </a:xfrm>
        </p:spPr>
        <p:txBody>
          <a:bodyPr vert="horz" lIns="179238" tIns="143391" rIns="179238" bIns="143391" rtlCol="0">
            <a:normAutofit fontScale="92500" lnSpcReduction="10000"/>
          </a:bodyPr>
          <a:lstStyle/>
          <a:p>
            <a:pPr marL="0" lvl="1" indent="0">
              <a:spcBef>
                <a:spcPts val="1176"/>
              </a:spcBef>
              <a:spcAft>
                <a:spcPts val="1176"/>
              </a:spcAft>
              <a:buNone/>
            </a:pPr>
            <a:r>
              <a:rPr lang="en-US" sz="2744" dirty="0">
                <a:solidFill>
                  <a:schemeClr val="bg1"/>
                </a:solidFill>
              </a:rPr>
              <a:t>BGP for redundant paths and dynamic routing</a:t>
            </a:r>
            <a:br>
              <a:rPr lang="en-US" dirty="0">
                <a:solidFill>
                  <a:schemeClr val="bg1"/>
                </a:solidFill>
              </a:rPr>
            </a:br>
            <a:r>
              <a:rPr lang="en-US" dirty="0">
                <a:solidFill>
                  <a:schemeClr val="bg1"/>
                </a:solidFill>
              </a:rPr>
              <a:t>Automatic shortest path selection and failover</a:t>
            </a:r>
            <a:endParaRPr lang="en-US" sz="1960" dirty="0">
              <a:solidFill>
                <a:schemeClr val="bg1"/>
              </a:solidFill>
            </a:endParaRPr>
          </a:p>
          <a:p>
            <a:pPr marL="0" indent="0">
              <a:buNone/>
            </a:pPr>
            <a:r>
              <a:rPr lang="en-US" sz="2744" b="1" dirty="0">
                <a:solidFill>
                  <a:schemeClr val="bg1"/>
                </a:solidFill>
              </a:rPr>
              <a:t>Transit over Microsoft global network</a:t>
            </a:r>
            <a:br>
              <a:rPr lang="en-US" sz="2744" dirty="0">
                <a:solidFill>
                  <a:schemeClr val="bg1"/>
                </a:solidFill>
              </a:rPr>
            </a:br>
            <a:r>
              <a:rPr lang="en-US" sz="2352" dirty="0">
                <a:solidFill>
                  <a:schemeClr val="bg1"/>
                </a:solidFill>
              </a:rPr>
              <a:t>Secure connectivity using Internet only for “last mile”</a:t>
            </a:r>
          </a:p>
        </p:txBody>
      </p:sp>
      <p:grpSp>
        <p:nvGrpSpPr>
          <p:cNvPr id="3" name="Group 2"/>
          <p:cNvGrpSpPr/>
          <p:nvPr/>
        </p:nvGrpSpPr>
        <p:grpSpPr>
          <a:xfrm>
            <a:off x="436102" y="3134518"/>
            <a:ext cx="11280757" cy="3809117"/>
            <a:chOff x="444962" y="2963552"/>
            <a:chExt cx="11509957" cy="3886510"/>
          </a:xfrm>
        </p:grpSpPr>
        <p:sp>
          <p:nvSpPr>
            <p:cNvPr id="9" name="Line 7"/>
            <p:cNvSpPr>
              <a:spLocks noChangeShapeType="1"/>
            </p:cNvSpPr>
            <p:nvPr/>
          </p:nvSpPr>
          <p:spPr bwMode="auto">
            <a:xfrm flipH="1">
              <a:off x="5348810" y="5906229"/>
              <a:ext cx="1661131" cy="0"/>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0" name="Freeform 8"/>
            <p:cNvSpPr>
              <a:spLocks/>
            </p:cNvSpPr>
            <p:nvPr/>
          </p:nvSpPr>
          <p:spPr bwMode="auto">
            <a:xfrm>
              <a:off x="7072908" y="5891926"/>
              <a:ext cx="151833" cy="151833"/>
            </a:xfrm>
            <a:custGeom>
              <a:avLst/>
              <a:gdLst>
                <a:gd name="T0" fmla="*/ 150 w 150"/>
                <a:gd name="T1" fmla="*/ 75 h 150"/>
                <a:gd name="T2" fmla="*/ 0 w 150"/>
                <a:gd name="T3" fmla="*/ 150 h 150"/>
                <a:gd name="T4" fmla="*/ 0 w 150"/>
                <a:gd name="T5" fmla="*/ 0 h 150"/>
                <a:gd name="T6" fmla="*/ 150 w 150"/>
                <a:gd name="T7" fmla="*/ 75 h 150"/>
              </a:gdLst>
              <a:ahLst/>
              <a:cxnLst>
                <a:cxn ang="0">
                  <a:pos x="T0" y="T1"/>
                </a:cxn>
                <a:cxn ang="0">
                  <a:pos x="T2" y="T3"/>
                </a:cxn>
                <a:cxn ang="0">
                  <a:pos x="T4" y="T5"/>
                </a:cxn>
                <a:cxn ang="0">
                  <a:pos x="T6" y="T7"/>
                </a:cxn>
              </a:cxnLst>
              <a:rect l="0" t="0" r="r" b="b"/>
              <a:pathLst>
                <a:path w="150" h="150">
                  <a:moveTo>
                    <a:pt x="150" y="75"/>
                  </a:moveTo>
                  <a:lnTo>
                    <a:pt x="0" y="150"/>
                  </a:lnTo>
                  <a:cubicBezTo>
                    <a:pt x="24" y="103"/>
                    <a:pt x="24" y="47"/>
                    <a:pt x="0" y="0"/>
                  </a:cubicBezTo>
                  <a:lnTo>
                    <a:pt x="150" y="75"/>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1" name="Freeform 9"/>
            <p:cNvSpPr>
              <a:spLocks/>
            </p:cNvSpPr>
            <p:nvPr/>
          </p:nvSpPr>
          <p:spPr bwMode="auto">
            <a:xfrm>
              <a:off x="5294324" y="5891926"/>
              <a:ext cx="151833" cy="151833"/>
            </a:xfrm>
            <a:custGeom>
              <a:avLst/>
              <a:gdLst>
                <a:gd name="T0" fmla="*/ 0 w 150"/>
                <a:gd name="T1" fmla="*/ 75 h 150"/>
                <a:gd name="T2" fmla="*/ 150 w 150"/>
                <a:gd name="T3" fmla="*/ 0 h 150"/>
                <a:gd name="T4" fmla="*/ 150 w 150"/>
                <a:gd name="T5" fmla="*/ 150 h 150"/>
                <a:gd name="T6" fmla="*/ 0 w 150"/>
                <a:gd name="T7" fmla="*/ 75 h 150"/>
              </a:gdLst>
              <a:ahLst/>
              <a:cxnLst>
                <a:cxn ang="0">
                  <a:pos x="T0" y="T1"/>
                </a:cxn>
                <a:cxn ang="0">
                  <a:pos x="T2" y="T3"/>
                </a:cxn>
                <a:cxn ang="0">
                  <a:pos x="T4" y="T5"/>
                </a:cxn>
                <a:cxn ang="0">
                  <a:pos x="T6" y="T7"/>
                </a:cxn>
              </a:cxnLst>
              <a:rect l="0" t="0" r="r" b="b"/>
              <a:pathLst>
                <a:path w="150" h="150">
                  <a:moveTo>
                    <a:pt x="0" y="75"/>
                  </a:moveTo>
                  <a:lnTo>
                    <a:pt x="150" y="0"/>
                  </a:lnTo>
                  <a:cubicBezTo>
                    <a:pt x="126" y="47"/>
                    <a:pt x="126" y="103"/>
                    <a:pt x="150" y="150"/>
                  </a:cubicBezTo>
                  <a:lnTo>
                    <a:pt x="0" y="75"/>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4" name="Rectangle 12"/>
            <p:cNvSpPr>
              <a:spLocks noChangeArrowheads="1"/>
            </p:cNvSpPr>
            <p:nvPr/>
          </p:nvSpPr>
          <p:spPr bwMode="auto">
            <a:xfrm>
              <a:off x="8223621" y="3452514"/>
              <a:ext cx="8656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defRPr/>
              </a:pPr>
              <a:r>
                <a:rPr lang="en-US" altLang="en-US" sz="1568" kern="0">
                  <a:gradFill>
                    <a:gsLst>
                      <a:gs pos="5439">
                        <a:srgbClr val="F8F8F8"/>
                      </a:gs>
                      <a:gs pos="10000">
                        <a:srgbClr val="F8F8F8"/>
                      </a:gs>
                    </a:gsLst>
                    <a:lin ang="5400000" scaled="0"/>
                  </a:gradFill>
                  <a:latin typeface="+mn-lt"/>
                </a:rPr>
                <a:t>Full mesh</a:t>
              </a:r>
            </a:p>
          </p:txBody>
        </p:sp>
        <p:sp>
          <p:nvSpPr>
            <p:cNvPr id="15" name="Rectangle 13"/>
            <p:cNvSpPr>
              <a:spLocks noChangeArrowheads="1"/>
            </p:cNvSpPr>
            <p:nvPr/>
          </p:nvSpPr>
          <p:spPr bwMode="auto">
            <a:xfrm>
              <a:off x="7973360" y="3773330"/>
              <a:ext cx="1550523" cy="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defRPr/>
              </a:pPr>
              <a:r>
                <a:rPr lang="en-US" altLang="en-US" sz="1568" kern="0">
                  <a:gradFill>
                    <a:gsLst>
                      <a:gs pos="5439">
                        <a:srgbClr val="F8F8F8"/>
                      </a:gs>
                      <a:gs pos="10000">
                        <a:srgbClr val="F8F8F8"/>
                      </a:gs>
                    </a:gsLst>
                    <a:lin ang="5400000" scaled="0"/>
                  </a:gradFill>
                  <a:latin typeface="+mn-lt"/>
                </a:rPr>
                <a:t>Redundant paths</a:t>
              </a:r>
            </a:p>
          </p:txBody>
        </p:sp>
        <p:sp>
          <p:nvSpPr>
            <p:cNvPr id="28" name="Line 25"/>
            <p:cNvSpPr>
              <a:spLocks noChangeShapeType="1"/>
            </p:cNvSpPr>
            <p:nvPr/>
          </p:nvSpPr>
          <p:spPr bwMode="auto">
            <a:xfrm flipH="1">
              <a:off x="8638535" y="5870078"/>
              <a:ext cx="1740663" cy="5423"/>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 name="Freeform 27"/>
            <p:cNvSpPr>
              <a:spLocks/>
            </p:cNvSpPr>
            <p:nvPr/>
          </p:nvSpPr>
          <p:spPr bwMode="auto">
            <a:xfrm>
              <a:off x="9039290" y="5891926"/>
              <a:ext cx="153642" cy="151833"/>
            </a:xfrm>
            <a:custGeom>
              <a:avLst/>
              <a:gdLst>
                <a:gd name="T0" fmla="*/ 0 w 151"/>
                <a:gd name="T1" fmla="*/ 76 h 151"/>
                <a:gd name="T2" fmla="*/ 150 w 151"/>
                <a:gd name="T3" fmla="*/ 0 h 151"/>
                <a:gd name="T4" fmla="*/ 151 w 151"/>
                <a:gd name="T5" fmla="*/ 151 h 151"/>
                <a:gd name="T6" fmla="*/ 0 w 151"/>
                <a:gd name="T7" fmla="*/ 76 h 151"/>
              </a:gdLst>
              <a:ahLst/>
              <a:cxnLst>
                <a:cxn ang="0">
                  <a:pos x="T0" y="T1"/>
                </a:cxn>
                <a:cxn ang="0">
                  <a:pos x="T2" y="T3"/>
                </a:cxn>
                <a:cxn ang="0">
                  <a:pos x="T4" y="T5"/>
                </a:cxn>
                <a:cxn ang="0">
                  <a:pos x="T6" y="T7"/>
                </a:cxn>
              </a:cxnLst>
              <a:rect l="0" t="0" r="r" b="b"/>
              <a:pathLst>
                <a:path w="151" h="151">
                  <a:moveTo>
                    <a:pt x="0" y="76"/>
                  </a:moveTo>
                  <a:lnTo>
                    <a:pt x="150" y="0"/>
                  </a:lnTo>
                  <a:cubicBezTo>
                    <a:pt x="127" y="48"/>
                    <a:pt x="127" y="103"/>
                    <a:pt x="151" y="151"/>
                  </a:cubicBezTo>
                  <a:lnTo>
                    <a:pt x="0" y="76"/>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 name="Line 28"/>
            <p:cNvSpPr>
              <a:spLocks noChangeShapeType="1"/>
            </p:cNvSpPr>
            <p:nvPr/>
          </p:nvSpPr>
          <p:spPr bwMode="auto">
            <a:xfrm flipH="1" flipV="1">
              <a:off x="2057278" y="5873693"/>
              <a:ext cx="1585214" cy="16268"/>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2" name="Freeform 29"/>
            <p:cNvSpPr>
              <a:spLocks/>
            </p:cNvSpPr>
            <p:nvPr/>
          </p:nvSpPr>
          <p:spPr bwMode="auto">
            <a:xfrm>
              <a:off x="3326133" y="5891926"/>
              <a:ext cx="153642" cy="151833"/>
            </a:xfrm>
            <a:custGeom>
              <a:avLst/>
              <a:gdLst>
                <a:gd name="T0" fmla="*/ 151 w 151"/>
                <a:gd name="T1" fmla="*/ 77 h 150"/>
                <a:gd name="T2" fmla="*/ 0 w 151"/>
                <a:gd name="T3" fmla="*/ 150 h 150"/>
                <a:gd name="T4" fmla="*/ 1 w 151"/>
                <a:gd name="T5" fmla="*/ 0 h 150"/>
                <a:gd name="T6" fmla="*/ 151 w 151"/>
                <a:gd name="T7" fmla="*/ 77 h 150"/>
              </a:gdLst>
              <a:ahLst/>
              <a:cxnLst>
                <a:cxn ang="0">
                  <a:pos x="T0" y="T1"/>
                </a:cxn>
                <a:cxn ang="0">
                  <a:pos x="T2" y="T3"/>
                </a:cxn>
                <a:cxn ang="0">
                  <a:pos x="T4" y="T5"/>
                </a:cxn>
                <a:cxn ang="0">
                  <a:pos x="T6" y="T7"/>
                </a:cxn>
              </a:cxnLst>
              <a:rect l="0" t="0" r="r" b="b"/>
              <a:pathLst>
                <a:path w="151" h="150">
                  <a:moveTo>
                    <a:pt x="151" y="77"/>
                  </a:moveTo>
                  <a:lnTo>
                    <a:pt x="0" y="150"/>
                  </a:lnTo>
                  <a:cubicBezTo>
                    <a:pt x="24" y="103"/>
                    <a:pt x="25" y="48"/>
                    <a:pt x="1" y="0"/>
                  </a:cubicBezTo>
                  <a:lnTo>
                    <a:pt x="151" y="77"/>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4" name="Rectangle 41"/>
            <p:cNvSpPr>
              <a:spLocks noChangeArrowheads="1"/>
            </p:cNvSpPr>
            <p:nvPr/>
          </p:nvSpPr>
          <p:spPr bwMode="auto">
            <a:xfrm>
              <a:off x="1829415" y="6108066"/>
              <a:ext cx="13608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rgbClr val="F8F8F8"/>
                      </a:gs>
                      <a:gs pos="10000">
                        <a:srgbClr val="F8F8F8"/>
                      </a:gs>
                    </a:gsLst>
                    <a:lin ang="5400000" scaled="0"/>
                  </a:gradFill>
                  <a:latin typeface="+mn-lt"/>
                </a:rPr>
                <a:t>S2S VPN</a:t>
              </a:r>
            </a:p>
          </p:txBody>
        </p:sp>
        <p:sp>
          <p:nvSpPr>
            <p:cNvPr id="53" name="Rectangle 50"/>
            <p:cNvSpPr>
              <a:spLocks noChangeArrowheads="1"/>
            </p:cNvSpPr>
            <p:nvPr/>
          </p:nvSpPr>
          <p:spPr bwMode="auto">
            <a:xfrm>
              <a:off x="9321155" y="6108066"/>
              <a:ext cx="13684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rgbClr val="F8F8F8"/>
                      </a:gs>
                      <a:gs pos="10000">
                        <a:srgbClr val="F8F8F8"/>
                      </a:gs>
                    </a:gsLst>
                    <a:lin ang="5400000" scaled="0"/>
                  </a:gradFill>
                  <a:latin typeface="+mn-lt"/>
                </a:rPr>
                <a:t>S2S VPN</a:t>
              </a:r>
            </a:p>
          </p:txBody>
        </p:sp>
        <p:sp>
          <p:nvSpPr>
            <p:cNvPr id="62" name="Line 59"/>
            <p:cNvSpPr>
              <a:spLocks noChangeShapeType="1"/>
            </p:cNvSpPr>
            <p:nvPr/>
          </p:nvSpPr>
          <p:spPr bwMode="auto">
            <a:xfrm flipH="1">
              <a:off x="4880657" y="4225216"/>
              <a:ext cx="1003186" cy="1004993"/>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3" name="Freeform 60"/>
            <p:cNvSpPr>
              <a:spLocks/>
            </p:cNvSpPr>
            <p:nvPr/>
          </p:nvSpPr>
          <p:spPr bwMode="auto">
            <a:xfrm>
              <a:off x="5804311" y="4143877"/>
              <a:ext cx="160872" cy="162679"/>
            </a:xfrm>
            <a:custGeom>
              <a:avLst/>
              <a:gdLst>
                <a:gd name="T0" fmla="*/ 159 w 159"/>
                <a:gd name="T1" fmla="*/ 0 h 160"/>
                <a:gd name="T2" fmla="*/ 106 w 159"/>
                <a:gd name="T3" fmla="*/ 160 h 160"/>
                <a:gd name="T4" fmla="*/ 0 w 159"/>
                <a:gd name="T5" fmla="*/ 54 h 160"/>
                <a:gd name="T6" fmla="*/ 159 w 159"/>
                <a:gd name="T7" fmla="*/ 0 h 160"/>
              </a:gdLst>
              <a:ahLst/>
              <a:cxnLst>
                <a:cxn ang="0">
                  <a:pos x="T0" y="T1"/>
                </a:cxn>
                <a:cxn ang="0">
                  <a:pos x="T2" y="T3"/>
                </a:cxn>
                <a:cxn ang="0">
                  <a:pos x="T4" y="T5"/>
                </a:cxn>
                <a:cxn ang="0">
                  <a:pos x="T6" y="T7"/>
                </a:cxn>
              </a:cxnLst>
              <a:rect l="0" t="0" r="r" b="b"/>
              <a:pathLst>
                <a:path w="159" h="160">
                  <a:moveTo>
                    <a:pt x="159" y="0"/>
                  </a:moveTo>
                  <a:lnTo>
                    <a:pt x="106" y="160"/>
                  </a:lnTo>
                  <a:cubicBezTo>
                    <a:pt x="89" y="110"/>
                    <a:pt x="50" y="70"/>
                    <a:pt x="0" y="54"/>
                  </a:cubicBezTo>
                  <a:lnTo>
                    <a:pt x="159" y="0"/>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4" name="Freeform 61"/>
            <p:cNvSpPr>
              <a:spLocks/>
            </p:cNvSpPr>
            <p:nvPr/>
          </p:nvSpPr>
          <p:spPr bwMode="auto">
            <a:xfrm>
              <a:off x="4799318" y="5150676"/>
              <a:ext cx="162679" cy="160872"/>
            </a:xfrm>
            <a:custGeom>
              <a:avLst/>
              <a:gdLst>
                <a:gd name="T0" fmla="*/ 0 w 160"/>
                <a:gd name="T1" fmla="*/ 159 h 159"/>
                <a:gd name="T2" fmla="*/ 53 w 160"/>
                <a:gd name="T3" fmla="*/ 0 h 159"/>
                <a:gd name="T4" fmla="*/ 160 w 160"/>
                <a:gd name="T5" fmla="*/ 106 h 159"/>
                <a:gd name="T6" fmla="*/ 0 w 160"/>
                <a:gd name="T7" fmla="*/ 159 h 159"/>
              </a:gdLst>
              <a:ahLst/>
              <a:cxnLst>
                <a:cxn ang="0">
                  <a:pos x="T0" y="T1"/>
                </a:cxn>
                <a:cxn ang="0">
                  <a:pos x="T2" y="T3"/>
                </a:cxn>
                <a:cxn ang="0">
                  <a:pos x="T4" y="T5"/>
                </a:cxn>
                <a:cxn ang="0">
                  <a:pos x="T6" y="T7"/>
                </a:cxn>
              </a:cxnLst>
              <a:rect l="0" t="0" r="r" b="b"/>
              <a:pathLst>
                <a:path w="160" h="159">
                  <a:moveTo>
                    <a:pt x="0" y="159"/>
                  </a:moveTo>
                  <a:lnTo>
                    <a:pt x="53" y="0"/>
                  </a:lnTo>
                  <a:cubicBezTo>
                    <a:pt x="70" y="50"/>
                    <a:pt x="109" y="90"/>
                    <a:pt x="160" y="106"/>
                  </a:cubicBezTo>
                  <a:lnTo>
                    <a:pt x="0" y="159"/>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5" name="Line 62"/>
            <p:cNvSpPr>
              <a:spLocks noChangeShapeType="1"/>
            </p:cNvSpPr>
            <p:nvPr/>
          </p:nvSpPr>
          <p:spPr bwMode="auto">
            <a:xfrm>
              <a:off x="6538172" y="4228831"/>
              <a:ext cx="1019453" cy="1136944"/>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6" name="Freeform 63"/>
            <p:cNvSpPr>
              <a:spLocks/>
            </p:cNvSpPr>
            <p:nvPr/>
          </p:nvSpPr>
          <p:spPr bwMode="auto">
            <a:xfrm>
              <a:off x="6460447" y="4142069"/>
              <a:ext cx="159064" cy="164487"/>
            </a:xfrm>
            <a:custGeom>
              <a:avLst/>
              <a:gdLst>
                <a:gd name="T0" fmla="*/ 0 w 157"/>
                <a:gd name="T1" fmla="*/ 0 h 162"/>
                <a:gd name="T2" fmla="*/ 157 w 157"/>
                <a:gd name="T3" fmla="*/ 62 h 162"/>
                <a:gd name="T4" fmla="*/ 45 w 157"/>
                <a:gd name="T5" fmla="*/ 162 h 162"/>
                <a:gd name="T6" fmla="*/ 0 w 157"/>
                <a:gd name="T7" fmla="*/ 0 h 162"/>
              </a:gdLst>
              <a:ahLst/>
              <a:cxnLst>
                <a:cxn ang="0">
                  <a:pos x="T0" y="T1"/>
                </a:cxn>
                <a:cxn ang="0">
                  <a:pos x="T2" y="T3"/>
                </a:cxn>
                <a:cxn ang="0">
                  <a:pos x="T4" y="T5"/>
                </a:cxn>
                <a:cxn ang="0">
                  <a:pos x="T6" y="T7"/>
                </a:cxn>
              </a:cxnLst>
              <a:rect l="0" t="0" r="r" b="b"/>
              <a:pathLst>
                <a:path w="157" h="162">
                  <a:moveTo>
                    <a:pt x="0" y="0"/>
                  </a:moveTo>
                  <a:lnTo>
                    <a:pt x="157" y="62"/>
                  </a:lnTo>
                  <a:cubicBezTo>
                    <a:pt x="106" y="76"/>
                    <a:pt x="64" y="113"/>
                    <a:pt x="45" y="162"/>
                  </a:cubicBezTo>
                  <a:lnTo>
                    <a:pt x="0" y="0"/>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7" name="Freeform 64"/>
            <p:cNvSpPr>
              <a:spLocks/>
            </p:cNvSpPr>
            <p:nvPr/>
          </p:nvSpPr>
          <p:spPr bwMode="auto">
            <a:xfrm>
              <a:off x="7478094" y="5288050"/>
              <a:ext cx="157257" cy="164487"/>
            </a:xfrm>
            <a:custGeom>
              <a:avLst/>
              <a:gdLst>
                <a:gd name="T0" fmla="*/ 156 w 156"/>
                <a:gd name="T1" fmla="*/ 162 h 162"/>
                <a:gd name="T2" fmla="*/ 0 w 156"/>
                <a:gd name="T3" fmla="*/ 100 h 162"/>
                <a:gd name="T4" fmla="*/ 112 w 156"/>
                <a:gd name="T5" fmla="*/ 0 h 162"/>
                <a:gd name="T6" fmla="*/ 156 w 156"/>
                <a:gd name="T7" fmla="*/ 162 h 162"/>
              </a:gdLst>
              <a:ahLst/>
              <a:cxnLst>
                <a:cxn ang="0">
                  <a:pos x="T0" y="T1"/>
                </a:cxn>
                <a:cxn ang="0">
                  <a:pos x="T2" y="T3"/>
                </a:cxn>
                <a:cxn ang="0">
                  <a:pos x="T4" y="T5"/>
                </a:cxn>
                <a:cxn ang="0">
                  <a:pos x="T6" y="T7"/>
                </a:cxn>
              </a:cxnLst>
              <a:rect l="0" t="0" r="r" b="b"/>
              <a:pathLst>
                <a:path w="156" h="162">
                  <a:moveTo>
                    <a:pt x="156" y="162"/>
                  </a:moveTo>
                  <a:lnTo>
                    <a:pt x="0" y="100"/>
                  </a:lnTo>
                  <a:cubicBezTo>
                    <a:pt x="51" y="86"/>
                    <a:pt x="92" y="49"/>
                    <a:pt x="112" y="0"/>
                  </a:cubicBezTo>
                  <a:lnTo>
                    <a:pt x="156" y="162"/>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nvGrpSpPr>
            <p:cNvPr id="136" name="Group 135"/>
            <p:cNvGrpSpPr/>
            <p:nvPr/>
          </p:nvGrpSpPr>
          <p:grpSpPr>
            <a:xfrm>
              <a:off x="3609807" y="5356885"/>
              <a:ext cx="1554485" cy="974265"/>
              <a:chOff x="3756366" y="5128570"/>
              <a:chExt cx="1554485" cy="974265"/>
            </a:xfrm>
          </p:grpSpPr>
          <p:sp>
            <p:nvSpPr>
              <p:cNvPr id="23"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80"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568" kern="0" err="1">
                    <a:gradFill>
                      <a:gsLst>
                        <a:gs pos="5439">
                          <a:srgbClr val="F8F8F8"/>
                        </a:gs>
                        <a:gs pos="10000">
                          <a:srgbClr val="F8F8F8"/>
                        </a:gs>
                      </a:gsLst>
                      <a:lin ang="5400000" scaled="0"/>
                    </a:gradFill>
                    <a:latin typeface="+mn-lt"/>
                  </a:rPr>
                  <a:t>VNet</a:t>
                </a:r>
                <a:r>
                  <a:rPr lang="en-US" altLang="en-US" sz="1568" kern="0">
                    <a:gradFill>
                      <a:gsLst>
                        <a:gs pos="5439">
                          <a:srgbClr val="F8F8F8"/>
                        </a:gs>
                        <a:gs pos="10000">
                          <a:srgbClr val="F8F8F8"/>
                        </a:gs>
                      </a:gsLst>
                      <a:lin ang="5400000" scaled="0"/>
                    </a:gradFill>
                    <a:latin typeface="+mn-lt"/>
                  </a:rPr>
                  <a:t> 2</a:t>
                </a:r>
              </a:p>
            </p:txBody>
          </p:sp>
          <p:sp>
            <p:nvSpPr>
              <p:cNvPr id="82"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rgbClr val="F8F8F8"/>
                        </a:gs>
                        <a:gs pos="10000">
                          <a:srgbClr val="F8F8F8"/>
                        </a:gs>
                      </a:gsLst>
                      <a:lin ang="5400000" scaled="0"/>
                    </a:gradFill>
                    <a:latin typeface="+mn-lt"/>
                  </a:rPr>
                  <a:t>West US</a:t>
                </a:r>
              </a:p>
            </p:txBody>
          </p:sp>
        </p:grpSp>
        <p:grpSp>
          <p:nvGrpSpPr>
            <p:cNvPr id="145" name="Group 144"/>
            <p:cNvGrpSpPr/>
            <p:nvPr/>
          </p:nvGrpSpPr>
          <p:grpSpPr>
            <a:xfrm>
              <a:off x="3973271" y="2963552"/>
              <a:ext cx="4283872" cy="2250389"/>
              <a:chOff x="3973271" y="2829378"/>
              <a:chExt cx="4283872" cy="2250389"/>
            </a:xfrm>
          </p:grpSpPr>
          <p:sp>
            <p:nvSpPr>
              <p:cNvPr id="85" name="Freeform 82"/>
              <p:cNvSpPr>
                <a:spLocks noEditPoints="1"/>
              </p:cNvSpPr>
              <p:nvPr/>
            </p:nvSpPr>
            <p:spPr bwMode="auto">
              <a:xfrm>
                <a:off x="3973271" y="4761640"/>
                <a:ext cx="4283872" cy="318127"/>
              </a:xfrm>
              <a:custGeom>
                <a:avLst/>
                <a:gdLst>
                  <a:gd name="T0" fmla="*/ 54 w 2370"/>
                  <a:gd name="T1" fmla="*/ 69 h 176"/>
                  <a:gd name="T2" fmla="*/ 108 w 2370"/>
                  <a:gd name="T3" fmla="*/ 66 h 176"/>
                  <a:gd name="T4" fmla="*/ 59 w 2370"/>
                  <a:gd name="T5" fmla="*/ 176 h 176"/>
                  <a:gd name="T6" fmla="*/ 0 w 2370"/>
                  <a:gd name="T7" fmla="*/ 71 h 176"/>
                  <a:gd name="T8" fmla="*/ 54 w 2370"/>
                  <a:gd name="T9" fmla="*/ 69 h 176"/>
                  <a:gd name="T10" fmla="*/ 2316 w 2370"/>
                  <a:gd name="T11" fmla="*/ 1 h 176"/>
                  <a:gd name="T12" fmla="*/ 2263 w 2370"/>
                  <a:gd name="T13" fmla="*/ 2 h 176"/>
                  <a:gd name="T14" fmla="*/ 2317 w 2370"/>
                  <a:gd name="T15" fmla="*/ 109 h 176"/>
                  <a:gd name="T16" fmla="*/ 2370 w 2370"/>
                  <a:gd name="T17" fmla="*/ 0 h 176"/>
                  <a:gd name="T18" fmla="*/ 2316 w 2370"/>
                  <a:gd name="T19" fmla="*/ 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0" h="176">
                    <a:moveTo>
                      <a:pt x="54" y="69"/>
                    </a:moveTo>
                    <a:lnTo>
                      <a:pt x="108" y="66"/>
                    </a:lnTo>
                    <a:lnTo>
                      <a:pt x="59" y="176"/>
                    </a:lnTo>
                    <a:lnTo>
                      <a:pt x="0" y="71"/>
                    </a:lnTo>
                    <a:lnTo>
                      <a:pt x="54" y="69"/>
                    </a:lnTo>
                    <a:close/>
                    <a:moveTo>
                      <a:pt x="2316" y="1"/>
                    </a:moveTo>
                    <a:lnTo>
                      <a:pt x="2263" y="2"/>
                    </a:lnTo>
                    <a:lnTo>
                      <a:pt x="2317" y="109"/>
                    </a:lnTo>
                    <a:lnTo>
                      <a:pt x="2370" y="0"/>
                    </a:lnTo>
                    <a:lnTo>
                      <a:pt x="2316" y="1"/>
                    </a:lnTo>
                    <a:close/>
                  </a:path>
                </a:pathLst>
              </a:custGeom>
              <a:solidFill>
                <a:schemeClr val="accent6"/>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86" name="Freeform 83"/>
              <p:cNvSpPr>
                <a:spLocks noEditPoints="1"/>
              </p:cNvSpPr>
              <p:nvPr/>
            </p:nvSpPr>
            <p:spPr bwMode="auto">
              <a:xfrm>
                <a:off x="3973271" y="2829378"/>
                <a:ext cx="4283872" cy="2250389"/>
              </a:xfrm>
              <a:custGeom>
                <a:avLst/>
                <a:gdLst>
                  <a:gd name="T0" fmla="*/ 96 w 4231"/>
                  <a:gd name="T1" fmla="*/ 2027 h 2218"/>
                  <a:gd name="T2" fmla="*/ 2114 w 4231"/>
                  <a:gd name="T3" fmla="*/ 2 h 2218"/>
                  <a:gd name="T4" fmla="*/ 4135 w 4231"/>
                  <a:gd name="T5" fmla="*/ 1906 h 2218"/>
                  <a:gd name="T6" fmla="*/ 96 w 4231"/>
                  <a:gd name="T7" fmla="*/ 2027 h 2218"/>
                  <a:gd name="T8" fmla="*/ 192 w 4231"/>
                  <a:gd name="T9" fmla="*/ 2022 h 2218"/>
                  <a:gd name="T10" fmla="*/ 105 w 4231"/>
                  <a:gd name="T11" fmla="*/ 2218 h 2218"/>
                  <a:gd name="T12" fmla="*/ 0 w 4231"/>
                  <a:gd name="T13" fmla="*/ 2031 h 2218"/>
                  <a:gd name="T14" fmla="*/ 96 w 4231"/>
                  <a:gd name="T15" fmla="*/ 2027 h 2218"/>
                  <a:gd name="T16" fmla="*/ 4135 w 4231"/>
                  <a:gd name="T17" fmla="*/ 1906 h 2218"/>
                  <a:gd name="T18" fmla="*/ 4040 w 4231"/>
                  <a:gd name="T19" fmla="*/ 1907 h 2218"/>
                  <a:gd name="T20" fmla="*/ 4137 w 4231"/>
                  <a:gd name="T21" fmla="*/ 2098 h 2218"/>
                  <a:gd name="T22" fmla="*/ 4231 w 4231"/>
                  <a:gd name="T23" fmla="*/ 1905 h 2218"/>
                  <a:gd name="T24" fmla="*/ 4135 w 4231"/>
                  <a:gd name="T25" fmla="*/ 1906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1" h="2218">
                    <a:moveTo>
                      <a:pt x="96" y="2027"/>
                    </a:moveTo>
                    <a:cubicBezTo>
                      <a:pt x="94" y="910"/>
                      <a:pt x="998" y="4"/>
                      <a:pt x="2114" y="2"/>
                    </a:cubicBezTo>
                    <a:cubicBezTo>
                      <a:pt x="3186" y="0"/>
                      <a:pt x="4074" y="836"/>
                      <a:pt x="4135" y="1906"/>
                    </a:cubicBezTo>
                    <a:moveTo>
                      <a:pt x="96" y="2027"/>
                    </a:moveTo>
                    <a:lnTo>
                      <a:pt x="192" y="2022"/>
                    </a:lnTo>
                    <a:lnTo>
                      <a:pt x="105" y="2218"/>
                    </a:lnTo>
                    <a:lnTo>
                      <a:pt x="0" y="2031"/>
                    </a:lnTo>
                    <a:lnTo>
                      <a:pt x="96" y="2027"/>
                    </a:lnTo>
                    <a:close/>
                    <a:moveTo>
                      <a:pt x="4135" y="1906"/>
                    </a:moveTo>
                    <a:lnTo>
                      <a:pt x="4040" y="1907"/>
                    </a:lnTo>
                    <a:lnTo>
                      <a:pt x="4137" y="2098"/>
                    </a:lnTo>
                    <a:lnTo>
                      <a:pt x="4231" y="1905"/>
                    </a:lnTo>
                    <a:lnTo>
                      <a:pt x="4135" y="1906"/>
                    </a:lnTo>
                    <a:close/>
                  </a:path>
                </a:pathLst>
              </a:custGeom>
              <a:ln w="25400" cap="sq">
                <a:solidFill>
                  <a:schemeClr val="accent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sp>
          <p:nvSpPr>
            <p:cNvPr id="87" name="Freeform 84"/>
            <p:cNvSpPr>
              <a:spLocks noEditPoints="1"/>
            </p:cNvSpPr>
            <p:nvPr/>
          </p:nvSpPr>
          <p:spPr bwMode="auto">
            <a:xfrm>
              <a:off x="4079917" y="6544527"/>
              <a:ext cx="4081428" cy="195214"/>
            </a:xfrm>
            <a:custGeom>
              <a:avLst/>
              <a:gdLst>
                <a:gd name="T0" fmla="*/ 109 w 2258"/>
                <a:gd name="T1" fmla="*/ 0 h 108"/>
                <a:gd name="T2" fmla="*/ 109 w 2258"/>
                <a:gd name="T3" fmla="*/ 108 h 108"/>
                <a:gd name="T4" fmla="*/ 0 w 2258"/>
                <a:gd name="T5" fmla="*/ 54 h 108"/>
                <a:gd name="T6" fmla="*/ 109 w 2258"/>
                <a:gd name="T7" fmla="*/ 0 h 108"/>
                <a:gd name="T8" fmla="*/ 2150 w 2258"/>
                <a:gd name="T9" fmla="*/ 0 h 108"/>
                <a:gd name="T10" fmla="*/ 2150 w 2258"/>
                <a:gd name="T11" fmla="*/ 108 h 108"/>
                <a:gd name="T12" fmla="*/ 2258 w 2258"/>
                <a:gd name="T13" fmla="*/ 54 h 108"/>
                <a:gd name="T14" fmla="*/ 2150 w 225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8" h="108">
                  <a:moveTo>
                    <a:pt x="109" y="0"/>
                  </a:moveTo>
                  <a:lnTo>
                    <a:pt x="109" y="108"/>
                  </a:lnTo>
                  <a:lnTo>
                    <a:pt x="0" y="54"/>
                  </a:lnTo>
                  <a:lnTo>
                    <a:pt x="109" y="0"/>
                  </a:lnTo>
                  <a:close/>
                  <a:moveTo>
                    <a:pt x="2150" y="0"/>
                  </a:moveTo>
                  <a:lnTo>
                    <a:pt x="2150" y="108"/>
                  </a:lnTo>
                  <a:lnTo>
                    <a:pt x="2258" y="54"/>
                  </a:lnTo>
                  <a:lnTo>
                    <a:pt x="2150" y="0"/>
                  </a:lnTo>
                  <a:close/>
                </a:path>
              </a:pathLst>
            </a:custGeom>
            <a:solidFill>
              <a:schemeClr val="accent6"/>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88" name="Freeform 85"/>
            <p:cNvSpPr>
              <a:spLocks noEditPoints="1"/>
            </p:cNvSpPr>
            <p:nvPr/>
          </p:nvSpPr>
          <p:spPr bwMode="auto">
            <a:xfrm>
              <a:off x="4079917" y="6544527"/>
              <a:ext cx="4081428" cy="195214"/>
            </a:xfrm>
            <a:custGeom>
              <a:avLst/>
              <a:gdLst>
                <a:gd name="T0" fmla="*/ 109 w 2258"/>
                <a:gd name="T1" fmla="*/ 0 h 108"/>
                <a:gd name="T2" fmla="*/ 109 w 2258"/>
                <a:gd name="T3" fmla="*/ 108 h 108"/>
                <a:gd name="T4" fmla="*/ 0 w 2258"/>
                <a:gd name="T5" fmla="*/ 54 h 108"/>
                <a:gd name="T6" fmla="*/ 109 w 2258"/>
                <a:gd name="T7" fmla="*/ 0 h 108"/>
                <a:gd name="T8" fmla="*/ 2150 w 2258"/>
                <a:gd name="T9" fmla="*/ 0 h 108"/>
                <a:gd name="T10" fmla="*/ 2150 w 2258"/>
                <a:gd name="T11" fmla="*/ 108 h 108"/>
                <a:gd name="T12" fmla="*/ 2258 w 2258"/>
                <a:gd name="T13" fmla="*/ 54 h 108"/>
                <a:gd name="T14" fmla="*/ 2150 w 2258"/>
                <a:gd name="T15" fmla="*/ 0 h 108"/>
                <a:gd name="T16" fmla="*/ 109 w 2258"/>
                <a:gd name="T17" fmla="*/ 54 h 108"/>
                <a:gd name="T18" fmla="*/ 2150 w 2258"/>
                <a:gd name="T19" fmla="*/ 54 h 108"/>
                <a:gd name="T20" fmla="*/ 109 w 2258"/>
                <a:gd name="T2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8" h="108">
                  <a:moveTo>
                    <a:pt x="109" y="0"/>
                  </a:moveTo>
                  <a:lnTo>
                    <a:pt x="109" y="108"/>
                  </a:lnTo>
                  <a:lnTo>
                    <a:pt x="0" y="54"/>
                  </a:lnTo>
                  <a:lnTo>
                    <a:pt x="109" y="0"/>
                  </a:lnTo>
                  <a:close/>
                  <a:moveTo>
                    <a:pt x="2150" y="0"/>
                  </a:moveTo>
                  <a:lnTo>
                    <a:pt x="2150" y="108"/>
                  </a:lnTo>
                  <a:lnTo>
                    <a:pt x="2258" y="54"/>
                  </a:lnTo>
                  <a:lnTo>
                    <a:pt x="2150" y="0"/>
                  </a:lnTo>
                  <a:close/>
                  <a:moveTo>
                    <a:pt x="109" y="54"/>
                  </a:moveTo>
                  <a:lnTo>
                    <a:pt x="2150" y="54"/>
                  </a:lnTo>
                  <a:lnTo>
                    <a:pt x="109" y="54"/>
                  </a:lnTo>
                  <a:close/>
                </a:path>
              </a:pathLst>
            </a:custGeom>
            <a:ln w="25400" cap="sq">
              <a:solidFill>
                <a:schemeClr val="accent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 name="Freeform 26"/>
            <p:cNvSpPr>
              <a:spLocks/>
            </p:cNvSpPr>
            <p:nvPr/>
          </p:nvSpPr>
          <p:spPr bwMode="auto">
            <a:xfrm>
              <a:off x="10819683" y="5891021"/>
              <a:ext cx="151833" cy="153642"/>
            </a:xfrm>
            <a:custGeom>
              <a:avLst/>
              <a:gdLst>
                <a:gd name="T0" fmla="*/ 150 w 150"/>
                <a:gd name="T1" fmla="*/ 74 h 150"/>
                <a:gd name="T2" fmla="*/ 1 w 150"/>
                <a:gd name="T3" fmla="*/ 150 h 150"/>
                <a:gd name="T4" fmla="*/ 0 w 150"/>
                <a:gd name="T5" fmla="*/ 0 h 150"/>
                <a:gd name="T6" fmla="*/ 150 w 150"/>
                <a:gd name="T7" fmla="*/ 74 h 150"/>
              </a:gdLst>
              <a:ahLst/>
              <a:cxnLst>
                <a:cxn ang="0">
                  <a:pos x="T0" y="T1"/>
                </a:cxn>
                <a:cxn ang="0">
                  <a:pos x="T2" y="T3"/>
                </a:cxn>
                <a:cxn ang="0">
                  <a:pos x="T4" y="T5"/>
                </a:cxn>
                <a:cxn ang="0">
                  <a:pos x="T6" y="T7"/>
                </a:cxn>
              </a:cxnLst>
              <a:rect l="0" t="0" r="r" b="b"/>
              <a:pathLst>
                <a:path w="150" h="150">
                  <a:moveTo>
                    <a:pt x="150" y="74"/>
                  </a:moveTo>
                  <a:lnTo>
                    <a:pt x="1" y="150"/>
                  </a:lnTo>
                  <a:cubicBezTo>
                    <a:pt x="24" y="102"/>
                    <a:pt x="24" y="47"/>
                    <a:pt x="0" y="0"/>
                  </a:cubicBezTo>
                  <a:lnTo>
                    <a:pt x="150" y="74"/>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nvGrpSpPr>
            <p:cNvPr id="111" name="Group 110"/>
            <p:cNvGrpSpPr/>
            <p:nvPr/>
          </p:nvGrpSpPr>
          <p:grpSpPr>
            <a:xfrm>
              <a:off x="11090900" y="4837972"/>
              <a:ext cx="864019" cy="2012090"/>
              <a:chOff x="10914669" y="4703798"/>
              <a:chExt cx="864019" cy="2012090"/>
            </a:xfrm>
          </p:grpSpPr>
          <p:sp>
            <p:nvSpPr>
              <p:cNvPr id="16" name="Freeform 14"/>
              <p:cNvSpPr>
                <a:spLocks noEditPoints="1"/>
              </p:cNvSpPr>
              <p:nvPr/>
            </p:nvSpPr>
            <p:spPr bwMode="auto">
              <a:xfrm>
                <a:off x="10957154" y="4994812"/>
                <a:ext cx="779051" cy="1243588"/>
              </a:xfrm>
              <a:custGeom>
                <a:avLst/>
                <a:gdLst>
                  <a:gd name="T0" fmla="*/ 222 w 431"/>
                  <a:gd name="T1" fmla="*/ 688 h 688"/>
                  <a:gd name="T2" fmla="*/ 0 w 431"/>
                  <a:gd name="T3" fmla="*/ 0 h 688"/>
                  <a:gd name="T4" fmla="*/ 183 w 431"/>
                  <a:gd name="T5" fmla="*/ 290 h 688"/>
                  <a:gd name="T6" fmla="*/ 124 w 431"/>
                  <a:gd name="T7" fmla="*/ 231 h 688"/>
                  <a:gd name="T8" fmla="*/ 183 w 431"/>
                  <a:gd name="T9" fmla="*/ 290 h 688"/>
                  <a:gd name="T10" fmla="*/ 35 w 431"/>
                  <a:gd name="T11" fmla="*/ 143 h 688"/>
                  <a:gd name="T12" fmla="*/ 94 w 431"/>
                  <a:gd name="T13" fmla="*/ 202 h 688"/>
                  <a:gd name="T14" fmla="*/ 125 w 431"/>
                  <a:gd name="T15" fmla="*/ 202 h 688"/>
                  <a:gd name="T16" fmla="*/ 184 w 431"/>
                  <a:gd name="T17" fmla="*/ 143 h 688"/>
                  <a:gd name="T18" fmla="*/ 125 w 431"/>
                  <a:gd name="T19" fmla="*/ 202 h 688"/>
                  <a:gd name="T20" fmla="*/ 183 w 431"/>
                  <a:gd name="T21" fmla="*/ 54 h 688"/>
                  <a:gd name="T22" fmla="*/ 124 w 431"/>
                  <a:gd name="T23" fmla="*/ 113 h 688"/>
                  <a:gd name="T24" fmla="*/ 36 w 431"/>
                  <a:gd name="T25" fmla="*/ 54 h 688"/>
                  <a:gd name="T26" fmla="*/ 95 w 431"/>
                  <a:gd name="T27" fmla="*/ 113 h 688"/>
                  <a:gd name="T28" fmla="*/ 36 w 431"/>
                  <a:gd name="T29" fmla="*/ 54 h 688"/>
                  <a:gd name="T30" fmla="*/ 95 w 431"/>
                  <a:gd name="T31" fmla="*/ 231 h 688"/>
                  <a:gd name="T32" fmla="*/ 36 w 431"/>
                  <a:gd name="T33" fmla="*/ 290 h 688"/>
                  <a:gd name="T34" fmla="*/ 183 w 431"/>
                  <a:gd name="T35" fmla="*/ 558 h 688"/>
                  <a:gd name="T36" fmla="*/ 124 w 431"/>
                  <a:gd name="T37" fmla="*/ 499 h 688"/>
                  <a:gd name="T38" fmla="*/ 183 w 431"/>
                  <a:gd name="T39" fmla="*/ 558 h 688"/>
                  <a:gd name="T40" fmla="*/ 35 w 431"/>
                  <a:gd name="T41" fmla="*/ 410 h 688"/>
                  <a:gd name="T42" fmla="*/ 94 w 431"/>
                  <a:gd name="T43" fmla="*/ 469 h 688"/>
                  <a:gd name="T44" fmla="*/ 125 w 431"/>
                  <a:gd name="T45" fmla="*/ 469 h 688"/>
                  <a:gd name="T46" fmla="*/ 184 w 431"/>
                  <a:gd name="T47" fmla="*/ 410 h 688"/>
                  <a:gd name="T48" fmla="*/ 125 w 431"/>
                  <a:gd name="T49" fmla="*/ 469 h 688"/>
                  <a:gd name="T50" fmla="*/ 183 w 431"/>
                  <a:gd name="T51" fmla="*/ 321 h 688"/>
                  <a:gd name="T52" fmla="*/ 124 w 431"/>
                  <a:gd name="T53" fmla="*/ 381 h 688"/>
                  <a:gd name="T54" fmla="*/ 36 w 431"/>
                  <a:gd name="T55" fmla="*/ 321 h 688"/>
                  <a:gd name="T56" fmla="*/ 95 w 431"/>
                  <a:gd name="T57" fmla="*/ 381 h 688"/>
                  <a:gd name="T58" fmla="*/ 36 w 431"/>
                  <a:gd name="T59" fmla="*/ 321 h 688"/>
                  <a:gd name="T60" fmla="*/ 95 w 431"/>
                  <a:gd name="T61" fmla="*/ 499 h 688"/>
                  <a:gd name="T62" fmla="*/ 36 w 431"/>
                  <a:gd name="T63" fmla="*/ 558 h 688"/>
                  <a:gd name="T64" fmla="*/ 405 w 431"/>
                  <a:gd name="T65" fmla="*/ 225 h 688"/>
                  <a:gd name="T66" fmla="*/ 372 w 431"/>
                  <a:gd name="T67" fmla="*/ 154 h 688"/>
                  <a:gd name="T68" fmla="*/ 349 w 431"/>
                  <a:gd name="T69" fmla="*/ 85 h 688"/>
                  <a:gd name="T70" fmla="*/ 330 w 431"/>
                  <a:gd name="T71" fmla="*/ 21 h 688"/>
                  <a:gd name="T72" fmla="*/ 307 w 431"/>
                  <a:gd name="T73" fmla="*/ 85 h 688"/>
                  <a:gd name="T74" fmla="*/ 275 w 431"/>
                  <a:gd name="T75" fmla="*/ 154 h 688"/>
                  <a:gd name="T76" fmla="*/ 249 w 431"/>
                  <a:gd name="T77" fmla="*/ 225 h 688"/>
                  <a:gd name="T78" fmla="*/ 431 w 431"/>
                  <a:gd name="T79" fmla="*/ 688 h 688"/>
                  <a:gd name="T80" fmla="*/ 405 w 431"/>
                  <a:gd name="T81" fmla="*/ 225 h 688"/>
                  <a:gd name="T82" fmla="*/ 279 w 431"/>
                  <a:gd name="T83" fmla="*/ 503 h 688"/>
                  <a:gd name="T84" fmla="*/ 338 w 431"/>
                  <a:gd name="T85" fmla="*/ 444 h 688"/>
                  <a:gd name="T86" fmla="*/ 338 w 431"/>
                  <a:gd name="T87" fmla="*/ 322 h 688"/>
                  <a:gd name="T88" fmla="*/ 279 w 431"/>
                  <a:gd name="T89" fmla="*/ 263 h 688"/>
                  <a:gd name="T90" fmla="*/ 338 w 431"/>
                  <a:gd name="T91" fmla="*/ 322 h 688"/>
                  <a:gd name="T92" fmla="*/ 348 w 431"/>
                  <a:gd name="T93" fmla="*/ 412 h 688"/>
                  <a:gd name="T94" fmla="*/ 407 w 431"/>
                  <a:gd name="T95" fmla="*/ 3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1" h="688">
                    <a:moveTo>
                      <a:pt x="0" y="688"/>
                    </a:moveTo>
                    <a:lnTo>
                      <a:pt x="222" y="688"/>
                    </a:lnTo>
                    <a:lnTo>
                      <a:pt x="222" y="0"/>
                    </a:lnTo>
                    <a:lnTo>
                      <a:pt x="0" y="0"/>
                    </a:lnTo>
                    <a:lnTo>
                      <a:pt x="0" y="688"/>
                    </a:lnTo>
                    <a:close/>
                    <a:moveTo>
                      <a:pt x="183" y="290"/>
                    </a:moveTo>
                    <a:lnTo>
                      <a:pt x="124" y="290"/>
                    </a:lnTo>
                    <a:lnTo>
                      <a:pt x="124" y="231"/>
                    </a:lnTo>
                    <a:lnTo>
                      <a:pt x="183" y="231"/>
                    </a:lnTo>
                    <a:lnTo>
                      <a:pt x="183" y="290"/>
                    </a:lnTo>
                    <a:close/>
                    <a:moveTo>
                      <a:pt x="35" y="202"/>
                    </a:moveTo>
                    <a:lnTo>
                      <a:pt x="35" y="143"/>
                    </a:lnTo>
                    <a:lnTo>
                      <a:pt x="94" y="143"/>
                    </a:lnTo>
                    <a:lnTo>
                      <a:pt x="94" y="202"/>
                    </a:lnTo>
                    <a:lnTo>
                      <a:pt x="35" y="202"/>
                    </a:lnTo>
                    <a:close/>
                    <a:moveTo>
                      <a:pt x="125" y="202"/>
                    </a:moveTo>
                    <a:lnTo>
                      <a:pt x="125" y="143"/>
                    </a:lnTo>
                    <a:lnTo>
                      <a:pt x="184" y="143"/>
                    </a:lnTo>
                    <a:lnTo>
                      <a:pt x="184" y="202"/>
                    </a:lnTo>
                    <a:lnTo>
                      <a:pt x="125" y="202"/>
                    </a:lnTo>
                    <a:close/>
                    <a:moveTo>
                      <a:pt x="124" y="54"/>
                    </a:moveTo>
                    <a:lnTo>
                      <a:pt x="183" y="54"/>
                    </a:lnTo>
                    <a:lnTo>
                      <a:pt x="183" y="113"/>
                    </a:lnTo>
                    <a:lnTo>
                      <a:pt x="124" y="113"/>
                    </a:lnTo>
                    <a:lnTo>
                      <a:pt x="124" y="54"/>
                    </a:lnTo>
                    <a:close/>
                    <a:moveTo>
                      <a:pt x="36" y="54"/>
                    </a:moveTo>
                    <a:lnTo>
                      <a:pt x="95" y="54"/>
                    </a:lnTo>
                    <a:lnTo>
                      <a:pt x="95" y="113"/>
                    </a:lnTo>
                    <a:lnTo>
                      <a:pt x="36" y="113"/>
                    </a:lnTo>
                    <a:lnTo>
                      <a:pt x="36" y="54"/>
                    </a:lnTo>
                    <a:close/>
                    <a:moveTo>
                      <a:pt x="36" y="231"/>
                    </a:moveTo>
                    <a:lnTo>
                      <a:pt x="95" y="231"/>
                    </a:lnTo>
                    <a:lnTo>
                      <a:pt x="95" y="290"/>
                    </a:lnTo>
                    <a:lnTo>
                      <a:pt x="36" y="290"/>
                    </a:lnTo>
                    <a:lnTo>
                      <a:pt x="36" y="231"/>
                    </a:lnTo>
                    <a:close/>
                    <a:moveTo>
                      <a:pt x="183" y="558"/>
                    </a:moveTo>
                    <a:lnTo>
                      <a:pt x="124" y="558"/>
                    </a:lnTo>
                    <a:lnTo>
                      <a:pt x="124" y="499"/>
                    </a:lnTo>
                    <a:lnTo>
                      <a:pt x="183" y="499"/>
                    </a:lnTo>
                    <a:lnTo>
                      <a:pt x="183" y="558"/>
                    </a:lnTo>
                    <a:close/>
                    <a:moveTo>
                      <a:pt x="35" y="469"/>
                    </a:moveTo>
                    <a:lnTo>
                      <a:pt x="35" y="410"/>
                    </a:lnTo>
                    <a:lnTo>
                      <a:pt x="94" y="410"/>
                    </a:lnTo>
                    <a:lnTo>
                      <a:pt x="94" y="469"/>
                    </a:lnTo>
                    <a:lnTo>
                      <a:pt x="35" y="469"/>
                    </a:lnTo>
                    <a:close/>
                    <a:moveTo>
                      <a:pt x="125" y="469"/>
                    </a:moveTo>
                    <a:lnTo>
                      <a:pt x="125" y="410"/>
                    </a:lnTo>
                    <a:lnTo>
                      <a:pt x="184" y="410"/>
                    </a:lnTo>
                    <a:lnTo>
                      <a:pt x="184" y="469"/>
                    </a:lnTo>
                    <a:lnTo>
                      <a:pt x="125" y="469"/>
                    </a:lnTo>
                    <a:close/>
                    <a:moveTo>
                      <a:pt x="124" y="321"/>
                    </a:moveTo>
                    <a:lnTo>
                      <a:pt x="183" y="321"/>
                    </a:lnTo>
                    <a:lnTo>
                      <a:pt x="183" y="381"/>
                    </a:lnTo>
                    <a:lnTo>
                      <a:pt x="124" y="381"/>
                    </a:lnTo>
                    <a:lnTo>
                      <a:pt x="124" y="321"/>
                    </a:lnTo>
                    <a:close/>
                    <a:moveTo>
                      <a:pt x="36" y="321"/>
                    </a:moveTo>
                    <a:lnTo>
                      <a:pt x="95" y="321"/>
                    </a:lnTo>
                    <a:lnTo>
                      <a:pt x="95" y="381"/>
                    </a:lnTo>
                    <a:lnTo>
                      <a:pt x="36" y="381"/>
                    </a:lnTo>
                    <a:lnTo>
                      <a:pt x="36" y="321"/>
                    </a:lnTo>
                    <a:close/>
                    <a:moveTo>
                      <a:pt x="36" y="499"/>
                    </a:moveTo>
                    <a:lnTo>
                      <a:pt x="95" y="499"/>
                    </a:lnTo>
                    <a:lnTo>
                      <a:pt x="95" y="558"/>
                    </a:lnTo>
                    <a:lnTo>
                      <a:pt x="36" y="558"/>
                    </a:lnTo>
                    <a:lnTo>
                      <a:pt x="36" y="499"/>
                    </a:lnTo>
                    <a:close/>
                    <a:moveTo>
                      <a:pt x="405" y="225"/>
                    </a:moveTo>
                    <a:lnTo>
                      <a:pt x="405" y="154"/>
                    </a:lnTo>
                    <a:lnTo>
                      <a:pt x="372" y="154"/>
                    </a:lnTo>
                    <a:lnTo>
                      <a:pt x="372" y="85"/>
                    </a:lnTo>
                    <a:lnTo>
                      <a:pt x="349" y="85"/>
                    </a:lnTo>
                    <a:lnTo>
                      <a:pt x="349" y="21"/>
                    </a:lnTo>
                    <a:lnTo>
                      <a:pt x="330" y="21"/>
                    </a:lnTo>
                    <a:lnTo>
                      <a:pt x="330" y="85"/>
                    </a:lnTo>
                    <a:lnTo>
                      <a:pt x="307" y="85"/>
                    </a:lnTo>
                    <a:lnTo>
                      <a:pt x="307" y="154"/>
                    </a:lnTo>
                    <a:lnTo>
                      <a:pt x="275" y="154"/>
                    </a:lnTo>
                    <a:lnTo>
                      <a:pt x="275" y="225"/>
                    </a:lnTo>
                    <a:lnTo>
                      <a:pt x="249" y="225"/>
                    </a:lnTo>
                    <a:lnTo>
                      <a:pt x="249" y="688"/>
                    </a:lnTo>
                    <a:lnTo>
                      <a:pt x="431" y="688"/>
                    </a:lnTo>
                    <a:lnTo>
                      <a:pt x="431" y="225"/>
                    </a:lnTo>
                    <a:lnTo>
                      <a:pt x="405" y="225"/>
                    </a:lnTo>
                    <a:close/>
                    <a:moveTo>
                      <a:pt x="338" y="503"/>
                    </a:moveTo>
                    <a:lnTo>
                      <a:pt x="279" y="503"/>
                    </a:lnTo>
                    <a:lnTo>
                      <a:pt x="279" y="444"/>
                    </a:lnTo>
                    <a:lnTo>
                      <a:pt x="338" y="444"/>
                    </a:lnTo>
                    <a:lnTo>
                      <a:pt x="338" y="503"/>
                    </a:lnTo>
                    <a:close/>
                    <a:moveTo>
                      <a:pt x="338" y="322"/>
                    </a:moveTo>
                    <a:lnTo>
                      <a:pt x="279" y="322"/>
                    </a:lnTo>
                    <a:lnTo>
                      <a:pt x="279" y="263"/>
                    </a:lnTo>
                    <a:lnTo>
                      <a:pt x="338" y="263"/>
                    </a:lnTo>
                    <a:lnTo>
                      <a:pt x="338" y="322"/>
                    </a:lnTo>
                    <a:close/>
                    <a:moveTo>
                      <a:pt x="407" y="412"/>
                    </a:moveTo>
                    <a:lnTo>
                      <a:pt x="348" y="412"/>
                    </a:lnTo>
                    <a:lnTo>
                      <a:pt x="348" y="353"/>
                    </a:lnTo>
                    <a:lnTo>
                      <a:pt x="407" y="353"/>
                    </a:lnTo>
                    <a:lnTo>
                      <a:pt x="407" y="412"/>
                    </a:lnTo>
                    <a:close/>
                  </a:path>
                </a:pathLst>
              </a:custGeom>
              <a:solidFill>
                <a:schemeClr val="bg1">
                  <a:lumMod val="85000"/>
                </a:schemeClr>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8" name="Rectangle 15"/>
              <p:cNvSpPr>
                <a:spLocks noChangeArrowheads="1"/>
              </p:cNvSpPr>
              <p:nvPr/>
            </p:nvSpPr>
            <p:spPr bwMode="auto">
              <a:xfrm>
                <a:off x="10914669" y="6299857"/>
                <a:ext cx="8640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dirty="0">
                    <a:gradFill>
                      <a:gsLst>
                        <a:gs pos="5439">
                          <a:srgbClr val="F8F8F8"/>
                        </a:gs>
                        <a:gs pos="10000">
                          <a:srgbClr val="F8F8F8"/>
                        </a:gs>
                      </a:gsLst>
                      <a:lin ang="5400000" scaled="0"/>
                    </a:gradFill>
                    <a:latin typeface="+mn-lt"/>
                  </a:rPr>
                  <a:t>On-Premises</a:t>
                </a:r>
              </a:p>
            </p:txBody>
          </p:sp>
          <p:sp>
            <p:nvSpPr>
              <p:cNvPr id="19" name="Rectangle 16"/>
              <p:cNvSpPr>
                <a:spLocks noChangeArrowheads="1"/>
              </p:cNvSpPr>
              <p:nvPr/>
            </p:nvSpPr>
            <p:spPr bwMode="auto">
              <a:xfrm>
                <a:off x="11158936" y="6531222"/>
                <a:ext cx="3754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rgbClr val="F8F8F8"/>
                        </a:gs>
                        <a:gs pos="10000">
                          <a:srgbClr val="F8F8F8"/>
                        </a:gs>
                      </a:gsLst>
                      <a:lin ang="5400000" scaled="0"/>
                    </a:gradFill>
                    <a:latin typeface="+mn-lt"/>
                  </a:rPr>
                  <a:t>Site 5</a:t>
                </a:r>
              </a:p>
            </p:txBody>
          </p:sp>
          <p:grpSp>
            <p:nvGrpSpPr>
              <p:cNvPr id="110" name="Group 109"/>
              <p:cNvGrpSpPr/>
              <p:nvPr/>
            </p:nvGrpSpPr>
            <p:grpSpPr>
              <a:xfrm>
                <a:off x="10979286" y="4703798"/>
                <a:ext cx="765576" cy="184666"/>
                <a:chOff x="10906951" y="4703798"/>
                <a:chExt cx="765576" cy="184666"/>
              </a:xfrm>
            </p:grpSpPr>
            <p:sp>
              <p:nvSpPr>
                <p:cNvPr id="95" name="Rectangle 92"/>
                <p:cNvSpPr>
                  <a:spLocks noChangeArrowheads="1"/>
                </p:cNvSpPr>
                <p:nvPr/>
              </p:nvSpPr>
              <p:spPr bwMode="auto">
                <a:xfrm>
                  <a:off x="10906951" y="4703799"/>
                  <a:ext cx="646307" cy="18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defRPr/>
                  </a:pPr>
                  <a:r>
                    <a:rPr lang="en-US" altLang="en-US" sz="1176" kern="0" dirty="0">
                      <a:solidFill>
                        <a:schemeClr val="tx1">
                          <a:lumMod val="50000"/>
                        </a:schemeClr>
                      </a:solidFill>
                      <a:latin typeface="+mn-lt"/>
                    </a:rPr>
                    <a:t>ASN </a:t>
                  </a:r>
                </a:p>
              </p:txBody>
            </p:sp>
            <p:sp>
              <p:nvSpPr>
                <p:cNvPr id="96" name="Rectangle 93"/>
                <p:cNvSpPr>
                  <a:spLocks noChangeArrowheads="1"/>
                </p:cNvSpPr>
                <p:nvPr/>
              </p:nvSpPr>
              <p:spPr bwMode="auto">
                <a:xfrm>
                  <a:off x="11255746" y="4703798"/>
                  <a:ext cx="4167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defRPr/>
                  </a:pPr>
                  <a:r>
                    <a:rPr lang="en-US" altLang="en-US" sz="1176" kern="0" dirty="0">
                      <a:solidFill>
                        <a:schemeClr val="tx1">
                          <a:lumMod val="50000"/>
                        </a:schemeClr>
                      </a:solidFill>
                      <a:latin typeface="+mn-lt"/>
                    </a:rPr>
                    <a:t>65050</a:t>
                  </a:r>
                </a:p>
              </p:txBody>
            </p:sp>
          </p:grpSp>
        </p:grpSp>
        <p:sp>
          <p:nvSpPr>
            <p:cNvPr id="33" name="Freeform 30"/>
            <p:cNvSpPr>
              <a:spLocks/>
            </p:cNvSpPr>
            <p:nvPr/>
          </p:nvSpPr>
          <p:spPr bwMode="auto">
            <a:xfrm>
              <a:off x="1476736" y="5891926"/>
              <a:ext cx="151833" cy="151833"/>
            </a:xfrm>
            <a:custGeom>
              <a:avLst/>
              <a:gdLst>
                <a:gd name="T0" fmla="*/ 0 w 151"/>
                <a:gd name="T1" fmla="*/ 73 h 150"/>
                <a:gd name="T2" fmla="*/ 151 w 151"/>
                <a:gd name="T3" fmla="*/ 0 h 150"/>
                <a:gd name="T4" fmla="*/ 150 w 151"/>
                <a:gd name="T5" fmla="*/ 150 h 150"/>
                <a:gd name="T6" fmla="*/ 0 w 151"/>
                <a:gd name="T7" fmla="*/ 73 h 150"/>
              </a:gdLst>
              <a:ahLst/>
              <a:cxnLst>
                <a:cxn ang="0">
                  <a:pos x="T0" y="T1"/>
                </a:cxn>
                <a:cxn ang="0">
                  <a:pos x="T2" y="T3"/>
                </a:cxn>
                <a:cxn ang="0">
                  <a:pos x="T4" y="T5"/>
                </a:cxn>
                <a:cxn ang="0">
                  <a:pos x="T6" y="T7"/>
                </a:cxn>
              </a:cxnLst>
              <a:rect l="0" t="0" r="r" b="b"/>
              <a:pathLst>
                <a:path w="151" h="150">
                  <a:moveTo>
                    <a:pt x="0" y="73"/>
                  </a:moveTo>
                  <a:lnTo>
                    <a:pt x="151" y="0"/>
                  </a:lnTo>
                  <a:cubicBezTo>
                    <a:pt x="127" y="47"/>
                    <a:pt x="127" y="102"/>
                    <a:pt x="150" y="150"/>
                  </a:cubicBezTo>
                  <a:lnTo>
                    <a:pt x="0" y="73"/>
                  </a:lnTo>
                  <a:close/>
                </a:path>
              </a:pathLst>
            </a:custGeom>
            <a:solidFill>
              <a:schemeClr val="bg1"/>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nvGrpSpPr>
            <p:cNvPr id="148" name="Group 147"/>
            <p:cNvGrpSpPr/>
            <p:nvPr/>
          </p:nvGrpSpPr>
          <p:grpSpPr>
            <a:xfrm>
              <a:off x="4983954" y="3453991"/>
              <a:ext cx="360676" cy="369449"/>
              <a:chOff x="4972842" y="3427675"/>
              <a:chExt cx="360676" cy="369449"/>
            </a:xfrm>
          </p:grpSpPr>
          <p:sp>
            <p:nvSpPr>
              <p:cNvPr id="99" name="Rectangle 96"/>
              <p:cNvSpPr>
                <a:spLocks noChangeArrowheads="1"/>
              </p:cNvSpPr>
              <p:nvPr/>
            </p:nvSpPr>
            <p:spPr bwMode="auto">
              <a:xfrm>
                <a:off x="5039720" y="3427675"/>
                <a:ext cx="25968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defRPr/>
                </a:pPr>
                <a:r>
                  <a:rPr lang="en-US" altLang="en-US" sz="1029" kern="0">
                    <a:gradFill>
                      <a:gsLst>
                        <a:gs pos="5439">
                          <a:srgbClr val="F8F8F8"/>
                        </a:gs>
                        <a:gs pos="10000">
                          <a:srgbClr val="F8F8F8"/>
                        </a:gs>
                      </a:gsLst>
                      <a:lin ang="5400000" scaled="0"/>
                    </a:gradFill>
                    <a:latin typeface="+mn-lt"/>
                  </a:rPr>
                  <a:t>ASN</a:t>
                </a:r>
              </a:p>
            </p:txBody>
          </p:sp>
          <p:sp>
            <p:nvSpPr>
              <p:cNvPr id="100" name="Rectangle 97"/>
              <p:cNvSpPr>
                <a:spLocks noChangeArrowheads="1"/>
              </p:cNvSpPr>
              <p:nvPr/>
            </p:nvSpPr>
            <p:spPr bwMode="auto">
              <a:xfrm>
                <a:off x="4972842" y="3635541"/>
                <a:ext cx="36067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defRPr/>
                </a:pPr>
                <a:r>
                  <a:rPr lang="en-US" altLang="en-US" sz="1029" kern="0">
                    <a:gradFill>
                      <a:gsLst>
                        <a:gs pos="5439">
                          <a:srgbClr val="F8F8F8"/>
                        </a:gs>
                        <a:gs pos="10000">
                          <a:srgbClr val="F8F8F8"/>
                        </a:gs>
                      </a:gsLst>
                      <a:lin ang="5400000" scaled="0"/>
                    </a:gradFill>
                    <a:latin typeface="+mn-lt"/>
                  </a:rPr>
                  <a:t>65030</a:t>
                </a:r>
              </a:p>
            </p:txBody>
          </p:sp>
        </p:grpSp>
        <p:grpSp>
          <p:nvGrpSpPr>
            <p:cNvPr id="146" name="Group 145"/>
            <p:cNvGrpSpPr/>
            <p:nvPr/>
          </p:nvGrpSpPr>
          <p:grpSpPr>
            <a:xfrm>
              <a:off x="4059181" y="6339536"/>
              <a:ext cx="734443" cy="153888"/>
              <a:chOff x="4228159" y="6113680"/>
              <a:chExt cx="734443" cy="153888"/>
            </a:xfrm>
          </p:grpSpPr>
          <p:sp>
            <p:nvSpPr>
              <p:cNvPr id="101" name="Rectangle 98"/>
              <p:cNvSpPr>
                <a:spLocks noChangeArrowheads="1"/>
              </p:cNvSpPr>
              <p:nvPr/>
            </p:nvSpPr>
            <p:spPr bwMode="auto">
              <a:xfrm>
                <a:off x="4228159" y="6113680"/>
                <a:ext cx="2837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980" kern="0">
                    <a:gradFill>
                      <a:gsLst>
                        <a:gs pos="5439">
                          <a:srgbClr val="F8F8F8"/>
                        </a:gs>
                        <a:gs pos="10000">
                          <a:srgbClr val="F8F8F8"/>
                        </a:gs>
                      </a:gsLst>
                      <a:lin ang="5400000" scaled="0"/>
                    </a:gradFill>
                    <a:latin typeface="+mn-lt"/>
                  </a:rPr>
                  <a:t>ASN </a:t>
                </a:r>
              </a:p>
            </p:txBody>
          </p:sp>
          <p:sp>
            <p:nvSpPr>
              <p:cNvPr id="102" name="Rectangle 99"/>
              <p:cNvSpPr>
                <a:spLocks noChangeArrowheads="1"/>
              </p:cNvSpPr>
              <p:nvPr/>
            </p:nvSpPr>
            <p:spPr bwMode="auto">
              <a:xfrm>
                <a:off x="4617956" y="6113680"/>
                <a:ext cx="3446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980" kern="0">
                    <a:gradFill>
                      <a:gsLst>
                        <a:gs pos="5439">
                          <a:srgbClr val="F8F8F8"/>
                        </a:gs>
                        <a:gs pos="10000">
                          <a:srgbClr val="F8F8F8"/>
                        </a:gs>
                      </a:gsLst>
                      <a:lin ang="5400000" scaled="0"/>
                    </a:gradFill>
                    <a:latin typeface="+mn-lt"/>
                  </a:rPr>
                  <a:t>65020</a:t>
                </a:r>
              </a:p>
            </p:txBody>
          </p:sp>
        </p:grpSp>
        <p:grpSp>
          <p:nvGrpSpPr>
            <p:cNvPr id="147" name="Group 146"/>
            <p:cNvGrpSpPr/>
            <p:nvPr/>
          </p:nvGrpSpPr>
          <p:grpSpPr>
            <a:xfrm>
              <a:off x="7830582" y="6341796"/>
              <a:ext cx="734443" cy="153888"/>
              <a:chOff x="7677851" y="6113680"/>
              <a:chExt cx="734443" cy="153888"/>
            </a:xfrm>
          </p:grpSpPr>
          <p:sp>
            <p:nvSpPr>
              <p:cNvPr id="103" name="Rectangle 100"/>
              <p:cNvSpPr>
                <a:spLocks noChangeArrowheads="1"/>
              </p:cNvSpPr>
              <p:nvPr/>
            </p:nvSpPr>
            <p:spPr bwMode="auto">
              <a:xfrm>
                <a:off x="7677851" y="6113680"/>
                <a:ext cx="2837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980" kern="0">
                    <a:gradFill>
                      <a:gsLst>
                        <a:gs pos="5439">
                          <a:srgbClr val="F8F8F8"/>
                        </a:gs>
                        <a:gs pos="10000">
                          <a:srgbClr val="F8F8F8"/>
                        </a:gs>
                      </a:gsLst>
                      <a:lin ang="5400000" scaled="0"/>
                    </a:gradFill>
                    <a:latin typeface="+mn-lt"/>
                  </a:rPr>
                  <a:t>ASN </a:t>
                </a:r>
              </a:p>
            </p:txBody>
          </p:sp>
          <p:sp>
            <p:nvSpPr>
              <p:cNvPr id="104" name="Rectangle 101"/>
              <p:cNvSpPr>
                <a:spLocks noChangeArrowheads="1"/>
              </p:cNvSpPr>
              <p:nvPr/>
            </p:nvSpPr>
            <p:spPr bwMode="auto">
              <a:xfrm>
                <a:off x="8067648" y="6113680"/>
                <a:ext cx="3446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980" kern="0">
                    <a:gradFill>
                      <a:gsLst>
                        <a:gs pos="5439">
                          <a:srgbClr val="F8F8F8"/>
                        </a:gs>
                        <a:gs pos="10000">
                          <a:srgbClr val="F8F8F8"/>
                        </a:gs>
                      </a:gsLst>
                      <a:lin ang="5400000" scaled="0"/>
                    </a:gradFill>
                    <a:latin typeface="+mn-lt"/>
                  </a:rPr>
                  <a:t>65010</a:t>
                </a:r>
              </a:p>
            </p:txBody>
          </p:sp>
        </p:grpSp>
        <p:grpSp>
          <p:nvGrpSpPr>
            <p:cNvPr id="115" name="Group 114"/>
            <p:cNvGrpSpPr/>
            <p:nvPr/>
          </p:nvGrpSpPr>
          <p:grpSpPr>
            <a:xfrm>
              <a:off x="1829414" y="5614280"/>
              <a:ext cx="1366687" cy="459475"/>
              <a:chOff x="1918584" y="5415484"/>
              <a:chExt cx="1366687" cy="459475"/>
            </a:xfrm>
          </p:grpSpPr>
          <p:sp>
            <p:nvSpPr>
              <p:cNvPr id="35"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chemeClr val="accent5"/>
                        </a:gs>
                        <a:gs pos="10000">
                          <a:schemeClr val="accent5"/>
                        </a:gs>
                      </a:gsLst>
                      <a:lin ang="5400000" scaled="0"/>
                    </a:gradFill>
                    <a:latin typeface="+mn-lt"/>
                  </a:rPr>
                  <a:t>BGP</a:t>
                </a:r>
              </a:p>
            </p:txBody>
          </p:sp>
          <p:grpSp>
            <p:nvGrpSpPr>
              <p:cNvPr id="112" name="Group 111"/>
              <p:cNvGrpSpPr/>
              <p:nvPr/>
            </p:nvGrpSpPr>
            <p:grpSpPr>
              <a:xfrm>
                <a:off x="1918584" y="5653903"/>
                <a:ext cx="1366687" cy="221056"/>
                <a:chOff x="3713163" y="1598613"/>
                <a:chExt cx="1236663" cy="200025"/>
              </a:xfrm>
            </p:grpSpPr>
            <p:sp>
              <p:nvSpPr>
                <p:cNvPr id="113"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14"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grpSp>
          <p:nvGrpSpPr>
            <p:cNvPr id="116" name="Group 115"/>
            <p:cNvGrpSpPr/>
            <p:nvPr/>
          </p:nvGrpSpPr>
          <p:grpSpPr>
            <a:xfrm rot="18947525">
              <a:off x="4760291" y="4382291"/>
              <a:ext cx="1062724" cy="459475"/>
              <a:chOff x="1918582" y="5415484"/>
              <a:chExt cx="1062724" cy="459475"/>
            </a:xfrm>
          </p:grpSpPr>
          <p:sp>
            <p:nvSpPr>
              <p:cNvPr id="117" name="Rectangle 32"/>
              <p:cNvSpPr>
                <a:spLocks noChangeArrowheads="1"/>
              </p:cNvSpPr>
              <p:nvPr/>
            </p:nvSpPr>
            <p:spPr bwMode="auto">
              <a:xfrm>
                <a:off x="1918585" y="5415484"/>
                <a:ext cx="10406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chemeClr val="accent5"/>
                        </a:gs>
                        <a:gs pos="10000">
                          <a:schemeClr val="accent5"/>
                        </a:gs>
                      </a:gsLst>
                      <a:lin ang="5400000" scaled="0"/>
                    </a:gradFill>
                    <a:latin typeface="+mn-lt"/>
                  </a:rPr>
                  <a:t>BGP</a:t>
                </a:r>
              </a:p>
            </p:txBody>
          </p:sp>
          <p:grpSp>
            <p:nvGrpSpPr>
              <p:cNvPr id="118" name="Group 117"/>
              <p:cNvGrpSpPr/>
              <p:nvPr/>
            </p:nvGrpSpPr>
            <p:grpSpPr>
              <a:xfrm>
                <a:off x="1918582" y="5653902"/>
                <a:ext cx="1062724" cy="221057"/>
                <a:chOff x="3713163" y="1598613"/>
                <a:chExt cx="961619" cy="200026"/>
              </a:xfrm>
            </p:grpSpPr>
            <p:sp>
              <p:nvSpPr>
                <p:cNvPr id="119" name="Freeform 5"/>
                <p:cNvSpPr>
                  <a:spLocks/>
                </p:cNvSpPr>
                <p:nvPr/>
              </p:nvSpPr>
              <p:spPr bwMode="auto">
                <a:xfrm>
                  <a:off x="3878264" y="1598614"/>
                  <a:ext cx="796518"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2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grpSp>
          <p:nvGrpSpPr>
            <p:cNvPr id="121" name="Group 120"/>
            <p:cNvGrpSpPr/>
            <p:nvPr/>
          </p:nvGrpSpPr>
          <p:grpSpPr>
            <a:xfrm rot="2760175">
              <a:off x="6637475" y="4468030"/>
              <a:ext cx="1062724" cy="459475"/>
              <a:chOff x="1918582" y="5415484"/>
              <a:chExt cx="1062724" cy="459475"/>
            </a:xfrm>
          </p:grpSpPr>
          <p:sp>
            <p:nvSpPr>
              <p:cNvPr id="122" name="Rectangle 32"/>
              <p:cNvSpPr>
                <a:spLocks noChangeArrowheads="1"/>
              </p:cNvSpPr>
              <p:nvPr/>
            </p:nvSpPr>
            <p:spPr bwMode="auto">
              <a:xfrm>
                <a:off x="1918585" y="5415484"/>
                <a:ext cx="10406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chemeClr val="accent5"/>
                        </a:gs>
                        <a:gs pos="10000">
                          <a:schemeClr val="accent5"/>
                        </a:gs>
                      </a:gsLst>
                      <a:lin ang="5400000" scaled="0"/>
                    </a:gradFill>
                    <a:latin typeface="+mn-lt"/>
                  </a:rPr>
                  <a:t>BGP</a:t>
                </a:r>
              </a:p>
            </p:txBody>
          </p:sp>
          <p:grpSp>
            <p:nvGrpSpPr>
              <p:cNvPr id="123" name="Group 122"/>
              <p:cNvGrpSpPr/>
              <p:nvPr/>
            </p:nvGrpSpPr>
            <p:grpSpPr>
              <a:xfrm>
                <a:off x="1918582" y="5653902"/>
                <a:ext cx="1062724" cy="221057"/>
                <a:chOff x="3713163" y="1598613"/>
                <a:chExt cx="961619" cy="200026"/>
              </a:xfrm>
            </p:grpSpPr>
            <p:sp>
              <p:nvSpPr>
                <p:cNvPr id="124" name="Freeform 5"/>
                <p:cNvSpPr>
                  <a:spLocks/>
                </p:cNvSpPr>
                <p:nvPr/>
              </p:nvSpPr>
              <p:spPr bwMode="auto">
                <a:xfrm>
                  <a:off x="3878264" y="1598614"/>
                  <a:ext cx="796518"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25"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grpSp>
          <p:nvGrpSpPr>
            <p:cNvPr id="126" name="Group 125"/>
            <p:cNvGrpSpPr/>
            <p:nvPr/>
          </p:nvGrpSpPr>
          <p:grpSpPr>
            <a:xfrm>
              <a:off x="5576189" y="5614280"/>
              <a:ext cx="1366687" cy="459475"/>
              <a:chOff x="1918584" y="5415484"/>
              <a:chExt cx="1366687" cy="459475"/>
            </a:xfrm>
          </p:grpSpPr>
          <p:sp>
            <p:nvSpPr>
              <p:cNvPr id="127"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chemeClr val="accent5"/>
                        </a:gs>
                        <a:gs pos="10000">
                          <a:schemeClr val="accent5"/>
                        </a:gs>
                      </a:gsLst>
                      <a:lin ang="5400000" scaled="0"/>
                    </a:gradFill>
                    <a:latin typeface="+mn-lt"/>
                  </a:rPr>
                  <a:t>BGP</a:t>
                </a:r>
              </a:p>
            </p:txBody>
          </p:sp>
          <p:grpSp>
            <p:nvGrpSpPr>
              <p:cNvPr id="128" name="Group 127"/>
              <p:cNvGrpSpPr/>
              <p:nvPr/>
            </p:nvGrpSpPr>
            <p:grpSpPr>
              <a:xfrm>
                <a:off x="1918584" y="5653903"/>
                <a:ext cx="1366687" cy="221056"/>
                <a:chOff x="3713163" y="1598613"/>
                <a:chExt cx="1236663" cy="200025"/>
              </a:xfrm>
            </p:grpSpPr>
            <p:sp>
              <p:nvSpPr>
                <p:cNvPr id="129"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3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grpSp>
          <p:nvGrpSpPr>
            <p:cNvPr id="131" name="Group 130"/>
            <p:cNvGrpSpPr/>
            <p:nvPr/>
          </p:nvGrpSpPr>
          <p:grpSpPr>
            <a:xfrm>
              <a:off x="9322964" y="5614280"/>
              <a:ext cx="1366687" cy="459475"/>
              <a:chOff x="1918584" y="5415484"/>
              <a:chExt cx="1366687" cy="459475"/>
            </a:xfrm>
          </p:grpSpPr>
          <p:sp>
            <p:nvSpPr>
              <p:cNvPr id="132"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chemeClr val="accent5"/>
                        </a:gs>
                        <a:gs pos="10000">
                          <a:schemeClr val="accent5"/>
                        </a:gs>
                      </a:gsLst>
                      <a:lin ang="5400000" scaled="0"/>
                    </a:gradFill>
                    <a:latin typeface="+mn-lt"/>
                  </a:rPr>
                  <a:t>BGP</a:t>
                </a:r>
              </a:p>
            </p:txBody>
          </p:sp>
          <p:grpSp>
            <p:nvGrpSpPr>
              <p:cNvPr id="133" name="Group 132"/>
              <p:cNvGrpSpPr/>
              <p:nvPr/>
            </p:nvGrpSpPr>
            <p:grpSpPr>
              <a:xfrm>
                <a:off x="1918584" y="5653903"/>
                <a:ext cx="1366687" cy="221056"/>
                <a:chOff x="3713163" y="1598613"/>
                <a:chExt cx="1236663" cy="200025"/>
              </a:xfrm>
            </p:grpSpPr>
            <p:sp>
              <p:nvSpPr>
                <p:cNvPr id="134"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35"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grpSp>
          <p:nvGrpSpPr>
            <p:cNvPr id="137" name="Group 136"/>
            <p:cNvGrpSpPr/>
            <p:nvPr/>
          </p:nvGrpSpPr>
          <p:grpSpPr>
            <a:xfrm>
              <a:off x="5411672" y="3103208"/>
              <a:ext cx="1554485" cy="974265"/>
              <a:chOff x="3756366" y="5128570"/>
              <a:chExt cx="1554485" cy="974265"/>
            </a:xfrm>
          </p:grpSpPr>
          <p:sp>
            <p:nvSpPr>
              <p:cNvPr id="138"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39"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568" kern="0" err="1">
                    <a:gradFill>
                      <a:gsLst>
                        <a:gs pos="5439">
                          <a:srgbClr val="F8F8F8"/>
                        </a:gs>
                        <a:gs pos="10000">
                          <a:srgbClr val="F8F8F8"/>
                        </a:gs>
                      </a:gsLst>
                      <a:lin ang="5400000" scaled="0"/>
                    </a:gradFill>
                    <a:latin typeface="+mn-lt"/>
                  </a:rPr>
                  <a:t>VNet</a:t>
                </a:r>
                <a:r>
                  <a:rPr lang="en-US" altLang="en-US" sz="1568" kern="0">
                    <a:gradFill>
                      <a:gsLst>
                        <a:gs pos="5439">
                          <a:srgbClr val="F8F8F8"/>
                        </a:gs>
                        <a:gs pos="10000">
                          <a:srgbClr val="F8F8F8"/>
                        </a:gs>
                      </a:gsLst>
                      <a:lin ang="5400000" scaled="0"/>
                    </a:gradFill>
                    <a:latin typeface="+mn-lt"/>
                  </a:rPr>
                  <a:t> 3</a:t>
                </a:r>
              </a:p>
            </p:txBody>
          </p:sp>
          <p:sp>
            <p:nvSpPr>
              <p:cNvPr id="140"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rgbClr val="F8F8F8"/>
                        </a:gs>
                        <a:gs pos="10000">
                          <a:srgbClr val="F8F8F8"/>
                        </a:gs>
                      </a:gsLst>
                      <a:lin ang="5400000" scaled="0"/>
                    </a:gradFill>
                    <a:latin typeface="+mn-lt"/>
                  </a:rPr>
                  <a:t>Central US</a:t>
                </a:r>
              </a:p>
            </p:txBody>
          </p:sp>
        </p:grpSp>
        <p:grpSp>
          <p:nvGrpSpPr>
            <p:cNvPr id="141" name="Group 140"/>
            <p:cNvGrpSpPr/>
            <p:nvPr/>
          </p:nvGrpSpPr>
          <p:grpSpPr>
            <a:xfrm>
              <a:off x="7354773" y="5356885"/>
              <a:ext cx="1554485" cy="974265"/>
              <a:chOff x="3756366" y="5128570"/>
              <a:chExt cx="1554485" cy="974265"/>
            </a:xfrm>
          </p:grpSpPr>
          <p:sp>
            <p:nvSpPr>
              <p:cNvPr id="142"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43"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568" kern="0" err="1">
                    <a:gradFill>
                      <a:gsLst>
                        <a:gs pos="5439">
                          <a:srgbClr val="F8F8F8"/>
                        </a:gs>
                        <a:gs pos="10000">
                          <a:srgbClr val="F8F8F8"/>
                        </a:gs>
                      </a:gsLst>
                      <a:lin ang="5400000" scaled="0"/>
                    </a:gradFill>
                    <a:latin typeface="+mn-lt"/>
                  </a:rPr>
                  <a:t>VNet</a:t>
                </a:r>
                <a:r>
                  <a:rPr lang="en-US" altLang="en-US" sz="1568" kern="0">
                    <a:gradFill>
                      <a:gsLst>
                        <a:gs pos="5439">
                          <a:srgbClr val="F8F8F8"/>
                        </a:gs>
                        <a:gs pos="10000">
                          <a:srgbClr val="F8F8F8"/>
                        </a:gs>
                      </a:gsLst>
                      <a:lin ang="5400000" scaled="0"/>
                    </a:gradFill>
                    <a:latin typeface="+mn-lt"/>
                  </a:rPr>
                  <a:t> 1</a:t>
                </a:r>
              </a:p>
            </p:txBody>
          </p:sp>
          <p:sp>
            <p:nvSpPr>
              <p:cNvPr id="144"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rgbClr val="F8F8F8"/>
                        </a:gs>
                        <a:gs pos="10000">
                          <a:srgbClr val="F8F8F8"/>
                        </a:gs>
                      </a:gsLst>
                      <a:lin ang="5400000" scaled="0"/>
                    </a:gradFill>
                    <a:latin typeface="+mn-lt"/>
                  </a:rPr>
                  <a:t>East US</a:t>
                </a:r>
              </a:p>
            </p:txBody>
          </p:sp>
        </p:grpSp>
        <p:grpSp>
          <p:nvGrpSpPr>
            <p:cNvPr id="150" name="Group 149"/>
            <p:cNvGrpSpPr/>
            <p:nvPr/>
          </p:nvGrpSpPr>
          <p:grpSpPr>
            <a:xfrm>
              <a:off x="444962" y="4837972"/>
              <a:ext cx="864019" cy="2012090"/>
              <a:chOff x="10914669" y="4703798"/>
              <a:chExt cx="864019" cy="2012090"/>
            </a:xfrm>
          </p:grpSpPr>
          <p:sp>
            <p:nvSpPr>
              <p:cNvPr id="151" name="Freeform 14"/>
              <p:cNvSpPr>
                <a:spLocks noEditPoints="1"/>
              </p:cNvSpPr>
              <p:nvPr/>
            </p:nvSpPr>
            <p:spPr bwMode="auto">
              <a:xfrm>
                <a:off x="10957154" y="4994812"/>
                <a:ext cx="779051" cy="1243588"/>
              </a:xfrm>
              <a:custGeom>
                <a:avLst/>
                <a:gdLst>
                  <a:gd name="T0" fmla="*/ 222 w 431"/>
                  <a:gd name="T1" fmla="*/ 688 h 688"/>
                  <a:gd name="T2" fmla="*/ 0 w 431"/>
                  <a:gd name="T3" fmla="*/ 0 h 688"/>
                  <a:gd name="T4" fmla="*/ 183 w 431"/>
                  <a:gd name="T5" fmla="*/ 290 h 688"/>
                  <a:gd name="T6" fmla="*/ 124 w 431"/>
                  <a:gd name="T7" fmla="*/ 231 h 688"/>
                  <a:gd name="T8" fmla="*/ 183 w 431"/>
                  <a:gd name="T9" fmla="*/ 290 h 688"/>
                  <a:gd name="T10" fmla="*/ 35 w 431"/>
                  <a:gd name="T11" fmla="*/ 143 h 688"/>
                  <a:gd name="T12" fmla="*/ 94 w 431"/>
                  <a:gd name="T13" fmla="*/ 202 h 688"/>
                  <a:gd name="T14" fmla="*/ 125 w 431"/>
                  <a:gd name="T15" fmla="*/ 202 h 688"/>
                  <a:gd name="T16" fmla="*/ 184 w 431"/>
                  <a:gd name="T17" fmla="*/ 143 h 688"/>
                  <a:gd name="T18" fmla="*/ 125 w 431"/>
                  <a:gd name="T19" fmla="*/ 202 h 688"/>
                  <a:gd name="T20" fmla="*/ 183 w 431"/>
                  <a:gd name="T21" fmla="*/ 54 h 688"/>
                  <a:gd name="T22" fmla="*/ 124 w 431"/>
                  <a:gd name="T23" fmla="*/ 113 h 688"/>
                  <a:gd name="T24" fmla="*/ 36 w 431"/>
                  <a:gd name="T25" fmla="*/ 54 h 688"/>
                  <a:gd name="T26" fmla="*/ 95 w 431"/>
                  <a:gd name="T27" fmla="*/ 113 h 688"/>
                  <a:gd name="T28" fmla="*/ 36 w 431"/>
                  <a:gd name="T29" fmla="*/ 54 h 688"/>
                  <a:gd name="T30" fmla="*/ 95 w 431"/>
                  <a:gd name="T31" fmla="*/ 231 h 688"/>
                  <a:gd name="T32" fmla="*/ 36 w 431"/>
                  <a:gd name="T33" fmla="*/ 290 h 688"/>
                  <a:gd name="T34" fmla="*/ 183 w 431"/>
                  <a:gd name="T35" fmla="*/ 558 h 688"/>
                  <a:gd name="T36" fmla="*/ 124 w 431"/>
                  <a:gd name="T37" fmla="*/ 499 h 688"/>
                  <a:gd name="T38" fmla="*/ 183 w 431"/>
                  <a:gd name="T39" fmla="*/ 558 h 688"/>
                  <a:gd name="T40" fmla="*/ 35 w 431"/>
                  <a:gd name="T41" fmla="*/ 410 h 688"/>
                  <a:gd name="T42" fmla="*/ 94 w 431"/>
                  <a:gd name="T43" fmla="*/ 469 h 688"/>
                  <a:gd name="T44" fmla="*/ 125 w 431"/>
                  <a:gd name="T45" fmla="*/ 469 h 688"/>
                  <a:gd name="T46" fmla="*/ 184 w 431"/>
                  <a:gd name="T47" fmla="*/ 410 h 688"/>
                  <a:gd name="T48" fmla="*/ 125 w 431"/>
                  <a:gd name="T49" fmla="*/ 469 h 688"/>
                  <a:gd name="T50" fmla="*/ 183 w 431"/>
                  <a:gd name="T51" fmla="*/ 321 h 688"/>
                  <a:gd name="T52" fmla="*/ 124 w 431"/>
                  <a:gd name="T53" fmla="*/ 381 h 688"/>
                  <a:gd name="T54" fmla="*/ 36 w 431"/>
                  <a:gd name="T55" fmla="*/ 321 h 688"/>
                  <a:gd name="T56" fmla="*/ 95 w 431"/>
                  <a:gd name="T57" fmla="*/ 381 h 688"/>
                  <a:gd name="T58" fmla="*/ 36 w 431"/>
                  <a:gd name="T59" fmla="*/ 321 h 688"/>
                  <a:gd name="T60" fmla="*/ 95 w 431"/>
                  <a:gd name="T61" fmla="*/ 499 h 688"/>
                  <a:gd name="T62" fmla="*/ 36 w 431"/>
                  <a:gd name="T63" fmla="*/ 558 h 688"/>
                  <a:gd name="T64" fmla="*/ 405 w 431"/>
                  <a:gd name="T65" fmla="*/ 225 h 688"/>
                  <a:gd name="T66" fmla="*/ 372 w 431"/>
                  <a:gd name="T67" fmla="*/ 154 h 688"/>
                  <a:gd name="T68" fmla="*/ 349 w 431"/>
                  <a:gd name="T69" fmla="*/ 85 h 688"/>
                  <a:gd name="T70" fmla="*/ 330 w 431"/>
                  <a:gd name="T71" fmla="*/ 21 h 688"/>
                  <a:gd name="T72" fmla="*/ 307 w 431"/>
                  <a:gd name="T73" fmla="*/ 85 h 688"/>
                  <a:gd name="T74" fmla="*/ 275 w 431"/>
                  <a:gd name="T75" fmla="*/ 154 h 688"/>
                  <a:gd name="T76" fmla="*/ 249 w 431"/>
                  <a:gd name="T77" fmla="*/ 225 h 688"/>
                  <a:gd name="T78" fmla="*/ 431 w 431"/>
                  <a:gd name="T79" fmla="*/ 688 h 688"/>
                  <a:gd name="T80" fmla="*/ 405 w 431"/>
                  <a:gd name="T81" fmla="*/ 225 h 688"/>
                  <a:gd name="T82" fmla="*/ 279 w 431"/>
                  <a:gd name="T83" fmla="*/ 503 h 688"/>
                  <a:gd name="T84" fmla="*/ 338 w 431"/>
                  <a:gd name="T85" fmla="*/ 444 h 688"/>
                  <a:gd name="T86" fmla="*/ 338 w 431"/>
                  <a:gd name="T87" fmla="*/ 322 h 688"/>
                  <a:gd name="T88" fmla="*/ 279 w 431"/>
                  <a:gd name="T89" fmla="*/ 263 h 688"/>
                  <a:gd name="T90" fmla="*/ 338 w 431"/>
                  <a:gd name="T91" fmla="*/ 322 h 688"/>
                  <a:gd name="T92" fmla="*/ 348 w 431"/>
                  <a:gd name="T93" fmla="*/ 412 h 688"/>
                  <a:gd name="T94" fmla="*/ 407 w 431"/>
                  <a:gd name="T95" fmla="*/ 3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1" h="688">
                    <a:moveTo>
                      <a:pt x="0" y="688"/>
                    </a:moveTo>
                    <a:lnTo>
                      <a:pt x="222" y="688"/>
                    </a:lnTo>
                    <a:lnTo>
                      <a:pt x="222" y="0"/>
                    </a:lnTo>
                    <a:lnTo>
                      <a:pt x="0" y="0"/>
                    </a:lnTo>
                    <a:lnTo>
                      <a:pt x="0" y="688"/>
                    </a:lnTo>
                    <a:close/>
                    <a:moveTo>
                      <a:pt x="183" y="290"/>
                    </a:moveTo>
                    <a:lnTo>
                      <a:pt x="124" y="290"/>
                    </a:lnTo>
                    <a:lnTo>
                      <a:pt x="124" y="231"/>
                    </a:lnTo>
                    <a:lnTo>
                      <a:pt x="183" y="231"/>
                    </a:lnTo>
                    <a:lnTo>
                      <a:pt x="183" y="290"/>
                    </a:lnTo>
                    <a:close/>
                    <a:moveTo>
                      <a:pt x="35" y="202"/>
                    </a:moveTo>
                    <a:lnTo>
                      <a:pt x="35" y="143"/>
                    </a:lnTo>
                    <a:lnTo>
                      <a:pt x="94" y="143"/>
                    </a:lnTo>
                    <a:lnTo>
                      <a:pt x="94" y="202"/>
                    </a:lnTo>
                    <a:lnTo>
                      <a:pt x="35" y="202"/>
                    </a:lnTo>
                    <a:close/>
                    <a:moveTo>
                      <a:pt x="125" y="202"/>
                    </a:moveTo>
                    <a:lnTo>
                      <a:pt x="125" y="143"/>
                    </a:lnTo>
                    <a:lnTo>
                      <a:pt x="184" y="143"/>
                    </a:lnTo>
                    <a:lnTo>
                      <a:pt x="184" y="202"/>
                    </a:lnTo>
                    <a:lnTo>
                      <a:pt x="125" y="202"/>
                    </a:lnTo>
                    <a:close/>
                    <a:moveTo>
                      <a:pt x="124" y="54"/>
                    </a:moveTo>
                    <a:lnTo>
                      <a:pt x="183" y="54"/>
                    </a:lnTo>
                    <a:lnTo>
                      <a:pt x="183" y="113"/>
                    </a:lnTo>
                    <a:lnTo>
                      <a:pt x="124" y="113"/>
                    </a:lnTo>
                    <a:lnTo>
                      <a:pt x="124" y="54"/>
                    </a:lnTo>
                    <a:close/>
                    <a:moveTo>
                      <a:pt x="36" y="54"/>
                    </a:moveTo>
                    <a:lnTo>
                      <a:pt x="95" y="54"/>
                    </a:lnTo>
                    <a:lnTo>
                      <a:pt x="95" y="113"/>
                    </a:lnTo>
                    <a:lnTo>
                      <a:pt x="36" y="113"/>
                    </a:lnTo>
                    <a:lnTo>
                      <a:pt x="36" y="54"/>
                    </a:lnTo>
                    <a:close/>
                    <a:moveTo>
                      <a:pt x="36" y="231"/>
                    </a:moveTo>
                    <a:lnTo>
                      <a:pt x="95" y="231"/>
                    </a:lnTo>
                    <a:lnTo>
                      <a:pt x="95" y="290"/>
                    </a:lnTo>
                    <a:lnTo>
                      <a:pt x="36" y="290"/>
                    </a:lnTo>
                    <a:lnTo>
                      <a:pt x="36" y="231"/>
                    </a:lnTo>
                    <a:close/>
                    <a:moveTo>
                      <a:pt x="183" y="558"/>
                    </a:moveTo>
                    <a:lnTo>
                      <a:pt x="124" y="558"/>
                    </a:lnTo>
                    <a:lnTo>
                      <a:pt x="124" y="499"/>
                    </a:lnTo>
                    <a:lnTo>
                      <a:pt x="183" y="499"/>
                    </a:lnTo>
                    <a:lnTo>
                      <a:pt x="183" y="558"/>
                    </a:lnTo>
                    <a:close/>
                    <a:moveTo>
                      <a:pt x="35" y="469"/>
                    </a:moveTo>
                    <a:lnTo>
                      <a:pt x="35" y="410"/>
                    </a:lnTo>
                    <a:lnTo>
                      <a:pt x="94" y="410"/>
                    </a:lnTo>
                    <a:lnTo>
                      <a:pt x="94" y="469"/>
                    </a:lnTo>
                    <a:lnTo>
                      <a:pt x="35" y="469"/>
                    </a:lnTo>
                    <a:close/>
                    <a:moveTo>
                      <a:pt x="125" y="469"/>
                    </a:moveTo>
                    <a:lnTo>
                      <a:pt x="125" y="410"/>
                    </a:lnTo>
                    <a:lnTo>
                      <a:pt x="184" y="410"/>
                    </a:lnTo>
                    <a:lnTo>
                      <a:pt x="184" y="469"/>
                    </a:lnTo>
                    <a:lnTo>
                      <a:pt x="125" y="469"/>
                    </a:lnTo>
                    <a:close/>
                    <a:moveTo>
                      <a:pt x="124" y="321"/>
                    </a:moveTo>
                    <a:lnTo>
                      <a:pt x="183" y="321"/>
                    </a:lnTo>
                    <a:lnTo>
                      <a:pt x="183" y="381"/>
                    </a:lnTo>
                    <a:lnTo>
                      <a:pt x="124" y="381"/>
                    </a:lnTo>
                    <a:lnTo>
                      <a:pt x="124" y="321"/>
                    </a:lnTo>
                    <a:close/>
                    <a:moveTo>
                      <a:pt x="36" y="321"/>
                    </a:moveTo>
                    <a:lnTo>
                      <a:pt x="95" y="321"/>
                    </a:lnTo>
                    <a:lnTo>
                      <a:pt x="95" y="381"/>
                    </a:lnTo>
                    <a:lnTo>
                      <a:pt x="36" y="381"/>
                    </a:lnTo>
                    <a:lnTo>
                      <a:pt x="36" y="321"/>
                    </a:lnTo>
                    <a:close/>
                    <a:moveTo>
                      <a:pt x="36" y="499"/>
                    </a:moveTo>
                    <a:lnTo>
                      <a:pt x="95" y="499"/>
                    </a:lnTo>
                    <a:lnTo>
                      <a:pt x="95" y="558"/>
                    </a:lnTo>
                    <a:lnTo>
                      <a:pt x="36" y="558"/>
                    </a:lnTo>
                    <a:lnTo>
                      <a:pt x="36" y="499"/>
                    </a:lnTo>
                    <a:close/>
                    <a:moveTo>
                      <a:pt x="405" y="225"/>
                    </a:moveTo>
                    <a:lnTo>
                      <a:pt x="405" y="154"/>
                    </a:lnTo>
                    <a:lnTo>
                      <a:pt x="372" y="154"/>
                    </a:lnTo>
                    <a:lnTo>
                      <a:pt x="372" y="85"/>
                    </a:lnTo>
                    <a:lnTo>
                      <a:pt x="349" y="85"/>
                    </a:lnTo>
                    <a:lnTo>
                      <a:pt x="349" y="21"/>
                    </a:lnTo>
                    <a:lnTo>
                      <a:pt x="330" y="21"/>
                    </a:lnTo>
                    <a:lnTo>
                      <a:pt x="330" y="85"/>
                    </a:lnTo>
                    <a:lnTo>
                      <a:pt x="307" y="85"/>
                    </a:lnTo>
                    <a:lnTo>
                      <a:pt x="307" y="154"/>
                    </a:lnTo>
                    <a:lnTo>
                      <a:pt x="275" y="154"/>
                    </a:lnTo>
                    <a:lnTo>
                      <a:pt x="275" y="225"/>
                    </a:lnTo>
                    <a:lnTo>
                      <a:pt x="249" y="225"/>
                    </a:lnTo>
                    <a:lnTo>
                      <a:pt x="249" y="688"/>
                    </a:lnTo>
                    <a:lnTo>
                      <a:pt x="431" y="688"/>
                    </a:lnTo>
                    <a:lnTo>
                      <a:pt x="431" y="225"/>
                    </a:lnTo>
                    <a:lnTo>
                      <a:pt x="405" y="225"/>
                    </a:lnTo>
                    <a:close/>
                    <a:moveTo>
                      <a:pt x="338" y="503"/>
                    </a:moveTo>
                    <a:lnTo>
                      <a:pt x="279" y="503"/>
                    </a:lnTo>
                    <a:lnTo>
                      <a:pt x="279" y="444"/>
                    </a:lnTo>
                    <a:lnTo>
                      <a:pt x="338" y="444"/>
                    </a:lnTo>
                    <a:lnTo>
                      <a:pt x="338" y="503"/>
                    </a:lnTo>
                    <a:close/>
                    <a:moveTo>
                      <a:pt x="338" y="322"/>
                    </a:moveTo>
                    <a:lnTo>
                      <a:pt x="279" y="322"/>
                    </a:lnTo>
                    <a:lnTo>
                      <a:pt x="279" y="263"/>
                    </a:lnTo>
                    <a:lnTo>
                      <a:pt x="338" y="263"/>
                    </a:lnTo>
                    <a:lnTo>
                      <a:pt x="338" y="322"/>
                    </a:lnTo>
                    <a:close/>
                    <a:moveTo>
                      <a:pt x="407" y="412"/>
                    </a:moveTo>
                    <a:lnTo>
                      <a:pt x="348" y="412"/>
                    </a:lnTo>
                    <a:lnTo>
                      <a:pt x="348" y="353"/>
                    </a:lnTo>
                    <a:lnTo>
                      <a:pt x="407" y="353"/>
                    </a:lnTo>
                    <a:lnTo>
                      <a:pt x="407" y="412"/>
                    </a:lnTo>
                    <a:close/>
                  </a:path>
                </a:pathLst>
              </a:custGeom>
              <a:solidFill>
                <a:schemeClr val="bg1">
                  <a:lumMod val="85000"/>
                </a:schemeClr>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52" name="Rectangle 15"/>
              <p:cNvSpPr>
                <a:spLocks noChangeArrowheads="1"/>
              </p:cNvSpPr>
              <p:nvPr/>
            </p:nvSpPr>
            <p:spPr bwMode="auto">
              <a:xfrm>
                <a:off x="10914669" y="6299857"/>
                <a:ext cx="8640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rgbClr val="F8F8F8"/>
                        </a:gs>
                        <a:gs pos="10000">
                          <a:srgbClr val="F8F8F8"/>
                        </a:gs>
                      </a:gsLst>
                      <a:lin ang="5400000" scaled="0"/>
                    </a:gradFill>
                    <a:latin typeface="+mn-lt"/>
                  </a:rPr>
                  <a:t>On-Premises</a:t>
                </a:r>
              </a:p>
            </p:txBody>
          </p:sp>
          <p:sp>
            <p:nvSpPr>
              <p:cNvPr id="153" name="Rectangle 16"/>
              <p:cNvSpPr>
                <a:spLocks noChangeArrowheads="1"/>
              </p:cNvSpPr>
              <p:nvPr/>
            </p:nvSpPr>
            <p:spPr bwMode="auto">
              <a:xfrm>
                <a:off x="11158936" y="6531222"/>
                <a:ext cx="3754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defRPr/>
                </a:pPr>
                <a:r>
                  <a:rPr lang="en-US" altLang="en-US" sz="1176" kern="0">
                    <a:gradFill>
                      <a:gsLst>
                        <a:gs pos="5439">
                          <a:srgbClr val="F8F8F8"/>
                        </a:gs>
                        <a:gs pos="10000">
                          <a:srgbClr val="F8F8F8"/>
                        </a:gs>
                      </a:gsLst>
                      <a:lin ang="5400000" scaled="0"/>
                    </a:gradFill>
                    <a:latin typeface="+mn-lt"/>
                  </a:rPr>
                  <a:t>Site 4</a:t>
                </a:r>
              </a:p>
            </p:txBody>
          </p:sp>
          <p:grpSp>
            <p:nvGrpSpPr>
              <p:cNvPr id="154" name="Group 153"/>
              <p:cNvGrpSpPr/>
              <p:nvPr/>
            </p:nvGrpSpPr>
            <p:grpSpPr>
              <a:xfrm>
                <a:off x="10948497" y="4703798"/>
                <a:ext cx="796365" cy="184666"/>
                <a:chOff x="10876162" y="4703798"/>
                <a:chExt cx="796365" cy="184666"/>
              </a:xfrm>
            </p:grpSpPr>
            <p:sp>
              <p:nvSpPr>
                <p:cNvPr id="155" name="Rectangle 92"/>
                <p:cNvSpPr>
                  <a:spLocks noChangeArrowheads="1"/>
                </p:cNvSpPr>
                <p:nvPr/>
              </p:nvSpPr>
              <p:spPr bwMode="auto">
                <a:xfrm>
                  <a:off x="10876162" y="4703798"/>
                  <a:ext cx="5859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defRPr/>
                  </a:pPr>
                  <a:r>
                    <a:rPr lang="en-US" altLang="en-US" sz="1176" kern="0" dirty="0">
                      <a:solidFill>
                        <a:schemeClr val="tx1">
                          <a:lumMod val="50000"/>
                        </a:schemeClr>
                      </a:solidFill>
                      <a:latin typeface="+mn-lt"/>
                    </a:rPr>
                    <a:t>ASN </a:t>
                  </a:r>
                </a:p>
              </p:txBody>
            </p:sp>
            <p:sp>
              <p:nvSpPr>
                <p:cNvPr id="156" name="Rectangle 93"/>
                <p:cNvSpPr>
                  <a:spLocks noChangeArrowheads="1"/>
                </p:cNvSpPr>
                <p:nvPr/>
              </p:nvSpPr>
              <p:spPr bwMode="auto">
                <a:xfrm>
                  <a:off x="11255746" y="4703798"/>
                  <a:ext cx="4167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defRPr/>
                  </a:pPr>
                  <a:r>
                    <a:rPr lang="en-US" altLang="en-US" sz="1176" kern="0" dirty="0">
                      <a:gradFill>
                        <a:gsLst>
                          <a:gs pos="5439">
                            <a:srgbClr val="F8F8F8"/>
                          </a:gs>
                          <a:gs pos="10000">
                            <a:srgbClr val="F8F8F8"/>
                          </a:gs>
                        </a:gsLst>
                        <a:lin ang="5400000" scaled="0"/>
                      </a:gradFill>
                      <a:latin typeface="+mn-lt"/>
                    </a:rPr>
                    <a:t>65040</a:t>
                  </a:r>
                </a:p>
              </p:txBody>
            </p:sp>
          </p:grpSp>
        </p:grpSp>
      </p:grpSp>
      <p:sp>
        <p:nvSpPr>
          <p:cNvPr id="89" name="Trapezoid 88"/>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335150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solidFill>
                  <a:schemeClr val="bg1"/>
                </a:solidFill>
              </a:rPr>
              <a:t>Path diversity for on premises networks</a:t>
            </a:r>
          </a:p>
        </p:txBody>
      </p:sp>
      <p:sp>
        <p:nvSpPr>
          <p:cNvPr id="2" name="Text Placeholder 1"/>
          <p:cNvSpPr>
            <a:spLocks noGrp="1"/>
          </p:cNvSpPr>
          <p:nvPr>
            <p:ph type="body" sz="quarter" idx="4294967295"/>
          </p:nvPr>
        </p:nvSpPr>
        <p:spPr>
          <a:xfrm>
            <a:off x="269169" y="1418678"/>
            <a:ext cx="11652806" cy="1882282"/>
          </a:xfrm>
        </p:spPr>
        <p:txBody>
          <a:bodyPr/>
          <a:lstStyle/>
          <a:p>
            <a:pPr marL="0" lvl="1" indent="0">
              <a:spcBef>
                <a:spcPts val="588"/>
              </a:spcBef>
              <a:spcAft>
                <a:spcPts val="588"/>
              </a:spcAft>
              <a:buNone/>
            </a:pPr>
            <a:r>
              <a:rPr lang="en-US" sz="2744" dirty="0">
                <a:solidFill>
                  <a:schemeClr val="bg1"/>
                </a:solidFill>
              </a:rPr>
              <a:t>Multiple tunnels/paths between Azure </a:t>
            </a:r>
            <a:r>
              <a:rPr lang="en-US" sz="2744" dirty="0" err="1">
                <a:solidFill>
                  <a:schemeClr val="bg1"/>
                </a:solidFill>
              </a:rPr>
              <a:t>VNet</a:t>
            </a:r>
            <a:r>
              <a:rPr lang="en-US" sz="2744" dirty="0">
                <a:solidFill>
                  <a:schemeClr val="bg1"/>
                </a:solidFill>
              </a:rPr>
              <a:t> and on premises site</a:t>
            </a:r>
          </a:p>
          <a:p>
            <a:pPr marL="0" lvl="1" indent="0">
              <a:spcBef>
                <a:spcPts val="588"/>
              </a:spcBef>
              <a:spcAft>
                <a:spcPts val="588"/>
              </a:spcAft>
              <a:buNone/>
            </a:pPr>
            <a:r>
              <a:rPr lang="en-US" dirty="0">
                <a:gradFill>
                  <a:gsLst>
                    <a:gs pos="5439">
                      <a:srgbClr val="F8F8F8"/>
                    </a:gs>
                    <a:gs pos="10000">
                      <a:srgbClr val="F8F8F8"/>
                    </a:gs>
                  </a:gsLst>
                  <a:lin ang="5400000" scaled="0"/>
                </a:gradFill>
              </a:rPr>
              <a:t>Use BGP for reachability detection and path failover</a:t>
            </a:r>
          </a:p>
          <a:p>
            <a:pPr marL="0" lvl="1" indent="0">
              <a:spcBef>
                <a:spcPts val="588"/>
              </a:spcBef>
              <a:spcAft>
                <a:spcPts val="588"/>
              </a:spcAft>
              <a:buNone/>
            </a:pPr>
            <a:r>
              <a:rPr lang="en-US" dirty="0">
                <a:solidFill>
                  <a:schemeClr val="bg1"/>
                </a:solidFill>
              </a:rPr>
              <a:t>Support on-premises network with multiple ISPs and VPN devices</a:t>
            </a:r>
          </a:p>
          <a:p>
            <a:pPr marL="0" lvl="1" indent="0">
              <a:spcBef>
                <a:spcPts val="588"/>
              </a:spcBef>
              <a:spcAft>
                <a:spcPts val="588"/>
              </a:spcAft>
              <a:buNone/>
            </a:pPr>
            <a:endParaRPr lang="en-US" sz="1568" dirty="0">
              <a:gradFill>
                <a:gsLst>
                  <a:gs pos="5439">
                    <a:srgbClr val="F8F8F8"/>
                  </a:gs>
                  <a:gs pos="10000">
                    <a:srgbClr val="F8F8F8"/>
                  </a:gs>
                </a:gsLst>
                <a:lin ang="5400000" scaled="0"/>
              </a:gradFill>
            </a:endParaRPr>
          </a:p>
        </p:txBody>
      </p:sp>
      <p:grpSp>
        <p:nvGrpSpPr>
          <p:cNvPr id="3" name="Group 2"/>
          <p:cNvGrpSpPr/>
          <p:nvPr/>
        </p:nvGrpSpPr>
        <p:grpSpPr>
          <a:xfrm>
            <a:off x="269809" y="2694615"/>
            <a:ext cx="11652166" cy="4438282"/>
            <a:chOff x="275291" y="2206171"/>
            <a:chExt cx="11888912" cy="4528458"/>
          </a:xfrm>
        </p:grpSpPr>
        <p:sp>
          <p:nvSpPr>
            <p:cNvPr id="321" name="Rectangle 320"/>
            <p:cNvSpPr/>
            <p:nvPr/>
          </p:nvSpPr>
          <p:spPr bwMode="auto">
            <a:xfrm>
              <a:off x="775252" y="3102690"/>
              <a:ext cx="2242786" cy="2219199"/>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17578" name="Rectangle 17577"/>
            <p:cNvSpPr/>
            <p:nvPr/>
          </p:nvSpPr>
          <p:spPr bwMode="auto">
            <a:xfrm>
              <a:off x="9710057" y="2206171"/>
              <a:ext cx="2454146" cy="4528458"/>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grpSp>
          <p:nvGrpSpPr>
            <p:cNvPr id="114" name="Group 113"/>
            <p:cNvGrpSpPr/>
            <p:nvPr/>
          </p:nvGrpSpPr>
          <p:grpSpPr>
            <a:xfrm>
              <a:off x="8675536" y="2653560"/>
              <a:ext cx="1239578" cy="1239578"/>
              <a:chOff x="2287588" y="3095625"/>
              <a:chExt cx="333375" cy="333375"/>
            </a:xfrm>
          </p:grpSpPr>
          <p:sp>
            <p:nvSpPr>
              <p:cNvPr id="115" name="Rectangle 114"/>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116"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sp>
          <p:nvSpPr>
            <p:cNvPr id="122" name="Rectangle 15"/>
            <p:cNvSpPr>
              <a:spLocks noChangeArrowheads="1"/>
            </p:cNvSpPr>
            <p:nvPr/>
          </p:nvSpPr>
          <p:spPr bwMode="auto">
            <a:xfrm>
              <a:off x="10034285" y="4662370"/>
              <a:ext cx="1802542"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On Premises</a:t>
              </a:r>
            </a:p>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Site 5</a:t>
              </a:r>
            </a:p>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ASN65050</a:t>
              </a:r>
            </a:p>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10.51.0.0/16</a:t>
              </a:r>
            </a:p>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10.52.0.0/16</a:t>
              </a:r>
            </a:p>
          </p:txBody>
        </p:sp>
        <p:grpSp>
          <p:nvGrpSpPr>
            <p:cNvPr id="234" name="Group 233"/>
            <p:cNvGrpSpPr/>
            <p:nvPr/>
          </p:nvGrpSpPr>
          <p:grpSpPr>
            <a:xfrm flipH="1">
              <a:off x="10034285" y="2521876"/>
              <a:ext cx="1805690" cy="1993029"/>
              <a:chOff x="715963" y="1976438"/>
              <a:chExt cx="1820862" cy="2009775"/>
            </a:xfrm>
          </p:grpSpPr>
          <p:sp>
            <p:nvSpPr>
              <p:cNvPr id="23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3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3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3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3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nvGrpSpPr>
            <p:cNvPr id="292" name="Group 291"/>
            <p:cNvGrpSpPr/>
            <p:nvPr/>
          </p:nvGrpSpPr>
          <p:grpSpPr>
            <a:xfrm>
              <a:off x="8675536" y="4575574"/>
              <a:ext cx="1239578" cy="1239578"/>
              <a:chOff x="2287588" y="3095625"/>
              <a:chExt cx="333375" cy="333375"/>
            </a:xfrm>
          </p:grpSpPr>
          <p:sp>
            <p:nvSpPr>
              <p:cNvPr id="293" name="Rectangle 292"/>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294"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nvGrpSpPr>
            <p:cNvPr id="298" name="Group 297"/>
            <p:cNvGrpSpPr/>
            <p:nvPr/>
          </p:nvGrpSpPr>
          <p:grpSpPr>
            <a:xfrm>
              <a:off x="2417704" y="3623868"/>
              <a:ext cx="1239578" cy="1239578"/>
              <a:chOff x="2287588" y="3095625"/>
              <a:chExt cx="333375" cy="333375"/>
            </a:xfrm>
          </p:grpSpPr>
          <p:sp>
            <p:nvSpPr>
              <p:cNvPr id="299" name="Rectangle 298"/>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300"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cxnSp>
          <p:nvCxnSpPr>
            <p:cNvPr id="17580" name="Connector: Elbow 17579"/>
            <p:cNvCxnSpPr/>
            <p:nvPr/>
          </p:nvCxnSpPr>
          <p:spPr>
            <a:xfrm flipV="1">
              <a:off x="3788229" y="3243969"/>
              <a:ext cx="4746171" cy="979690"/>
            </a:xfrm>
            <a:prstGeom prst="bentConnector3">
              <a:avLst>
                <a:gd name="adj1" fmla="val 12997"/>
              </a:avLst>
            </a:pr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4821183" y="3102690"/>
              <a:ext cx="1654628" cy="267629"/>
              <a:chOff x="3713163" y="1598613"/>
              <a:chExt cx="1236663" cy="200025"/>
            </a:xfrm>
          </p:grpSpPr>
          <p:sp>
            <p:nvSpPr>
              <p:cNvPr id="296"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7"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cxnSp>
          <p:nvCxnSpPr>
            <p:cNvPr id="307" name="Connector: Elbow 306"/>
            <p:cNvCxnSpPr/>
            <p:nvPr/>
          </p:nvCxnSpPr>
          <p:spPr>
            <a:xfrm>
              <a:off x="3788229" y="4223659"/>
              <a:ext cx="4746171" cy="979690"/>
            </a:xfrm>
            <a:prstGeom prst="bentConnector3">
              <a:avLst>
                <a:gd name="adj1" fmla="val 12997"/>
              </a:avLst>
            </a:pr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08" name="Group 307"/>
            <p:cNvGrpSpPr/>
            <p:nvPr/>
          </p:nvGrpSpPr>
          <p:grpSpPr>
            <a:xfrm>
              <a:off x="4821183" y="5054260"/>
              <a:ext cx="1654628" cy="267629"/>
              <a:chOff x="3713163" y="1598613"/>
              <a:chExt cx="1236663" cy="200025"/>
            </a:xfrm>
          </p:grpSpPr>
          <p:sp>
            <p:nvSpPr>
              <p:cNvPr id="309"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nvGrpSpPr>
            <p:cNvPr id="311" name="Group 310"/>
            <p:cNvGrpSpPr/>
            <p:nvPr/>
          </p:nvGrpSpPr>
          <p:grpSpPr>
            <a:xfrm rot="5400000">
              <a:off x="6199348" y="4048763"/>
              <a:ext cx="1512909" cy="402927"/>
              <a:chOff x="7024480" y="2354614"/>
              <a:chExt cx="1512909" cy="402927"/>
            </a:xfrm>
          </p:grpSpPr>
          <p:sp>
            <p:nvSpPr>
              <p:cNvPr id="312" name="Freeform 5"/>
              <p:cNvSpPr>
                <a:spLocks/>
              </p:cNvSpPr>
              <p:nvPr/>
            </p:nvSpPr>
            <p:spPr bwMode="auto">
              <a:xfrm rot="10800000">
                <a:off x="8335407" y="2354614"/>
                <a:ext cx="201982" cy="402927"/>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3" name="Freeform 6"/>
              <p:cNvSpPr>
                <a:spLocks/>
              </p:cNvSpPr>
              <p:nvPr/>
            </p:nvSpPr>
            <p:spPr bwMode="auto">
              <a:xfrm rot="10800000">
                <a:off x="7024480" y="2354614"/>
                <a:ext cx="199907" cy="402927"/>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5"/>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4" name="Oval 7"/>
              <p:cNvSpPr>
                <a:spLocks noChangeArrowheads="1"/>
              </p:cNvSpPr>
              <p:nvPr/>
            </p:nvSpPr>
            <p:spPr bwMode="auto">
              <a:xfrm rot="10800000">
                <a:off x="7888501" y="2509732"/>
                <a:ext cx="92345" cy="92691"/>
              </a:xfrm>
              <a:prstGeom prst="ellipse">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5" name="Oval 8"/>
              <p:cNvSpPr>
                <a:spLocks noChangeArrowheads="1"/>
              </p:cNvSpPr>
              <p:nvPr/>
            </p:nvSpPr>
            <p:spPr bwMode="auto">
              <a:xfrm rot="10800000">
                <a:off x="7722411" y="2509732"/>
                <a:ext cx="92690" cy="92691"/>
              </a:xfrm>
              <a:prstGeom prst="ellipse">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6" name="Oval 9"/>
              <p:cNvSpPr>
                <a:spLocks noChangeArrowheads="1"/>
              </p:cNvSpPr>
              <p:nvPr/>
            </p:nvSpPr>
            <p:spPr bwMode="auto">
              <a:xfrm rot="10800000">
                <a:off x="7556321" y="2509732"/>
                <a:ext cx="92690" cy="92691"/>
              </a:xfrm>
              <a:prstGeom prst="ellipse">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7" name="Oval 7"/>
              <p:cNvSpPr>
                <a:spLocks noChangeArrowheads="1"/>
              </p:cNvSpPr>
              <p:nvPr/>
            </p:nvSpPr>
            <p:spPr bwMode="auto">
              <a:xfrm rot="10800000">
                <a:off x="7390576" y="2509732"/>
                <a:ext cx="92345" cy="92691"/>
              </a:xfrm>
              <a:prstGeom prst="ellipse">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8" name="Oval 8"/>
              <p:cNvSpPr>
                <a:spLocks noChangeArrowheads="1"/>
              </p:cNvSpPr>
              <p:nvPr/>
            </p:nvSpPr>
            <p:spPr bwMode="auto">
              <a:xfrm rot="10800000">
                <a:off x="7224486" y="2509732"/>
                <a:ext cx="92690" cy="92691"/>
              </a:xfrm>
              <a:prstGeom prst="ellipse">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9" name="Oval 7"/>
              <p:cNvSpPr>
                <a:spLocks noChangeArrowheads="1"/>
              </p:cNvSpPr>
              <p:nvPr/>
            </p:nvSpPr>
            <p:spPr bwMode="auto">
              <a:xfrm rot="10800000">
                <a:off x="8220333" y="2509732"/>
                <a:ext cx="92345" cy="92691"/>
              </a:xfrm>
              <a:prstGeom prst="ellipse">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20" name="Oval 8"/>
              <p:cNvSpPr>
                <a:spLocks noChangeArrowheads="1"/>
              </p:cNvSpPr>
              <p:nvPr/>
            </p:nvSpPr>
            <p:spPr bwMode="auto">
              <a:xfrm rot="10800000">
                <a:off x="8054245" y="2509732"/>
                <a:ext cx="92690" cy="92691"/>
              </a:xfrm>
              <a:prstGeom prst="ellipse">
                <a:avLst/>
              </a:prstGeom>
              <a:solidFill>
                <a:schemeClr val="bg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nvGrpSpPr>
            <p:cNvPr id="322" name="Group 321"/>
            <p:cNvGrpSpPr/>
            <p:nvPr/>
          </p:nvGrpSpPr>
          <p:grpSpPr>
            <a:xfrm>
              <a:off x="275291" y="2744092"/>
              <a:ext cx="1077651" cy="621349"/>
              <a:chOff x="4248046" y="490888"/>
              <a:chExt cx="8361830" cy="4821237"/>
            </a:xfrm>
          </p:grpSpPr>
          <p:sp>
            <p:nvSpPr>
              <p:cNvPr id="323"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24"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25"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sp>
          <p:nvSpPr>
            <p:cNvPr id="326" name="Rectangle 15"/>
            <p:cNvSpPr>
              <a:spLocks noChangeArrowheads="1"/>
            </p:cNvSpPr>
            <p:nvPr/>
          </p:nvSpPr>
          <p:spPr bwMode="auto">
            <a:xfrm>
              <a:off x="8728225" y="3941574"/>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On Premises </a:t>
              </a:r>
              <a:br>
                <a:rPr lang="en-US" altLang="en-US" sz="1372" kern="0">
                  <a:gradFill>
                    <a:gsLst>
                      <a:gs pos="5439">
                        <a:srgbClr val="F8F8F8"/>
                      </a:gs>
                      <a:gs pos="10000">
                        <a:srgbClr val="F8F8F8"/>
                      </a:gs>
                    </a:gsLst>
                    <a:lin ang="5400000" scaled="0"/>
                  </a:gradFill>
                  <a:latin typeface="+mn-lt"/>
                </a:rPr>
              </a:br>
              <a:r>
                <a:rPr lang="en-US" altLang="en-US" sz="1372" kern="0">
                  <a:gradFill>
                    <a:gsLst>
                      <a:gs pos="5439">
                        <a:srgbClr val="F8F8F8"/>
                      </a:gs>
                      <a:gs pos="10000">
                        <a:srgbClr val="F8F8F8"/>
                      </a:gs>
                    </a:gsLst>
                    <a:lin ang="5400000" scaled="0"/>
                  </a:gradFill>
                  <a:latin typeface="+mn-lt"/>
                </a:rPr>
                <a:t>VPN 1</a:t>
              </a:r>
            </a:p>
          </p:txBody>
        </p:sp>
        <p:sp>
          <p:nvSpPr>
            <p:cNvPr id="327" name="Rectangle 15"/>
            <p:cNvSpPr>
              <a:spLocks noChangeArrowheads="1"/>
            </p:cNvSpPr>
            <p:nvPr/>
          </p:nvSpPr>
          <p:spPr bwMode="auto">
            <a:xfrm>
              <a:off x="8675536" y="5815152"/>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On Premises </a:t>
              </a:r>
              <a:br>
                <a:rPr lang="en-US" altLang="en-US" sz="1372" kern="0">
                  <a:gradFill>
                    <a:gsLst>
                      <a:gs pos="5439">
                        <a:srgbClr val="F8F8F8"/>
                      </a:gs>
                      <a:gs pos="10000">
                        <a:srgbClr val="F8F8F8"/>
                      </a:gs>
                    </a:gsLst>
                    <a:lin ang="5400000" scaled="0"/>
                  </a:gradFill>
                  <a:latin typeface="+mn-lt"/>
                </a:rPr>
              </a:br>
              <a:r>
                <a:rPr lang="en-US" altLang="en-US" sz="1372" kern="0">
                  <a:gradFill>
                    <a:gsLst>
                      <a:gs pos="5439">
                        <a:srgbClr val="F8F8F8"/>
                      </a:gs>
                      <a:gs pos="10000">
                        <a:srgbClr val="F8F8F8"/>
                      </a:gs>
                    </a:gsLst>
                    <a:lin ang="5400000" scaled="0"/>
                  </a:gradFill>
                  <a:latin typeface="+mn-lt"/>
                </a:rPr>
                <a:t>VPN 2</a:t>
              </a:r>
            </a:p>
          </p:txBody>
        </p:sp>
        <p:sp>
          <p:nvSpPr>
            <p:cNvPr id="328"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Azure</a:t>
              </a:r>
              <a:br>
                <a:rPr lang="en-US" altLang="en-US" sz="1372" kern="0">
                  <a:gradFill>
                    <a:gsLst>
                      <a:gs pos="5439">
                        <a:srgbClr val="F8F8F8"/>
                      </a:gs>
                      <a:gs pos="10000">
                        <a:srgbClr val="F8F8F8"/>
                      </a:gs>
                    </a:gsLst>
                    <a:lin ang="5400000" scaled="0"/>
                  </a:gradFill>
                  <a:latin typeface="+mn-lt"/>
                </a:rPr>
              </a:br>
              <a:r>
                <a:rPr lang="en-US" altLang="en-US" sz="1372" kern="0">
                  <a:gradFill>
                    <a:gsLst>
                      <a:gs pos="5439">
                        <a:srgbClr val="F8F8F8"/>
                      </a:gs>
                      <a:gs pos="10000">
                        <a:srgbClr val="F8F8F8"/>
                      </a:gs>
                    </a:gsLst>
                    <a:lin ang="5400000" scaled="0"/>
                  </a:gradFill>
                  <a:latin typeface="+mn-lt"/>
                </a:rPr>
                <a:t>VPN </a:t>
              </a:r>
            </a:p>
          </p:txBody>
        </p:sp>
        <p:sp>
          <p:nvSpPr>
            <p:cNvPr id="329" name="Rectangle 15"/>
            <p:cNvSpPr>
              <a:spLocks noChangeArrowheads="1"/>
            </p:cNvSpPr>
            <p:nvPr/>
          </p:nvSpPr>
          <p:spPr bwMode="auto">
            <a:xfrm>
              <a:off x="7108502" y="4056327"/>
              <a:ext cx="137728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Active tunnels with BGP failover</a:t>
              </a:r>
            </a:p>
          </p:txBody>
        </p:sp>
        <p:sp>
          <p:nvSpPr>
            <p:cNvPr id="330" name="Rectangle 15"/>
            <p:cNvSpPr>
              <a:spLocks noChangeArrowheads="1"/>
            </p:cNvSpPr>
            <p:nvPr/>
          </p:nvSpPr>
          <p:spPr bwMode="auto">
            <a:xfrm>
              <a:off x="4821183" y="3475674"/>
              <a:ext cx="165462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IPsec/IKE S2S</a:t>
              </a:r>
              <a:br>
                <a:rPr lang="en-US" altLang="en-US" sz="1372" kern="0">
                  <a:gradFill>
                    <a:gsLst>
                      <a:gs pos="5439">
                        <a:srgbClr val="F8F8F8"/>
                      </a:gs>
                      <a:gs pos="10000">
                        <a:srgbClr val="F8F8F8"/>
                      </a:gs>
                    </a:gsLst>
                    <a:lin ang="5400000" scaled="0"/>
                  </a:gradFill>
                  <a:latin typeface="+mn-lt"/>
                </a:rPr>
              </a:br>
              <a:r>
                <a:rPr lang="en-US" altLang="en-US" sz="1372" kern="0">
                  <a:gradFill>
                    <a:gsLst>
                      <a:gs pos="5439">
                        <a:srgbClr val="F8F8F8"/>
                      </a:gs>
                      <a:gs pos="10000">
                        <a:srgbClr val="F8F8F8"/>
                      </a:gs>
                    </a:gsLst>
                    <a:lin ang="5400000" scaled="0"/>
                  </a:gradFill>
                  <a:latin typeface="+mn-lt"/>
                </a:rPr>
                <a:t>VPN tunnel 1</a:t>
              </a:r>
            </a:p>
          </p:txBody>
        </p:sp>
        <p:sp>
          <p:nvSpPr>
            <p:cNvPr id="331" name="Rectangle 15"/>
            <p:cNvSpPr>
              <a:spLocks noChangeArrowheads="1"/>
            </p:cNvSpPr>
            <p:nvPr/>
          </p:nvSpPr>
          <p:spPr bwMode="auto">
            <a:xfrm>
              <a:off x="4819246" y="5406842"/>
              <a:ext cx="165462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IPsec/IKE S2S</a:t>
              </a:r>
              <a:br>
                <a:rPr lang="en-US" altLang="en-US" sz="1372" kern="0">
                  <a:gradFill>
                    <a:gsLst>
                      <a:gs pos="5439">
                        <a:srgbClr val="F8F8F8"/>
                      </a:gs>
                      <a:gs pos="10000">
                        <a:srgbClr val="F8F8F8"/>
                      </a:gs>
                    </a:gsLst>
                    <a:lin ang="5400000" scaled="0"/>
                  </a:gradFill>
                  <a:latin typeface="+mn-lt"/>
                </a:rPr>
              </a:br>
              <a:r>
                <a:rPr lang="en-US" altLang="en-US" sz="1372" kern="0">
                  <a:gradFill>
                    <a:gsLst>
                      <a:gs pos="5439">
                        <a:srgbClr val="F8F8F8"/>
                      </a:gs>
                      <a:gs pos="10000">
                        <a:srgbClr val="F8F8F8"/>
                      </a:gs>
                    </a:gsLst>
                    <a:lin ang="5400000" scaled="0"/>
                  </a:gradFill>
                  <a:latin typeface="+mn-lt"/>
                </a:rPr>
                <a:t>VPN tunnel 2</a:t>
              </a:r>
            </a:p>
          </p:txBody>
        </p:sp>
        <p:sp>
          <p:nvSpPr>
            <p:cNvPr id="332" name="Rectangle 15"/>
            <p:cNvSpPr>
              <a:spLocks noChangeArrowheads="1"/>
            </p:cNvSpPr>
            <p:nvPr/>
          </p:nvSpPr>
          <p:spPr bwMode="auto">
            <a:xfrm>
              <a:off x="938141" y="3514609"/>
              <a:ext cx="1555054"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VNet1</a:t>
              </a:r>
            </a:p>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East US</a:t>
              </a:r>
            </a:p>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ASN 65010</a:t>
              </a:r>
            </a:p>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10.11.0.0/16</a:t>
              </a:r>
            </a:p>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10.11.0.0/16</a:t>
              </a:r>
            </a:p>
          </p:txBody>
        </p:sp>
      </p:grpSp>
      <p:sp>
        <p:nvSpPr>
          <p:cNvPr id="103" name="Trapezoid 102"/>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87591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solidFill>
                  <a:schemeClr val="bg1"/>
                </a:solidFill>
              </a:rPr>
              <a:t>Dual Redundancy with Active-Active gateways</a:t>
            </a:r>
          </a:p>
        </p:txBody>
      </p:sp>
      <p:sp>
        <p:nvSpPr>
          <p:cNvPr id="2" name="Text Placeholder 1"/>
          <p:cNvSpPr>
            <a:spLocks noGrp="1"/>
          </p:cNvSpPr>
          <p:nvPr>
            <p:ph type="body" sz="quarter" idx="4294967295"/>
          </p:nvPr>
        </p:nvSpPr>
        <p:spPr>
          <a:xfrm>
            <a:off x="234457" y="1346007"/>
            <a:ext cx="11652806" cy="1776705"/>
          </a:xfrm>
        </p:spPr>
        <p:txBody>
          <a:bodyPr/>
          <a:lstStyle/>
          <a:p>
            <a:pPr marL="0" lvl="1" indent="0">
              <a:spcBef>
                <a:spcPts val="588"/>
              </a:spcBef>
              <a:spcAft>
                <a:spcPts val="588"/>
              </a:spcAft>
              <a:buNone/>
            </a:pPr>
            <a:r>
              <a:rPr lang="en-US" sz="2744" dirty="0">
                <a:solidFill>
                  <a:schemeClr val="bg1"/>
                </a:solidFill>
              </a:rPr>
              <a:t>Zero downtime during planned maintenance</a:t>
            </a:r>
          </a:p>
          <a:p>
            <a:pPr marL="336076" lvl="1" indent="0">
              <a:buNone/>
            </a:pPr>
            <a:r>
              <a:rPr lang="en-US" sz="1764" dirty="0">
                <a:solidFill>
                  <a:schemeClr val="bg1"/>
                </a:solidFill>
              </a:rPr>
              <a:t>From active-standby to active-active</a:t>
            </a:r>
          </a:p>
          <a:p>
            <a:pPr marL="336076" lvl="1" indent="0">
              <a:buNone/>
            </a:pPr>
            <a:r>
              <a:rPr lang="en-US" sz="1764" dirty="0">
                <a:solidFill>
                  <a:schemeClr val="bg1"/>
                </a:solidFill>
              </a:rPr>
              <a:t>Support both cross-premises and </a:t>
            </a:r>
            <a:r>
              <a:rPr lang="en-US" sz="1764" dirty="0" err="1">
                <a:solidFill>
                  <a:schemeClr val="bg1"/>
                </a:solidFill>
              </a:rPr>
              <a:t>VNet</a:t>
            </a:r>
            <a:r>
              <a:rPr lang="en-US" sz="1764" dirty="0">
                <a:solidFill>
                  <a:schemeClr val="bg1"/>
                </a:solidFill>
              </a:rPr>
              <a:t>-to-</a:t>
            </a:r>
            <a:r>
              <a:rPr lang="en-US" sz="1764" dirty="0" err="1">
                <a:solidFill>
                  <a:schemeClr val="bg1"/>
                </a:solidFill>
              </a:rPr>
              <a:t>VNet</a:t>
            </a:r>
            <a:r>
              <a:rPr lang="en-US" sz="1764" dirty="0">
                <a:solidFill>
                  <a:schemeClr val="bg1"/>
                </a:solidFill>
              </a:rPr>
              <a:t> connectivity</a:t>
            </a:r>
          </a:p>
          <a:p>
            <a:pPr marL="336076" lvl="1" indent="0">
              <a:buNone/>
            </a:pPr>
            <a:r>
              <a:rPr lang="en-US" sz="1764" dirty="0">
                <a:solidFill>
                  <a:schemeClr val="bg1"/>
                </a:solidFill>
              </a:rPr>
              <a:t>Spreading traffic over multiple tunnels simultaneously</a:t>
            </a:r>
          </a:p>
          <a:p>
            <a:pPr marL="0" lvl="1" indent="0">
              <a:spcBef>
                <a:spcPts val="0"/>
              </a:spcBef>
              <a:spcAft>
                <a:spcPts val="1176"/>
              </a:spcAft>
              <a:buNone/>
            </a:pPr>
            <a:endParaRPr lang="en-US" sz="1764" dirty="0">
              <a:gradFill>
                <a:gsLst>
                  <a:gs pos="5439">
                    <a:srgbClr val="F8F8F8"/>
                  </a:gs>
                  <a:gs pos="10000">
                    <a:srgbClr val="F8F8F8"/>
                  </a:gs>
                </a:gsLst>
                <a:lin ang="5400000" scaled="0"/>
              </a:gradFill>
            </a:endParaRPr>
          </a:p>
        </p:txBody>
      </p:sp>
      <p:grpSp>
        <p:nvGrpSpPr>
          <p:cNvPr id="3" name="Group 2"/>
          <p:cNvGrpSpPr/>
          <p:nvPr/>
        </p:nvGrpSpPr>
        <p:grpSpPr>
          <a:xfrm>
            <a:off x="269809" y="2636584"/>
            <a:ext cx="11652166" cy="4438282"/>
            <a:chOff x="275291" y="2206171"/>
            <a:chExt cx="11888912" cy="4528458"/>
          </a:xfrm>
        </p:grpSpPr>
        <p:sp>
          <p:nvSpPr>
            <p:cNvPr id="8" name="Rectangle 7"/>
            <p:cNvSpPr/>
            <p:nvPr/>
          </p:nvSpPr>
          <p:spPr bwMode="auto">
            <a:xfrm>
              <a:off x="775252" y="3102690"/>
              <a:ext cx="2242786" cy="2219199"/>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9" name="Rectangle 8"/>
            <p:cNvSpPr/>
            <p:nvPr/>
          </p:nvSpPr>
          <p:spPr bwMode="auto">
            <a:xfrm>
              <a:off x="9710057" y="2206171"/>
              <a:ext cx="2454146" cy="4528458"/>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grpSp>
          <p:nvGrpSpPr>
            <p:cNvPr id="10" name="Group 9"/>
            <p:cNvGrpSpPr/>
            <p:nvPr/>
          </p:nvGrpSpPr>
          <p:grpSpPr>
            <a:xfrm>
              <a:off x="8675536" y="2653560"/>
              <a:ext cx="1239578" cy="1239578"/>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sp>
          <p:nvSpPr>
            <p:cNvPr id="13" name="Rectangle 15"/>
            <p:cNvSpPr>
              <a:spLocks noChangeArrowheads="1"/>
            </p:cNvSpPr>
            <p:nvPr/>
          </p:nvSpPr>
          <p:spPr bwMode="auto">
            <a:xfrm>
              <a:off x="10034285" y="4662370"/>
              <a:ext cx="1802542"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On Premises</a:t>
              </a:r>
            </a:p>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Site 5</a:t>
              </a:r>
            </a:p>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ASN65050</a:t>
              </a:r>
            </a:p>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10.51.0.0/16</a:t>
              </a:r>
            </a:p>
            <a:p>
              <a:pPr algn="ct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10.52.0.0/16</a:t>
              </a:r>
            </a:p>
          </p:txBody>
        </p:sp>
        <p:grpSp>
          <p:nvGrpSpPr>
            <p:cNvPr id="14" name="Group 13"/>
            <p:cNvGrpSpPr/>
            <p:nvPr/>
          </p:nvGrpSpPr>
          <p:grpSpPr>
            <a:xfrm flipH="1">
              <a:off x="10034285" y="2521876"/>
              <a:ext cx="1805690" cy="1993029"/>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nvGrpSpPr>
            <p:cNvPr id="72" name="Group 71"/>
            <p:cNvGrpSpPr/>
            <p:nvPr/>
          </p:nvGrpSpPr>
          <p:grpSpPr>
            <a:xfrm>
              <a:off x="8675536" y="4575574"/>
              <a:ext cx="1239578" cy="1239578"/>
              <a:chOff x="2287588" y="3095625"/>
              <a:chExt cx="333375" cy="333375"/>
            </a:xfrm>
          </p:grpSpPr>
          <p:sp>
            <p:nvSpPr>
              <p:cNvPr id="73" name="Rectangle 72"/>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74"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grpSp>
          <p:nvGrpSpPr>
            <p:cNvPr id="96" name="Group 95"/>
            <p:cNvGrpSpPr/>
            <p:nvPr/>
          </p:nvGrpSpPr>
          <p:grpSpPr>
            <a:xfrm>
              <a:off x="275291" y="2744092"/>
              <a:ext cx="1077651" cy="621349"/>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sp>
          <p:nvSpPr>
            <p:cNvPr id="100" name="Rectangle 15"/>
            <p:cNvSpPr>
              <a:spLocks noChangeArrowheads="1"/>
            </p:cNvSpPr>
            <p:nvPr/>
          </p:nvSpPr>
          <p:spPr bwMode="auto">
            <a:xfrm>
              <a:off x="8675536" y="3941574"/>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On Premises </a:t>
              </a:r>
              <a:br>
                <a:rPr lang="en-US" altLang="en-US" sz="1372" kern="0">
                  <a:gradFill>
                    <a:gsLst>
                      <a:gs pos="5439">
                        <a:srgbClr val="F8F8F8"/>
                      </a:gs>
                      <a:gs pos="10000">
                        <a:srgbClr val="F8F8F8"/>
                      </a:gs>
                    </a:gsLst>
                    <a:lin ang="5400000" scaled="0"/>
                  </a:gradFill>
                  <a:latin typeface="+mn-lt"/>
                </a:rPr>
              </a:br>
              <a:r>
                <a:rPr lang="en-US" altLang="en-US" sz="1372" kern="0">
                  <a:gradFill>
                    <a:gsLst>
                      <a:gs pos="5439">
                        <a:srgbClr val="F8F8F8"/>
                      </a:gs>
                      <a:gs pos="10000">
                        <a:srgbClr val="F8F8F8"/>
                      </a:gs>
                    </a:gsLst>
                    <a:lin ang="5400000" scaled="0"/>
                  </a:gradFill>
                  <a:latin typeface="+mn-lt"/>
                </a:rPr>
                <a:t>VPN 1</a:t>
              </a:r>
            </a:p>
          </p:txBody>
        </p:sp>
        <p:sp>
          <p:nvSpPr>
            <p:cNvPr id="101" name="Rectangle 15"/>
            <p:cNvSpPr>
              <a:spLocks noChangeArrowheads="1"/>
            </p:cNvSpPr>
            <p:nvPr/>
          </p:nvSpPr>
          <p:spPr bwMode="auto">
            <a:xfrm>
              <a:off x="8675536" y="5815152"/>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On Premises </a:t>
              </a:r>
              <a:br>
                <a:rPr lang="en-US" altLang="en-US" sz="1372" kern="0">
                  <a:gradFill>
                    <a:gsLst>
                      <a:gs pos="5439">
                        <a:srgbClr val="F8F8F8"/>
                      </a:gs>
                      <a:gs pos="10000">
                        <a:srgbClr val="F8F8F8"/>
                      </a:gs>
                    </a:gsLst>
                    <a:lin ang="5400000" scaled="0"/>
                  </a:gradFill>
                  <a:latin typeface="+mn-lt"/>
                </a:rPr>
              </a:br>
              <a:r>
                <a:rPr lang="en-US" altLang="en-US" sz="1372" kern="0">
                  <a:gradFill>
                    <a:gsLst>
                      <a:gs pos="5439">
                        <a:srgbClr val="F8F8F8"/>
                      </a:gs>
                      <a:gs pos="10000">
                        <a:srgbClr val="F8F8F8"/>
                      </a:gs>
                    </a:gsLst>
                    <a:lin ang="5400000" scaled="0"/>
                  </a:gradFill>
                  <a:latin typeface="+mn-lt"/>
                </a:rPr>
                <a:t>VPN 2</a:t>
              </a:r>
            </a:p>
          </p:txBody>
        </p:sp>
        <p:grpSp>
          <p:nvGrpSpPr>
            <p:cNvPr id="6" name="Group 5"/>
            <p:cNvGrpSpPr/>
            <p:nvPr/>
          </p:nvGrpSpPr>
          <p:grpSpPr>
            <a:xfrm>
              <a:off x="2809590" y="2653560"/>
              <a:ext cx="1239578" cy="1658706"/>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Azure</a:t>
                </a:r>
                <a:br>
                  <a:rPr lang="en-US" altLang="en-US" sz="1372" kern="0">
                    <a:gradFill>
                      <a:gsLst>
                        <a:gs pos="5439">
                          <a:srgbClr val="F8F8F8"/>
                        </a:gs>
                        <a:gs pos="10000">
                          <a:srgbClr val="F8F8F8"/>
                        </a:gs>
                      </a:gsLst>
                      <a:lin ang="5400000" scaled="0"/>
                    </a:gradFill>
                    <a:latin typeface="+mn-lt"/>
                  </a:rPr>
                </a:br>
                <a:r>
                  <a:rPr lang="en-US" altLang="en-US" sz="1372" kern="0">
                    <a:gradFill>
                      <a:gsLst>
                        <a:gs pos="5439">
                          <a:srgbClr val="F8F8F8"/>
                        </a:gs>
                        <a:gs pos="10000">
                          <a:srgbClr val="F8F8F8"/>
                        </a:gs>
                      </a:gsLst>
                      <a:lin ang="5400000" scaled="0"/>
                    </a:gradFill>
                    <a:latin typeface="+mn-lt"/>
                  </a:rPr>
                  <a:t>VPN </a:t>
                </a:r>
              </a:p>
            </p:txBody>
          </p:sp>
        </p:grpSp>
        <p:sp>
          <p:nvSpPr>
            <p:cNvPr id="106" name="Rectangle 15"/>
            <p:cNvSpPr>
              <a:spLocks noChangeArrowheads="1"/>
            </p:cNvSpPr>
            <p:nvPr/>
          </p:nvSpPr>
          <p:spPr bwMode="auto">
            <a:xfrm>
              <a:off x="938141" y="3514609"/>
              <a:ext cx="1555054"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VNet1</a:t>
              </a:r>
            </a:p>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East US</a:t>
              </a:r>
            </a:p>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ASN 65010</a:t>
              </a:r>
            </a:p>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10.11.0.0/16</a:t>
              </a:r>
            </a:p>
            <a:p>
              <a:pPr defTabSz="896203">
                <a:lnSpc>
                  <a:spcPct val="90000"/>
                </a:lnSpc>
                <a:spcAft>
                  <a:spcPts val="588"/>
                </a:spcAft>
                <a:defRPr/>
              </a:pPr>
              <a:r>
                <a:rPr lang="en-US" altLang="en-US" sz="1764" kern="0">
                  <a:gradFill>
                    <a:gsLst>
                      <a:gs pos="5439">
                        <a:srgbClr val="F8F8F8"/>
                      </a:gs>
                      <a:gs pos="10000">
                        <a:srgbClr val="F8F8F8"/>
                      </a:gs>
                    </a:gsLst>
                    <a:lin ang="5400000" scaled="0"/>
                  </a:gradFill>
                  <a:latin typeface="+mn-lt"/>
                </a:rPr>
                <a:t>10.11.0.0/16</a:t>
              </a:r>
            </a:p>
          </p:txBody>
        </p:sp>
        <p:grpSp>
          <p:nvGrpSpPr>
            <p:cNvPr id="107" name="Group 106"/>
            <p:cNvGrpSpPr/>
            <p:nvPr/>
          </p:nvGrpSpPr>
          <p:grpSpPr>
            <a:xfrm>
              <a:off x="2809590" y="4544244"/>
              <a:ext cx="1239578" cy="1658706"/>
              <a:chOff x="2417704" y="3623868"/>
              <a:chExt cx="1239578" cy="1658706"/>
            </a:xfrm>
          </p:grpSpPr>
          <p:grpSp>
            <p:nvGrpSpPr>
              <p:cNvPr id="108" name="Group 107"/>
              <p:cNvGrpSpPr/>
              <p:nvPr/>
            </p:nvGrpSpPr>
            <p:grpSpPr>
              <a:xfrm>
                <a:off x="2417704" y="3623868"/>
                <a:ext cx="1239578" cy="1239578"/>
                <a:chOff x="2287588" y="3095625"/>
                <a:chExt cx="333375" cy="333375"/>
              </a:xfrm>
            </p:grpSpPr>
            <p:sp>
              <p:nvSpPr>
                <p:cNvPr id="110" name="Rectangle 109"/>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a:gradFill>
                      <a:gsLst>
                        <a:gs pos="5439">
                          <a:srgbClr val="F8F8F8"/>
                        </a:gs>
                        <a:gs pos="10000">
                          <a:srgbClr val="F8F8F8"/>
                        </a:gs>
                      </a:gsLst>
                      <a:lin ang="5400000" scaled="0"/>
                    </a:gradFill>
                  </a:endParaRPr>
                </a:p>
              </p:txBody>
            </p:sp>
            <p:sp>
              <p:nvSpPr>
                <p:cNvPr id="111"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grpSp>
          <p:sp>
            <p:nvSpPr>
              <p:cNvPr id="109"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03">
                  <a:lnSpc>
                    <a:spcPct val="90000"/>
                  </a:lnSpc>
                  <a:spcAft>
                    <a:spcPts val="588"/>
                  </a:spcAft>
                  <a:defRPr/>
                </a:pPr>
                <a:r>
                  <a:rPr lang="en-US" altLang="en-US" sz="1372" kern="0">
                    <a:gradFill>
                      <a:gsLst>
                        <a:gs pos="5439">
                          <a:srgbClr val="F8F8F8"/>
                        </a:gs>
                        <a:gs pos="10000">
                          <a:srgbClr val="F8F8F8"/>
                        </a:gs>
                      </a:gsLst>
                      <a:lin ang="5400000" scaled="0"/>
                    </a:gradFill>
                    <a:latin typeface="+mn-lt"/>
                  </a:rPr>
                  <a:t>Azure</a:t>
                </a:r>
                <a:br>
                  <a:rPr lang="en-US" altLang="en-US" sz="1372" kern="0">
                    <a:gradFill>
                      <a:gsLst>
                        <a:gs pos="5439">
                          <a:srgbClr val="F8F8F8"/>
                        </a:gs>
                        <a:gs pos="10000">
                          <a:srgbClr val="F8F8F8"/>
                        </a:gs>
                      </a:gsLst>
                      <a:lin ang="5400000" scaled="0"/>
                    </a:gradFill>
                    <a:latin typeface="+mn-lt"/>
                  </a:rPr>
                </a:br>
                <a:r>
                  <a:rPr lang="en-US" altLang="en-US" sz="1372" kern="0">
                    <a:gradFill>
                      <a:gsLst>
                        <a:gs pos="5439">
                          <a:srgbClr val="F8F8F8"/>
                        </a:gs>
                        <a:gs pos="10000">
                          <a:srgbClr val="F8F8F8"/>
                        </a:gs>
                      </a:gsLst>
                      <a:lin ang="5400000" scaled="0"/>
                    </a:gradFill>
                    <a:latin typeface="+mn-lt"/>
                  </a:rPr>
                  <a:t>VPN 2 </a:t>
                </a:r>
              </a:p>
            </p:txBody>
          </p:sp>
        </p:grpSp>
        <p:cxnSp>
          <p:nvCxnSpPr>
            <p:cNvPr id="115" name="Straight Arrow Connector 114"/>
            <p:cNvCxnSpPr/>
            <p:nvPr/>
          </p:nvCxnSpPr>
          <p:spPr>
            <a:xfrm>
              <a:off x="4172699" y="2877358"/>
              <a:ext cx="4379307" cy="0"/>
            </a:xfrm>
            <a:prstGeom prst="straightConnector1">
              <a:avLst/>
            </a:prstGeom>
            <a:ln w="25400">
              <a:solidFill>
                <a:schemeClr val="accent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172699" y="5569760"/>
              <a:ext cx="4379307" cy="0"/>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4172699" y="3260325"/>
              <a:ext cx="4379307" cy="1935789"/>
            </a:xfrm>
            <a:prstGeom prst="straightConnector1">
              <a:avLst/>
            </a:prstGeom>
            <a:ln w="25400">
              <a:solidFill>
                <a:schemeClr val="accent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172699" y="3260325"/>
              <a:ext cx="4379307" cy="1866749"/>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
        <p:nvSpPr>
          <p:cNvPr id="92" name="Trapezoid 91"/>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189142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40594" y="1418680"/>
            <a:ext cx="11650488" cy="5595565"/>
          </a:xfrm>
        </p:spPr>
        <p:txBody>
          <a:bodyPr>
            <a:normAutofit/>
          </a:bodyPr>
          <a:lstStyle/>
          <a:p>
            <a:r>
              <a:rPr lang="en-US" sz="2800" dirty="0">
                <a:solidFill>
                  <a:srgbClr val="000000"/>
                </a:solidFill>
              </a:rPr>
              <a:t>Global connectivity</a:t>
            </a:r>
          </a:p>
          <a:p>
            <a:pPr lvl="1"/>
            <a:r>
              <a:rPr lang="en-US" sz="1900" dirty="0">
                <a:solidFill>
                  <a:srgbClr val="000000"/>
                </a:solidFill>
              </a:rPr>
              <a:t>Link a virtual network from any Azure region to your ExpressRoute circuit</a:t>
            </a:r>
          </a:p>
          <a:p>
            <a:r>
              <a:rPr lang="en-US" sz="2800" dirty="0">
                <a:solidFill>
                  <a:srgbClr val="000000"/>
                </a:solidFill>
              </a:rPr>
              <a:t>More IP route prefixes</a:t>
            </a:r>
          </a:p>
          <a:p>
            <a:pPr lvl="1"/>
            <a:r>
              <a:rPr lang="en-US" sz="1900" dirty="0">
                <a:solidFill>
                  <a:srgbClr val="000000"/>
                </a:solidFill>
              </a:rPr>
              <a:t>Increase limit to 10,000 routes (from 4,000)</a:t>
            </a:r>
          </a:p>
          <a:p>
            <a:r>
              <a:rPr lang="en-US" sz="2800" dirty="0">
                <a:solidFill>
                  <a:srgbClr val="000000"/>
                </a:solidFill>
              </a:rPr>
              <a:t>Connect more Azure </a:t>
            </a:r>
            <a:r>
              <a:rPr lang="en-US" sz="2800" dirty="0" err="1">
                <a:solidFill>
                  <a:srgbClr val="000000"/>
                </a:solidFill>
              </a:rPr>
              <a:t>VNets</a:t>
            </a:r>
            <a:r>
              <a:rPr lang="en-US" sz="2800" dirty="0">
                <a:solidFill>
                  <a:srgbClr val="000000"/>
                </a:solidFill>
              </a:rPr>
              <a:t> (10 for standard)</a:t>
            </a:r>
            <a:endParaRPr lang="en-US" sz="3136" dirty="0"/>
          </a:p>
          <a:p>
            <a:pPr marL="0" indent="0">
              <a:buNone/>
            </a:pPr>
            <a:r>
              <a:rPr lang="en-US" dirty="0">
                <a:solidFill>
                  <a:srgbClr val="000000"/>
                </a:solidFill>
              </a:rPr>
              <a:t>    How to enable Premium:</a:t>
            </a:r>
          </a:p>
          <a:p>
            <a:pPr marL="0" indent="0">
              <a:buNone/>
            </a:pPr>
            <a:r>
              <a:rPr lang="en-US" sz="1568" dirty="0">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PS C:\&gt; Set-</a:t>
            </a:r>
            <a:r>
              <a:rPr lang="en-US" sz="1600" dirty="0" err="1">
                <a:solidFill>
                  <a:srgbClr val="000000"/>
                </a:solidFill>
                <a:latin typeface="Courier New" panose="02070309020205020404" pitchFamily="49" charset="0"/>
                <a:cs typeface="Courier New" panose="02070309020205020404" pitchFamily="49" charset="0"/>
              </a:rPr>
              <a:t>AzureDedicatedCircuitProperties</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ServiceKey</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myServiceKey</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Sku</a:t>
            </a:r>
            <a:r>
              <a:rPr lang="en-US" sz="1600" dirty="0">
                <a:solidFill>
                  <a:srgbClr val="000000"/>
                </a:solidFill>
                <a:latin typeface="Courier New" panose="02070309020205020404" pitchFamily="49" charset="0"/>
                <a:cs typeface="Courier New" panose="02070309020205020404" pitchFamily="49" charset="0"/>
              </a:rPr>
              <a:t> Premium</a:t>
            </a:r>
          </a:p>
        </p:txBody>
      </p:sp>
      <p:sp>
        <p:nvSpPr>
          <p:cNvPr id="2" name="Title 1"/>
          <p:cNvSpPr>
            <a:spLocks noGrp="1"/>
          </p:cNvSpPr>
          <p:nvPr>
            <p:ph type="title"/>
          </p:nvPr>
        </p:nvSpPr>
        <p:spPr>
          <a:xfrm>
            <a:off x="733433" y="45971"/>
            <a:ext cx="6373813" cy="689111"/>
          </a:xfrm>
        </p:spPr>
        <p:txBody>
          <a:bodyPr>
            <a:normAutofit fontScale="90000"/>
          </a:bodyPr>
          <a:lstStyle/>
          <a:p>
            <a:r>
              <a:rPr lang="en-US" dirty="0"/>
              <a:t>ExpressRoute Premium add-on</a:t>
            </a:r>
          </a:p>
        </p:txBody>
      </p:sp>
    </p:spTree>
    <p:extLst>
      <p:ext uri="{BB962C8B-B14F-4D97-AF65-F5344CB8AC3E}">
        <p14:creationId xmlns:p14="http://schemas.microsoft.com/office/powerpoint/2010/main" val="24116917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276"/>
          <p:cNvSpPr>
            <a:spLocks noGrp="1"/>
          </p:cNvSpPr>
          <p:nvPr>
            <p:ph type="title"/>
          </p:nvPr>
        </p:nvSpPr>
        <p:spPr>
          <a:xfrm>
            <a:off x="791931" y="74874"/>
            <a:ext cx="7795464" cy="689111"/>
          </a:xfrm>
        </p:spPr>
        <p:txBody>
          <a:bodyPr>
            <a:normAutofit fontScale="90000"/>
          </a:bodyPr>
          <a:lstStyle/>
          <a:p>
            <a:r>
              <a:rPr lang="en-US" dirty="0"/>
              <a:t>Sharing ExpressRoute connections</a:t>
            </a:r>
          </a:p>
        </p:txBody>
      </p:sp>
      <p:sp>
        <p:nvSpPr>
          <p:cNvPr id="278" name="Text Placeholder 277"/>
          <p:cNvSpPr>
            <a:spLocks noGrp="1"/>
          </p:cNvSpPr>
          <p:nvPr>
            <p:ph type="body" sz="quarter" idx="10"/>
          </p:nvPr>
        </p:nvSpPr>
        <p:spPr>
          <a:xfrm>
            <a:off x="236157" y="1439768"/>
            <a:ext cx="6862040" cy="2046433"/>
          </a:xfrm>
        </p:spPr>
        <p:txBody>
          <a:bodyPr/>
          <a:lstStyle/>
          <a:p>
            <a:pPr marL="281620" lvl="1" indent="-281620">
              <a:lnSpc>
                <a:spcPct val="90000"/>
              </a:lnSpc>
              <a:spcBef>
                <a:spcPts val="1200"/>
              </a:spcBef>
              <a:spcAft>
                <a:spcPts val="588"/>
              </a:spcAft>
              <a:buSzPct val="100000"/>
            </a:pPr>
            <a:r>
              <a:rPr lang="en-US" sz="2400" dirty="0">
                <a:solidFill>
                  <a:srgbClr val="0C0C0C"/>
                </a:solidFill>
              </a:rPr>
              <a:t>Share an ExpressRoute circuit across other subscriptions</a:t>
            </a:r>
          </a:p>
          <a:p>
            <a:pPr marL="281620" lvl="1" indent="-281620">
              <a:lnSpc>
                <a:spcPct val="90000"/>
              </a:lnSpc>
              <a:spcBef>
                <a:spcPts val="1200"/>
              </a:spcBef>
              <a:spcAft>
                <a:spcPts val="588"/>
              </a:spcAft>
              <a:buSzPct val="100000"/>
            </a:pPr>
            <a:r>
              <a:rPr lang="en-US" sz="2400" dirty="0">
                <a:solidFill>
                  <a:srgbClr val="0C0C0C"/>
                </a:solidFill>
              </a:rPr>
              <a:t>Circuit owner must authorize and can revoke</a:t>
            </a:r>
          </a:p>
          <a:p>
            <a:pPr marL="281620" lvl="1" indent="-281620">
              <a:lnSpc>
                <a:spcPct val="90000"/>
              </a:lnSpc>
              <a:spcBef>
                <a:spcPts val="1200"/>
              </a:spcBef>
              <a:spcAft>
                <a:spcPts val="588"/>
              </a:spcAft>
              <a:buSzPct val="100000"/>
            </a:pPr>
            <a:r>
              <a:rPr lang="en-US" sz="2400" dirty="0">
                <a:solidFill>
                  <a:srgbClr val="0C0C0C"/>
                </a:solidFill>
              </a:rPr>
              <a:t>Owner gets billed for usage</a:t>
            </a:r>
          </a:p>
        </p:txBody>
      </p:sp>
      <p:grpSp>
        <p:nvGrpSpPr>
          <p:cNvPr id="140" name="Group 139"/>
          <p:cNvGrpSpPr/>
          <p:nvPr/>
        </p:nvGrpSpPr>
        <p:grpSpPr>
          <a:xfrm>
            <a:off x="3256814" y="2357215"/>
            <a:ext cx="8811361" cy="4585955"/>
            <a:chOff x="312920" y="408775"/>
            <a:chExt cx="8724814" cy="4670411"/>
          </a:xfrm>
        </p:grpSpPr>
        <p:sp>
          <p:nvSpPr>
            <p:cNvPr id="141" name="Freeform 128"/>
            <p:cNvSpPr>
              <a:spLocks noChangeAspect="1"/>
            </p:cNvSpPr>
            <p:nvPr/>
          </p:nvSpPr>
          <p:spPr bwMode="black">
            <a:xfrm>
              <a:off x="3226047" y="408775"/>
              <a:ext cx="5811687" cy="467041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a:extLst/>
          </p:spPr>
          <p:txBody>
            <a:bodyPr vert="horz" wrap="square" lIns="0" tIns="0" rIns="0" bIns="0" numCol="1" anchor="ctr" anchorCtr="0" compatLnSpc="1">
              <a:prstTxWarp prst="textNoShape">
                <a:avLst/>
              </a:prstTxWarp>
            </a:bodyPr>
            <a:lstStyle/>
            <a:p>
              <a:pPr defTabSz="895945">
                <a:defRPr/>
              </a:pPr>
              <a:endParaRPr lang="en-US" sz="1350" kern="0" dirty="0">
                <a:solidFill>
                  <a:prstClr val="white"/>
                </a:solidFill>
                <a:latin typeface="Calibri"/>
              </a:endParaRPr>
            </a:p>
          </p:txBody>
        </p:sp>
        <p:sp>
          <p:nvSpPr>
            <p:cNvPr id="142" name="TextBox 141"/>
            <p:cNvSpPr txBox="1"/>
            <p:nvPr/>
          </p:nvSpPr>
          <p:spPr>
            <a:xfrm>
              <a:off x="5330032" y="668016"/>
              <a:ext cx="1318799" cy="305355"/>
            </a:xfrm>
            <a:prstGeom prst="rect">
              <a:avLst/>
            </a:prstGeom>
            <a:noFill/>
          </p:spPr>
          <p:txBody>
            <a:bodyPr wrap="none" rtlCol="0">
              <a:spAutoFit/>
            </a:bodyPr>
            <a:lstStyle/>
            <a:p>
              <a:pPr algn="ctr" defTabSz="895945">
                <a:defRPr/>
              </a:pPr>
              <a:r>
                <a:rPr lang="en-US" sz="1322" b="1" kern="0" dirty="0">
                  <a:solidFill>
                    <a:prstClr val="white"/>
                  </a:solidFill>
                  <a:effectLst>
                    <a:outerShdw blurRad="38100" dist="38100" dir="2700000" algn="tl">
                      <a:srgbClr val="000000">
                        <a:alpha val="43137"/>
                      </a:srgbClr>
                    </a:outerShdw>
                  </a:effectLst>
                  <a:latin typeface="Calibri"/>
                </a:rPr>
                <a:t>Microsoft Azure</a:t>
              </a:r>
            </a:p>
          </p:txBody>
        </p:sp>
        <p:sp>
          <p:nvSpPr>
            <p:cNvPr id="143" name="Rectangle 142"/>
            <p:cNvSpPr/>
            <p:nvPr/>
          </p:nvSpPr>
          <p:spPr bwMode="auto">
            <a:xfrm>
              <a:off x="312920" y="1635147"/>
              <a:ext cx="2651210" cy="265121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39" tIns="34271" rIns="68539" bIns="34271" numCol="1" rtlCol="0" anchor="t" anchorCtr="0" compatLnSpc="1">
              <a:prstTxWarp prst="textNoShape">
                <a:avLst/>
              </a:prstTxWarp>
            </a:bodyPr>
            <a:lstStyle/>
            <a:p>
              <a:pPr algn="ctr" defTabSz="685105" fontAlgn="base">
                <a:lnSpc>
                  <a:spcPct val="90000"/>
                </a:lnSpc>
                <a:spcBef>
                  <a:spcPct val="0"/>
                </a:spcBef>
                <a:spcAft>
                  <a:spcPct val="0"/>
                </a:spcAft>
                <a:defRPr/>
              </a:pPr>
              <a:r>
                <a:rPr lang="en-US" sz="1799" b="1" kern="0" dirty="0">
                  <a:gradFill>
                    <a:gsLst>
                      <a:gs pos="0">
                        <a:srgbClr val="FFFFFF"/>
                      </a:gs>
                      <a:gs pos="100000">
                        <a:srgbClr val="FFFFFF"/>
                      </a:gs>
                    </a:gsLst>
                    <a:lin ang="5400000" scaled="0"/>
                  </a:gradFill>
                  <a:latin typeface="Segoe UI Light" pitchFamily="34" charset="0"/>
                </a:rPr>
                <a:t>On-Premises Network</a:t>
              </a:r>
              <a:endParaRPr lang="en-US" sz="787" b="1" kern="0" dirty="0">
                <a:solidFill>
                  <a:srgbClr val="FFFFFF">
                    <a:alpha val="99000"/>
                  </a:srgbClr>
                </a:solidFill>
                <a:latin typeface="Calibri"/>
              </a:endParaRPr>
            </a:p>
          </p:txBody>
        </p:sp>
        <p:pic>
          <p:nvPicPr>
            <p:cNvPr id="14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2485475" y="1920257"/>
              <a:ext cx="271940" cy="544808"/>
            </a:xfrm>
            <a:prstGeom prst="rect">
              <a:avLst/>
            </a:prstGeom>
            <a:noFill/>
          </p:spPr>
        </p:pic>
        <p:sp>
          <p:nvSpPr>
            <p:cNvPr id="145" name="Rectangle 144"/>
            <p:cNvSpPr/>
            <p:nvPr/>
          </p:nvSpPr>
          <p:spPr>
            <a:xfrm>
              <a:off x="2084048" y="2349182"/>
              <a:ext cx="865374" cy="347924"/>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Proxy / </a:t>
              </a:r>
            </a:p>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Internet edge</a:t>
              </a:r>
            </a:p>
          </p:txBody>
        </p:sp>
        <p:grpSp>
          <p:nvGrpSpPr>
            <p:cNvPr id="146" name="Group 145"/>
            <p:cNvGrpSpPr/>
            <p:nvPr/>
          </p:nvGrpSpPr>
          <p:grpSpPr>
            <a:xfrm>
              <a:off x="1307303" y="1749862"/>
              <a:ext cx="741963" cy="783428"/>
              <a:chOff x="2779807" y="2782146"/>
              <a:chExt cx="882169" cy="931469"/>
            </a:xfrm>
          </p:grpSpPr>
          <p:pic>
            <p:nvPicPr>
              <p:cNvPr id="275" name="Picture 2"/>
              <p:cNvPicPr>
                <a:picLocks noChangeAspect="1" noChangeArrowheads="1"/>
              </p:cNvPicPr>
              <p:nvPr/>
            </p:nvPicPr>
            <p:blipFill rotWithShape="1">
              <a:blip r:embed="rId3" cstate="print">
                <a:lum bright="100000" contrast="100000"/>
              </a:blip>
              <a:srcRect l="9422" t="9591" r="8195" b="13220"/>
              <a:stretch/>
            </p:blipFill>
            <p:spPr bwMode="auto">
              <a:xfrm>
                <a:off x="2779807" y="3141209"/>
                <a:ext cx="666746" cy="572406"/>
              </a:xfrm>
              <a:prstGeom prst="rect">
                <a:avLst/>
              </a:prstGeom>
              <a:noFill/>
              <a:ln w="9525">
                <a:noFill/>
                <a:miter lim="800000"/>
                <a:headEnd/>
                <a:tailEnd/>
              </a:ln>
              <a:effectLst/>
            </p:spPr>
          </p:pic>
          <p:sp>
            <p:nvSpPr>
              <p:cNvPr id="276"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sp>
          <p:nvSpPr>
            <p:cNvPr id="147" name="Rectangle 146"/>
            <p:cNvSpPr/>
            <p:nvPr/>
          </p:nvSpPr>
          <p:spPr>
            <a:xfrm>
              <a:off x="1290761" y="2491726"/>
              <a:ext cx="698529" cy="220920"/>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IIS Servers</a:t>
              </a:r>
            </a:p>
          </p:txBody>
        </p:sp>
        <p:grpSp>
          <p:nvGrpSpPr>
            <p:cNvPr id="148" name="Group 147"/>
            <p:cNvGrpSpPr/>
            <p:nvPr/>
          </p:nvGrpSpPr>
          <p:grpSpPr>
            <a:xfrm>
              <a:off x="1305836" y="2544866"/>
              <a:ext cx="668380" cy="903651"/>
              <a:chOff x="1613608" y="3924261"/>
              <a:chExt cx="873778" cy="1181347"/>
            </a:xfrm>
          </p:grpSpPr>
          <p:grpSp>
            <p:nvGrpSpPr>
              <p:cNvPr id="266" name="Group 265"/>
              <p:cNvGrpSpPr/>
              <p:nvPr/>
            </p:nvGrpSpPr>
            <p:grpSpPr>
              <a:xfrm>
                <a:off x="1872744" y="3924261"/>
                <a:ext cx="579423" cy="931057"/>
                <a:chOff x="1872744" y="3924261"/>
                <a:chExt cx="579423" cy="931057"/>
              </a:xfrm>
            </p:grpSpPr>
            <p:pic>
              <p:nvPicPr>
                <p:cNvPr id="268"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1872744" y="4143086"/>
                  <a:ext cx="355510" cy="712232"/>
                </a:xfrm>
                <a:prstGeom prst="rect">
                  <a:avLst/>
                </a:prstGeom>
                <a:noFill/>
              </p:spPr>
            </p:pic>
            <p:grpSp>
              <p:nvGrpSpPr>
                <p:cNvPr id="269" name="Group 268"/>
                <p:cNvGrpSpPr/>
                <p:nvPr/>
              </p:nvGrpSpPr>
              <p:grpSpPr>
                <a:xfrm>
                  <a:off x="2145957" y="3924261"/>
                  <a:ext cx="306210" cy="803606"/>
                  <a:chOff x="2145957" y="3924261"/>
                  <a:chExt cx="306210" cy="803606"/>
                </a:xfrm>
              </p:grpSpPr>
              <p:grpSp>
                <p:nvGrpSpPr>
                  <p:cNvPr id="270" name="Group 269"/>
                  <p:cNvGrpSpPr/>
                  <p:nvPr/>
                </p:nvGrpSpPr>
                <p:grpSpPr>
                  <a:xfrm>
                    <a:off x="2145957" y="3924261"/>
                    <a:ext cx="306210" cy="803606"/>
                    <a:chOff x="1549958" y="4627897"/>
                    <a:chExt cx="702129" cy="1842640"/>
                  </a:xfrm>
                </p:grpSpPr>
                <p:sp>
                  <p:nvSpPr>
                    <p:cNvPr id="272" name="Isosceles Triangle 271"/>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73" name="Rectangle 272"/>
                    <p:cNvSpPr/>
                    <p:nvPr/>
                  </p:nvSpPr>
                  <p:spPr bwMode="auto">
                    <a:xfrm>
                      <a:off x="1549958" y="6410137"/>
                      <a:ext cx="472764" cy="60400"/>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74" name="Rectangle 273"/>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71" name="Isosceles Triangle 270"/>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67" name="Rectangle 266"/>
              <p:cNvSpPr/>
              <p:nvPr/>
            </p:nvSpPr>
            <p:spPr>
              <a:xfrm>
                <a:off x="1613608" y="4816797"/>
                <a:ext cx="873778" cy="288811"/>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pic>
          <p:nvPicPr>
            <p:cNvPr id="149" name="Picture 2"/>
            <p:cNvPicPr>
              <a:picLocks noChangeAspect="1" noChangeArrowheads="1"/>
            </p:cNvPicPr>
            <p:nvPr/>
          </p:nvPicPr>
          <p:blipFill rotWithShape="1">
            <a:blip r:embed="rId3" cstate="print">
              <a:lum bright="100000" contrast="100000"/>
            </a:blip>
            <a:srcRect l="9422" t="9591" r="8195" b="13220"/>
            <a:stretch/>
          </p:blipFill>
          <p:spPr bwMode="auto">
            <a:xfrm>
              <a:off x="554176" y="2064328"/>
              <a:ext cx="560778" cy="481432"/>
            </a:xfrm>
            <a:prstGeom prst="rect">
              <a:avLst/>
            </a:prstGeom>
            <a:noFill/>
            <a:ln w="9525">
              <a:noFill/>
              <a:miter lim="800000"/>
              <a:headEnd/>
              <a:tailEnd/>
            </a:ln>
            <a:effectLst/>
          </p:spPr>
        </p:pic>
        <p:sp>
          <p:nvSpPr>
            <p:cNvPr id="150" name="Rectangle 149"/>
            <p:cNvSpPr/>
            <p:nvPr/>
          </p:nvSpPr>
          <p:spPr>
            <a:xfrm>
              <a:off x="554195" y="2513721"/>
              <a:ext cx="666792" cy="220920"/>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SQL Farm</a:t>
              </a:r>
            </a:p>
          </p:txBody>
        </p:sp>
        <p:grpSp>
          <p:nvGrpSpPr>
            <p:cNvPr id="151" name="Group 150"/>
            <p:cNvGrpSpPr/>
            <p:nvPr/>
          </p:nvGrpSpPr>
          <p:grpSpPr>
            <a:xfrm>
              <a:off x="1270905" y="3380784"/>
              <a:ext cx="738242" cy="805603"/>
              <a:chOff x="1709774" y="5108197"/>
              <a:chExt cx="965110" cy="1013204"/>
            </a:xfrm>
          </p:grpSpPr>
          <p:pic>
            <p:nvPicPr>
              <p:cNvPr id="263" name="Picture 2"/>
              <p:cNvPicPr>
                <a:picLocks noChangeAspect="1" noChangeArrowheads="1"/>
              </p:cNvPicPr>
              <p:nvPr/>
            </p:nvPicPr>
            <p:blipFill>
              <a:blip r:embed="rId3" cstate="print">
                <a:lum bright="100000" contrast="100000"/>
              </a:blip>
              <a:srcRect/>
              <a:stretch>
                <a:fillRect/>
              </a:stretch>
            </p:blipFill>
            <p:spPr bwMode="auto">
              <a:xfrm>
                <a:off x="1709774" y="5108197"/>
                <a:ext cx="965110" cy="884298"/>
              </a:xfrm>
              <a:prstGeom prst="rect">
                <a:avLst/>
              </a:prstGeom>
              <a:noFill/>
              <a:ln w="9525">
                <a:noFill/>
                <a:miter lim="800000"/>
                <a:headEnd/>
                <a:tailEnd/>
              </a:ln>
              <a:effectLst/>
            </p:spPr>
          </p:pic>
          <p:sp>
            <p:nvSpPr>
              <p:cNvPr id="264" name="Rectangle 263"/>
              <p:cNvSpPr/>
              <p:nvPr/>
            </p:nvSpPr>
            <p:spPr>
              <a:xfrm>
                <a:off x="1726352" y="5843549"/>
                <a:ext cx="863406" cy="277852"/>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Exchange</a:t>
                </a:r>
              </a:p>
            </p:txBody>
          </p:sp>
          <p:sp>
            <p:nvSpPr>
              <p:cNvPr id="265" name="Freeform 128"/>
              <p:cNvSpPr>
                <a:spLocks noEditPoints="1"/>
              </p:cNvSpPr>
              <p:nvPr/>
            </p:nvSpPr>
            <p:spPr bwMode="black">
              <a:xfrm>
                <a:off x="2333663" y="5626591"/>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1695" tIns="30847" rIns="61695" bIns="30847" numCol="1" anchor="t" anchorCtr="0" compatLnSpc="1">
                <a:prstTxWarp prst="textNoShape">
                  <a:avLst/>
                </a:prstTxWarp>
              </a:bodyPr>
              <a:lstStyle/>
              <a:p>
                <a:pPr defTabSz="685438">
                  <a:defRPr/>
                </a:pPr>
                <a:endParaRPr lang="en-US" sz="1200" kern="0">
                  <a:solidFill>
                    <a:srgbClr val="FFFFFF"/>
                  </a:solidFill>
                </a:endParaRPr>
              </a:p>
            </p:txBody>
          </p:sp>
        </p:grpSp>
        <p:sp>
          <p:nvSpPr>
            <p:cNvPr id="152" name="Freeform 27"/>
            <p:cNvSpPr>
              <a:spLocks noChangeAspect="1" noEditPoints="1"/>
            </p:cNvSpPr>
            <p:nvPr/>
          </p:nvSpPr>
          <p:spPr bwMode="black">
            <a:xfrm>
              <a:off x="611375" y="2204216"/>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3" name="Freeform 27"/>
            <p:cNvSpPr>
              <a:spLocks noChangeAspect="1" noEditPoints="1"/>
            </p:cNvSpPr>
            <p:nvPr/>
          </p:nvSpPr>
          <p:spPr bwMode="black">
            <a:xfrm>
              <a:off x="611375" y="2569055"/>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4" name="Freeform 27"/>
            <p:cNvSpPr>
              <a:spLocks noChangeAspect="1" noEditPoints="1"/>
            </p:cNvSpPr>
            <p:nvPr/>
          </p:nvSpPr>
          <p:spPr bwMode="black">
            <a:xfrm>
              <a:off x="611375" y="2933894"/>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5" name="Freeform 27"/>
            <p:cNvSpPr>
              <a:spLocks noChangeAspect="1" noEditPoints="1"/>
            </p:cNvSpPr>
            <p:nvPr/>
          </p:nvSpPr>
          <p:spPr bwMode="black">
            <a:xfrm>
              <a:off x="611375" y="3298732"/>
              <a:ext cx="390380" cy="251473"/>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FFFFFF"/>
            </a:solidFill>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6" name="Freeform 92"/>
            <p:cNvSpPr>
              <a:spLocks noEditPoints="1"/>
            </p:cNvSpPr>
            <p:nvPr/>
          </p:nvSpPr>
          <p:spPr bwMode="black">
            <a:xfrm>
              <a:off x="2354299" y="2187126"/>
              <a:ext cx="146336" cy="1993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57" name="Left-Right Arrow 156"/>
            <p:cNvSpPr/>
            <p:nvPr/>
          </p:nvSpPr>
          <p:spPr>
            <a:xfrm>
              <a:off x="3020251" y="2339869"/>
              <a:ext cx="1557928" cy="845498"/>
            </a:xfrm>
            <a:prstGeom prst="leftRightArrow">
              <a:avLst>
                <a:gd name="adj1" fmla="val 50000"/>
                <a:gd name="adj2" fmla="val 30483"/>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r>
                <a:rPr lang="en-US" sz="1322" kern="0" dirty="0">
                  <a:solidFill>
                    <a:prstClr val="white"/>
                  </a:solidFill>
                  <a:latin typeface="Calibri"/>
                </a:rPr>
                <a:t>ExpressRoute</a:t>
              </a:r>
            </a:p>
          </p:txBody>
        </p:sp>
        <p:grpSp>
          <p:nvGrpSpPr>
            <p:cNvPr id="158" name="Group 157"/>
            <p:cNvGrpSpPr/>
            <p:nvPr/>
          </p:nvGrpSpPr>
          <p:grpSpPr>
            <a:xfrm>
              <a:off x="5635385" y="952256"/>
              <a:ext cx="558887" cy="610618"/>
              <a:chOff x="6885173" y="2464880"/>
              <a:chExt cx="662957" cy="692958"/>
            </a:xfrm>
          </p:grpSpPr>
          <p:sp>
            <p:nvSpPr>
              <p:cNvPr id="259" name="Freeform 22"/>
              <p:cNvSpPr>
                <a:spLocks noEditPoints="1"/>
              </p:cNvSpPr>
              <p:nvPr/>
            </p:nvSpPr>
            <p:spPr bwMode="auto">
              <a:xfrm flipH="1">
                <a:off x="7292232" y="2713726"/>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nvGrpSpPr>
              <p:cNvPr id="260" name="Group 259"/>
              <p:cNvGrpSpPr/>
              <p:nvPr/>
            </p:nvGrpSpPr>
            <p:grpSpPr>
              <a:xfrm>
                <a:off x="6885173" y="2464880"/>
                <a:ext cx="662957" cy="692958"/>
                <a:chOff x="6885173" y="2464880"/>
                <a:chExt cx="662957" cy="692958"/>
              </a:xfrm>
            </p:grpSpPr>
            <p:pic>
              <p:nvPicPr>
                <p:cNvPr id="261" name="Picture 2"/>
                <p:cNvPicPr>
                  <a:picLocks noChangeAspect="1" noChangeArrowheads="1"/>
                </p:cNvPicPr>
                <p:nvPr/>
              </p:nvPicPr>
              <p:blipFill rotWithShape="1">
                <a:blip r:embed="rId3" cstate="print">
                  <a:lum bright="100000" contrast="100000"/>
                </a:blip>
                <a:srcRect l="9422" t="9591" r="8195" b="13220"/>
                <a:stretch/>
              </p:blipFill>
              <p:spPr bwMode="auto">
                <a:xfrm>
                  <a:off x="6930355" y="2464880"/>
                  <a:ext cx="560778" cy="481432"/>
                </a:xfrm>
                <a:prstGeom prst="rect">
                  <a:avLst/>
                </a:prstGeom>
                <a:noFill/>
                <a:ln w="9525">
                  <a:noFill/>
                  <a:miter lim="800000"/>
                  <a:headEnd/>
                  <a:tailEnd/>
                </a:ln>
                <a:effectLst/>
              </p:spPr>
            </p:pic>
            <p:sp>
              <p:nvSpPr>
                <p:cNvPr id="262" name="Rectangle 261"/>
                <p:cNvSpPr/>
                <p:nvPr/>
              </p:nvSpPr>
              <p:spPr>
                <a:xfrm>
                  <a:off x="6885173" y="2907127"/>
                  <a:ext cx="662957" cy="250711"/>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SQL DB</a:t>
                  </a:r>
                </a:p>
              </p:txBody>
            </p:sp>
          </p:grpSp>
        </p:grpSp>
        <p:grpSp>
          <p:nvGrpSpPr>
            <p:cNvPr id="159" name="Group 158"/>
            <p:cNvGrpSpPr/>
            <p:nvPr/>
          </p:nvGrpSpPr>
          <p:grpSpPr>
            <a:xfrm>
              <a:off x="5017974" y="980279"/>
              <a:ext cx="573169" cy="606463"/>
              <a:chOff x="6415701" y="1877391"/>
              <a:chExt cx="761609" cy="940527"/>
            </a:xfrm>
          </p:grpSpPr>
          <p:sp>
            <p:nvSpPr>
              <p:cNvPr id="257" name="Freeform 22"/>
              <p:cNvSpPr>
                <a:spLocks noEditPoints="1"/>
              </p:cNvSpPr>
              <p:nvPr/>
            </p:nvSpPr>
            <p:spPr bwMode="auto">
              <a:xfrm flipH="1">
                <a:off x="6545081" y="1877391"/>
                <a:ext cx="502847" cy="57829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258" name="Rectangle 257"/>
              <p:cNvSpPr/>
              <p:nvPr/>
            </p:nvSpPr>
            <p:spPr>
              <a:xfrm>
                <a:off x="6415701" y="2475306"/>
                <a:ext cx="761609" cy="342612"/>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Storage</a:t>
                </a:r>
              </a:p>
            </p:txBody>
          </p:sp>
        </p:grpSp>
        <p:grpSp>
          <p:nvGrpSpPr>
            <p:cNvPr id="160" name="Group 159"/>
            <p:cNvGrpSpPr/>
            <p:nvPr/>
          </p:nvGrpSpPr>
          <p:grpSpPr>
            <a:xfrm>
              <a:off x="6237074" y="996567"/>
              <a:ext cx="639817" cy="596780"/>
              <a:chOff x="5912393" y="1161815"/>
              <a:chExt cx="639817" cy="596780"/>
            </a:xfrm>
          </p:grpSpPr>
          <p:sp>
            <p:nvSpPr>
              <p:cNvPr id="255" name="Freeform 6"/>
              <p:cNvSpPr>
                <a:spLocks noChangeAspect="1" noEditPoints="1"/>
              </p:cNvSpPr>
              <p:nvPr/>
            </p:nvSpPr>
            <p:spPr bwMode="black">
              <a:xfrm>
                <a:off x="6019592" y="1161815"/>
                <a:ext cx="436367" cy="398780"/>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256" name="Rectangle 255"/>
              <p:cNvSpPr/>
              <p:nvPr/>
            </p:nvSpPr>
            <p:spPr>
              <a:xfrm>
                <a:off x="5912393" y="1537675"/>
                <a:ext cx="639817" cy="220920"/>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Websites</a:t>
                </a:r>
              </a:p>
            </p:txBody>
          </p:sp>
        </p:grpSp>
        <p:grpSp>
          <p:nvGrpSpPr>
            <p:cNvPr id="161" name="Group 160"/>
            <p:cNvGrpSpPr/>
            <p:nvPr/>
          </p:nvGrpSpPr>
          <p:grpSpPr>
            <a:xfrm>
              <a:off x="5214805" y="3773479"/>
              <a:ext cx="1825582" cy="1216439"/>
              <a:chOff x="4760670" y="3844153"/>
              <a:chExt cx="1825582" cy="1216439"/>
            </a:xfrm>
          </p:grpSpPr>
          <p:sp>
            <p:nvSpPr>
              <p:cNvPr id="23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BBB59">
                  <a:lumMod val="50000"/>
                </a:srgbClr>
              </a:solid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5945">
                  <a:defRPr/>
                </a:pPr>
                <a:r>
                  <a:rPr lang="en-US" sz="1350" kern="0" dirty="0">
                    <a:solidFill>
                      <a:prstClr val="white"/>
                    </a:solidFill>
                    <a:latin typeface="Calibri"/>
                  </a:rPr>
                  <a:t>Marketing</a:t>
                </a:r>
              </a:p>
            </p:txBody>
          </p:sp>
          <p:grpSp>
            <p:nvGrpSpPr>
              <p:cNvPr id="236" name="Group 235"/>
              <p:cNvGrpSpPr/>
              <p:nvPr/>
            </p:nvGrpSpPr>
            <p:grpSpPr>
              <a:xfrm>
                <a:off x="4905409" y="4577947"/>
                <a:ext cx="266627" cy="427381"/>
                <a:chOff x="9293863" y="2567228"/>
                <a:chExt cx="444336" cy="712232"/>
              </a:xfrm>
            </p:grpSpPr>
            <p:sp>
              <p:nvSpPr>
                <p:cNvPr id="25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895945">
                    <a:defRPr/>
                  </a:pPr>
                  <a:endParaRPr lang="en-US" sz="1350" kern="0">
                    <a:solidFill>
                      <a:prstClr val="black"/>
                    </a:solidFill>
                    <a:latin typeface="Calibri"/>
                  </a:endParaRPr>
                </a:p>
              </p:txBody>
            </p:sp>
            <p:pic>
              <p:nvPicPr>
                <p:cNvPr id="25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9293863" y="2567228"/>
                  <a:ext cx="355510" cy="712232"/>
                </a:xfrm>
                <a:prstGeom prst="rect">
                  <a:avLst/>
                </a:prstGeom>
                <a:noFill/>
              </p:spPr>
            </p:pic>
          </p:grpSp>
          <p:grpSp>
            <p:nvGrpSpPr>
              <p:cNvPr id="237" name="Group 236"/>
              <p:cNvGrpSpPr/>
              <p:nvPr/>
            </p:nvGrpSpPr>
            <p:grpSpPr>
              <a:xfrm>
                <a:off x="5284190" y="4424430"/>
                <a:ext cx="485947" cy="315950"/>
                <a:chOff x="2870782" y="2512291"/>
                <a:chExt cx="791194" cy="572406"/>
              </a:xfrm>
            </p:grpSpPr>
            <p:pic>
              <p:nvPicPr>
                <p:cNvPr id="251" name="Picture 2"/>
                <p:cNvPicPr>
                  <a:picLocks noChangeAspect="1" noChangeArrowheads="1"/>
                </p:cNvPicPr>
                <p:nvPr/>
              </p:nvPicPr>
              <p:blipFill rotWithShape="1">
                <a:blip r:embed="rId3"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25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nvGrpSpPr>
              <p:cNvPr id="238" name="Group 237"/>
              <p:cNvGrpSpPr/>
              <p:nvPr/>
            </p:nvGrpSpPr>
            <p:grpSpPr>
              <a:xfrm>
                <a:off x="5883956" y="4177965"/>
                <a:ext cx="668380" cy="501287"/>
                <a:chOff x="1539934" y="3451570"/>
                <a:chExt cx="1221191" cy="1204581"/>
              </a:xfrm>
            </p:grpSpPr>
            <p:grpSp>
              <p:nvGrpSpPr>
                <p:cNvPr id="242" name="Group 241"/>
                <p:cNvGrpSpPr/>
                <p:nvPr/>
              </p:nvGrpSpPr>
              <p:grpSpPr>
                <a:xfrm>
                  <a:off x="1972774" y="3451570"/>
                  <a:ext cx="479392" cy="712232"/>
                  <a:chOff x="1972774" y="3451570"/>
                  <a:chExt cx="479392" cy="712232"/>
                </a:xfrm>
              </p:grpSpPr>
              <p:pic>
                <p:nvPicPr>
                  <p:cNvPr id="24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1972774" y="3451570"/>
                    <a:ext cx="355510" cy="712232"/>
                  </a:xfrm>
                  <a:prstGeom prst="rect">
                    <a:avLst/>
                  </a:prstGeom>
                  <a:noFill/>
                </p:spPr>
              </p:pic>
              <p:grpSp>
                <p:nvGrpSpPr>
                  <p:cNvPr id="245" name="Group 244"/>
                  <p:cNvGrpSpPr/>
                  <p:nvPr/>
                </p:nvGrpSpPr>
                <p:grpSpPr>
                  <a:xfrm>
                    <a:off x="2245986" y="3924261"/>
                    <a:ext cx="206180" cy="206424"/>
                    <a:chOff x="2245986" y="3924261"/>
                    <a:chExt cx="206180" cy="206424"/>
                  </a:xfrm>
                </p:grpSpPr>
                <p:grpSp>
                  <p:nvGrpSpPr>
                    <p:cNvPr id="246" name="Group 245"/>
                    <p:cNvGrpSpPr/>
                    <p:nvPr/>
                  </p:nvGrpSpPr>
                  <p:grpSpPr>
                    <a:xfrm>
                      <a:off x="2245986" y="3924261"/>
                      <a:ext cx="206180" cy="206424"/>
                      <a:chOff x="1779323" y="4627897"/>
                      <a:chExt cx="472764" cy="473323"/>
                    </a:xfrm>
                  </p:grpSpPr>
                  <p:sp>
                    <p:nvSpPr>
                      <p:cNvPr id="248" name="Isosceles Triangle 24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49" name="Rectangle 24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50" name="Rectangle 24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47" name="Isosceles Triangle 24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43" name="Rectangle 242"/>
                <p:cNvSpPr/>
                <p:nvPr/>
              </p:nvSpPr>
              <p:spPr>
                <a:xfrm>
                  <a:off x="1539934" y="4125284"/>
                  <a:ext cx="1221191" cy="530867"/>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239" name="Group 238"/>
              <p:cNvGrpSpPr/>
              <p:nvPr/>
            </p:nvGrpSpPr>
            <p:grpSpPr>
              <a:xfrm>
                <a:off x="5439852" y="3936787"/>
                <a:ext cx="514370" cy="398426"/>
                <a:chOff x="5417146" y="4111056"/>
                <a:chExt cx="638512" cy="481432"/>
              </a:xfrm>
            </p:grpSpPr>
            <p:pic>
              <p:nvPicPr>
                <p:cNvPr id="240" name="Picture 2"/>
                <p:cNvPicPr>
                  <a:picLocks noChangeAspect="1" noChangeArrowheads="1"/>
                </p:cNvPicPr>
                <p:nvPr/>
              </p:nvPicPr>
              <p:blipFill rotWithShape="1">
                <a:blip r:embed="rId3" cstate="print">
                  <a:lum bright="100000" contrast="100000"/>
                </a:blip>
                <a:srcRect l="9422" t="9591" r="8195" b="13220"/>
                <a:stretch/>
              </p:blipFill>
              <p:spPr bwMode="auto">
                <a:xfrm>
                  <a:off x="5417146" y="4111056"/>
                  <a:ext cx="560778" cy="481432"/>
                </a:xfrm>
                <a:prstGeom prst="rect">
                  <a:avLst/>
                </a:prstGeom>
                <a:noFill/>
                <a:ln w="9525">
                  <a:noFill/>
                  <a:miter lim="800000"/>
                  <a:headEnd/>
                  <a:tailEnd/>
                </a:ln>
                <a:effectLst/>
              </p:spPr>
            </p:pic>
            <p:sp>
              <p:nvSpPr>
                <p:cNvPr id="24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pic>
          <p:nvPicPr>
            <p:cNvPr id="162"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2502563" y="2664974"/>
              <a:ext cx="271940" cy="544808"/>
            </a:xfrm>
            <a:prstGeom prst="rect">
              <a:avLst/>
            </a:prstGeom>
            <a:noFill/>
          </p:spPr>
        </p:pic>
        <p:sp>
          <p:nvSpPr>
            <p:cNvPr id="163" name="Freeform 92"/>
            <p:cNvSpPr>
              <a:spLocks noEditPoints="1"/>
            </p:cNvSpPr>
            <p:nvPr/>
          </p:nvSpPr>
          <p:spPr bwMode="black">
            <a:xfrm>
              <a:off x="2371387" y="2931843"/>
              <a:ext cx="146336" cy="19938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sp>
          <p:nvSpPr>
            <p:cNvPr id="164" name="Rectangle 163"/>
            <p:cNvSpPr/>
            <p:nvPr/>
          </p:nvSpPr>
          <p:spPr>
            <a:xfrm>
              <a:off x="2124079" y="3163201"/>
              <a:ext cx="747721" cy="220920"/>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Monitoring</a:t>
              </a:r>
            </a:p>
          </p:txBody>
        </p:sp>
        <p:grpSp>
          <p:nvGrpSpPr>
            <p:cNvPr id="165" name="Group 164"/>
            <p:cNvGrpSpPr/>
            <p:nvPr/>
          </p:nvGrpSpPr>
          <p:grpSpPr>
            <a:xfrm>
              <a:off x="7028631" y="2960752"/>
              <a:ext cx="1825582" cy="1216439"/>
              <a:chOff x="4760670" y="3844153"/>
              <a:chExt cx="1825582" cy="1216439"/>
            </a:xfrm>
            <a:solidFill>
              <a:srgbClr val="9BBB59">
                <a:lumMod val="75000"/>
              </a:srgbClr>
            </a:solidFill>
          </p:grpSpPr>
          <p:sp>
            <p:nvSpPr>
              <p:cNvPr id="21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5945">
                  <a:defRPr/>
                </a:pPr>
                <a:r>
                  <a:rPr lang="en-US" sz="1350" kern="0" dirty="0">
                    <a:solidFill>
                      <a:prstClr val="white"/>
                    </a:solidFill>
                    <a:latin typeface="Calibri"/>
                  </a:rPr>
                  <a:t>Sales</a:t>
                </a:r>
              </a:p>
            </p:txBody>
          </p:sp>
          <p:grpSp>
            <p:nvGrpSpPr>
              <p:cNvPr id="216" name="Group 215"/>
              <p:cNvGrpSpPr/>
              <p:nvPr/>
            </p:nvGrpSpPr>
            <p:grpSpPr>
              <a:xfrm>
                <a:off x="4905409" y="4577947"/>
                <a:ext cx="266627" cy="427381"/>
                <a:chOff x="9293863" y="2567228"/>
                <a:chExt cx="444336" cy="712232"/>
              </a:xfrm>
              <a:grpFill/>
            </p:grpSpPr>
            <p:sp>
              <p:nvSpPr>
                <p:cNvPr id="23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ysClr val="window" lastClr="FFFFFF"/>
                </a:solidFill>
                <a:ln>
                  <a:noFill/>
                </a:ln>
                <a:extLst/>
              </p:spPr>
              <p:txBody>
                <a:bodyPr vert="horz" wrap="square" lIns="68542" tIns="34273" rIns="68542" bIns="34273" numCol="1" anchor="t" anchorCtr="0" compatLnSpc="1">
                  <a:prstTxWarp prst="textNoShape">
                    <a:avLst/>
                  </a:prstTxWarp>
                </a:bodyPr>
                <a:lstStyle/>
                <a:p>
                  <a:pPr defTabSz="895945">
                    <a:defRPr/>
                  </a:pPr>
                  <a:endParaRPr lang="en-US" sz="1350" kern="0">
                    <a:solidFill>
                      <a:prstClr val="black"/>
                    </a:solidFill>
                    <a:latin typeface="Calibri"/>
                  </a:endParaRPr>
                </a:p>
              </p:txBody>
            </p:sp>
            <p:pic>
              <p:nvPicPr>
                <p:cNvPr id="23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9293863" y="2567228"/>
                  <a:ext cx="355510" cy="712232"/>
                </a:xfrm>
                <a:prstGeom prst="rect">
                  <a:avLst/>
                </a:prstGeom>
                <a:grpFill/>
              </p:spPr>
            </p:pic>
          </p:grpSp>
          <p:grpSp>
            <p:nvGrpSpPr>
              <p:cNvPr id="217" name="Group 216"/>
              <p:cNvGrpSpPr/>
              <p:nvPr/>
            </p:nvGrpSpPr>
            <p:grpSpPr>
              <a:xfrm>
                <a:off x="5284190" y="4424430"/>
                <a:ext cx="485947" cy="315951"/>
                <a:chOff x="2870782" y="2512291"/>
                <a:chExt cx="791194" cy="572408"/>
              </a:xfrm>
              <a:grpFill/>
            </p:grpSpPr>
            <p:pic>
              <p:nvPicPr>
                <p:cNvPr id="231" name="Picture 2"/>
                <p:cNvPicPr>
                  <a:picLocks noChangeAspect="1" noChangeArrowheads="1"/>
                </p:cNvPicPr>
                <p:nvPr/>
              </p:nvPicPr>
              <p:blipFill rotWithShape="1">
                <a:blip r:embed="rId3" cstate="print">
                  <a:lum bright="100000" contrast="100000"/>
                </a:blip>
                <a:srcRect l="9422" t="9591" r="8195" b="13220"/>
                <a:stretch/>
              </p:blipFill>
              <p:spPr bwMode="auto">
                <a:xfrm>
                  <a:off x="2870782" y="2512291"/>
                  <a:ext cx="666746" cy="572406"/>
                </a:xfrm>
                <a:prstGeom prst="rect">
                  <a:avLst/>
                </a:prstGeom>
                <a:grpFill/>
                <a:ln w="9525">
                  <a:noFill/>
                  <a:miter lim="800000"/>
                  <a:headEnd/>
                  <a:tailEnd/>
                </a:ln>
                <a:effectLst/>
              </p:spPr>
            </p:pic>
            <p:sp>
              <p:nvSpPr>
                <p:cNvPr id="232" name="Freeform 6"/>
                <p:cNvSpPr>
                  <a:spLocks noChangeAspect="1" noEditPoints="1"/>
                </p:cNvSpPr>
                <p:nvPr/>
              </p:nvSpPr>
              <p:spPr bwMode="black">
                <a:xfrm>
                  <a:off x="3363172" y="2782147"/>
                  <a:ext cx="298804" cy="302552"/>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ysClr val="window" lastClr="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nvGrpSpPr>
              <p:cNvPr id="218" name="Group 217"/>
              <p:cNvGrpSpPr/>
              <p:nvPr/>
            </p:nvGrpSpPr>
            <p:grpSpPr>
              <a:xfrm>
                <a:off x="5883956" y="4177965"/>
                <a:ext cx="668380" cy="501287"/>
                <a:chOff x="1539934" y="3451570"/>
                <a:chExt cx="1221191" cy="1204581"/>
              </a:xfrm>
              <a:grpFill/>
            </p:grpSpPr>
            <p:grpSp>
              <p:nvGrpSpPr>
                <p:cNvPr id="222" name="Group 221"/>
                <p:cNvGrpSpPr/>
                <p:nvPr/>
              </p:nvGrpSpPr>
              <p:grpSpPr>
                <a:xfrm>
                  <a:off x="1972774" y="3451570"/>
                  <a:ext cx="479392" cy="712232"/>
                  <a:chOff x="1972774" y="3451570"/>
                  <a:chExt cx="479392" cy="712232"/>
                </a:xfrm>
                <a:grpFill/>
              </p:grpSpPr>
              <p:pic>
                <p:nvPicPr>
                  <p:cNvPr id="22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1972774" y="3451570"/>
                    <a:ext cx="355510" cy="712232"/>
                  </a:xfrm>
                  <a:prstGeom prst="rect">
                    <a:avLst/>
                  </a:prstGeom>
                  <a:grpFill/>
                </p:spPr>
              </p:pic>
              <p:grpSp>
                <p:nvGrpSpPr>
                  <p:cNvPr id="225" name="Group 224"/>
                  <p:cNvGrpSpPr/>
                  <p:nvPr/>
                </p:nvGrpSpPr>
                <p:grpSpPr>
                  <a:xfrm>
                    <a:off x="2245986" y="3924261"/>
                    <a:ext cx="206180" cy="206424"/>
                    <a:chOff x="2245986" y="3924261"/>
                    <a:chExt cx="206180" cy="206424"/>
                  </a:xfrm>
                  <a:grpFill/>
                </p:grpSpPr>
                <p:grpSp>
                  <p:nvGrpSpPr>
                    <p:cNvPr id="226" name="Group 225"/>
                    <p:cNvGrpSpPr/>
                    <p:nvPr/>
                  </p:nvGrpSpPr>
                  <p:grpSpPr>
                    <a:xfrm>
                      <a:off x="2245986" y="3924261"/>
                      <a:ext cx="206180" cy="206424"/>
                      <a:chOff x="1779323" y="4627897"/>
                      <a:chExt cx="472764" cy="473323"/>
                    </a:xfrm>
                    <a:grpFill/>
                  </p:grpSpPr>
                  <p:sp>
                    <p:nvSpPr>
                      <p:cNvPr id="228" name="Isosceles Triangle 227"/>
                      <p:cNvSpPr/>
                      <p:nvPr/>
                    </p:nvSpPr>
                    <p:spPr bwMode="auto">
                      <a:xfrm>
                        <a:off x="1779323" y="4627897"/>
                        <a:ext cx="472764" cy="407555"/>
                      </a:xfrm>
                      <a:prstGeom prst="triangle">
                        <a:avLst/>
                      </a:prstGeom>
                      <a:grp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29" name="Rectangle 228"/>
                      <p:cNvSpPr/>
                      <p:nvPr/>
                    </p:nvSpPr>
                    <p:spPr bwMode="auto">
                      <a:xfrm>
                        <a:off x="1779323" y="4824517"/>
                        <a:ext cx="472764" cy="60401"/>
                      </a:xfrm>
                      <a:prstGeom prst="rect">
                        <a:avLst/>
                      </a:prstGeom>
                      <a:grp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30" name="Rectangle 229"/>
                      <p:cNvSpPr/>
                      <p:nvPr/>
                    </p:nvSpPr>
                    <p:spPr bwMode="auto">
                      <a:xfrm rot="16200000">
                        <a:off x="1881399" y="4936712"/>
                        <a:ext cx="268612" cy="60403"/>
                      </a:xfrm>
                      <a:prstGeom prst="rect">
                        <a:avLst/>
                      </a:prstGeom>
                      <a:grp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27" name="Isosceles Triangle 226"/>
                    <p:cNvSpPr/>
                    <p:nvPr/>
                  </p:nvSpPr>
                  <p:spPr bwMode="auto">
                    <a:xfrm>
                      <a:off x="2304709" y="3989226"/>
                      <a:ext cx="88734" cy="76495"/>
                    </a:xfrm>
                    <a:prstGeom prst="triangle">
                      <a:avLst/>
                    </a:prstGeom>
                    <a:solidFill>
                      <a:sysClr val="window" lastClr="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23" name="Rectangle 222"/>
                <p:cNvSpPr/>
                <p:nvPr/>
              </p:nvSpPr>
              <p:spPr>
                <a:xfrm>
                  <a:off x="1539934" y="4125284"/>
                  <a:ext cx="1221191" cy="530867"/>
                </a:xfrm>
                <a:prstGeom prst="rect">
                  <a:avLst/>
                </a:prstGeom>
                <a:grpFill/>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219" name="Group 218"/>
              <p:cNvGrpSpPr/>
              <p:nvPr/>
            </p:nvGrpSpPr>
            <p:grpSpPr>
              <a:xfrm>
                <a:off x="5439852" y="3936787"/>
                <a:ext cx="514370" cy="398426"/>
                <a:chOff x="5417146" y="4111056"/>
                <a:chExt cx="638512" cy="481432"/>
              </a:xfrm>
              <a:grpFill/>
            </p:grpSpPr>
            <p:pic>
              <p:nvPicPr>
                <p:cNvPr id="220" name="Picture 2"/>
                <p:cNvPicPr>
                  <a:picLocks noChangeAspect="1" noChangeArrowheads="1"/>
                </p:cNvPicPr>
                <p:nvPr/>
              </p:nvPicPr>
              <p:blipFill rotWithShape="1">
                <a:blip r:embed="rId3" cstate="print">
                  <a:lum bright="100000" contrast="100000"/>
                </a:blip>
                <a:srcRect l="9422" t="9591" r="8195" b="13220"/>
                <a:stretch/>
              </p:blipFill>
              <p:spPr bwMode="auto">
                <a:xfrm>
                  <a:off x="5417146" y="4111056"/>
                  <a:ext cx="560778" cy="481432"/>
                </a:xfrm>
                <a:prstGeom prst="rect">
                  <a:avLst/>
                </a:prstGeom>
                <a:grpFill/>
                <a:ln w="9525">
                  <a:noFill/>
                  <a:miter lim="800000"/>
                  <a:headEnd/>
                  <a:tailEnd/>
                </a:ln>
                <a:effectLst/>
              </p:spPr>
            </p:pic>
            <p:sp>
              <p:nvSpPr>
                <p:cNvPr id="221" name="Freeform 22"/>
                <p:cNvSpPr>
                  <a:spLocks noEditPoints="1"/>
                </p:cNvSpPr>
                <p:nvPr/>
              </p:nvSpPr>
              <p:spPr bwMode="auto">
                <a:xfrm flipH="1">
                  <a:off x="5856757" y="4346969"/>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ysClr val="window" lastClr="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grpSp>
          <p:nvGrpSpPr>
            <p:cNvPr id="166" name="Group 165"/>
            <p:cNvGrpSpPr/>
            <p:nvPr/>
          </p:nvGrpSpPr>
          <p:grpSpPr>
            <a:xfrm>
              <a:off x="3442605" y="3434653"/>
              <a:ext cx="1825582" cy="1216439"/>
              <a:chOff x="4760670" y="3844153"/>
              <a:chExt cx="1825582" cy="1216439"/>
            </a:xfrm>
          </p:grpSpPr>
          <p:sp>
            <p:nvSpPr>
              <p:cNvPr id="19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BBB59">
                  <a:lumMod val="75000"/>
                </a:srgbClr>
              </a:solidFill>
              <a:ln w="9525" cap="flat" cmpd="sng" algn="ctr">
                <a:solidFill>
                  <a:srgbClr val="9BBB59">
                    <a:lumMod val="50000"/>
                  </a:srgbClr>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5945">
                  <a:defRPr/>
                </a:pPr>
                <a:r>
                  <a:rPr lang="en-US" sz="1350" kern="0" dirty="0">
                    <a:solidFill>
                      <a:prstClr val="white"/>
                    </a:solidFill>
                    <a:latin typeface="Calibri"/>
                  </a:rPr>
                  <a:t>R&amp;D</a:t>
                </a:r>
              </a:p>
            </p:txBody>
          </p:sp>
          <p:grpSp>
            <p:nvGrpSpPr>
              <p:cNvPr id="196" name="Group 195"/>
              <p:cNvGrpSpPr/>
              <p:nvPr/>
            </p:nvGrpSpPr>
            <p:grpSpPr>
              <a:xfrm>
                <a:off x="4905409" y="4577947"/>
                <a:ext cx="266627" cy="427381"/>
                <a:chOff x="9293863" y="2567228"/>
                <a:chExt cx="444336" cy="712232"/>
              </a:xfrm>
            </p:grpSpPr>
            <p:sp>
              <p:nvSpPr>
                <p:cNvPr id="21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895945">
                    <a:defRPr/>
                  </a:pPr>
                  <a:endParaRPr lang="en-US" sz="1350" kern="0">
                    <a:solidFill>
                      <a:prstClr val="black"/>
                    </a:solidFill>
                    <a:latin typeface="Calibri"/>
                  </a:endParaRPr>
                </a:p>
              </p:txBody>
            </p:sp>
            <p:pic>
              <p:nvPicPr>
                <p:cNvPr id="21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9293863" y="2567228"/>
                  <a:ext cx="355510" cy="712232"/>
                </a:xfrm>
                <a:prstGeom prst="rect">
                  <a:avLst/>
                </a:prstGeom>
                <a:noFill/>
              </p:spPr>
            </p:pic>
          </p:grpSp>
          <p:grpSp>
            <p:nvGrpSpPr>
              <p:cNvPr id="197" name="Group 196"/>
              <p:cNvGrpSpPr/>
              <p:nvPr/>
            </p:nvGrpSpPr>
            <p:grpSpPr>
              <a:xfrm>
                <a:off x="5284190" y="4424430"/>
                <a:ext cx="485947" cy="315950"/>
                <a:chOff x="2870782" y="2512291"/>
                <a:chExt cx="791194" cy="572406"/>
              </a:xfrm>
            </p:grpSpPr>
            <p:pic>
              <p:nvPicPr>
                <p:cNvPr id="211" name="Picture 2"/>
                <p:cNvPicPr>
                  <a:picLocks noChangeAspect="1" noChangeArrowheads="1"/>
                </p:cNvPicPr>
                <p:nvPr/>
              </p:nvPicPr>
              <p:blipFill rotWithShape="1">
                <a:blip r:embed="rId3"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21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nvGrpSpPr>
              <p:cNvPr id="198" name="Group 197"/>
              <p:cNvGrpSpPr/>
              <p:nvPr/>
            </p:nvGrpSpPr>
            <p:grpSpPr>
              <a:xfrm>
                <a:off x="5883956" y="4177965"/>
                <a:ext cx="668380" cy="501287"/>
                <a:chOff x="1539934" y="3451570"/>
                <a:chExt cx="1221191" cy="1204581"/>
              </a:xfrm>
            </p:grpSpPr>
            <p:grpSp>
              <p:nvGrpSpPr>
                <p:cNvPr id="202" name="Group 201"/>
                <p:cNvGrpSpPr/>
                <p:nvPr/>
              </p:nvGrpSpPr>
              <p:grpSpPr>
                <a:xfrm>
                  <a:off x="1972774" y="3451570"/>
                  <a:ext cx="479392" cy="712232"/>
                  <a:chOff x="1972774" y="3451570"/>
                  <a:chExt cx="479392" cy="712232"/>
                </a:xfrm>
              </p:grpSpPr>
              <p:pic>
                <p:nvPicPr>
                  <p:cNvPr id="20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1972774" y="3451570"/>
                    <a:ext cx="355510" cy="712232"/>
                  </a:xfrm>
                  <a:prstGeom prst="rect">
                    <a:avLst/>
                  </a:prstGeom>
                  <a:noFill/>
                </p:spPr>
              </p:pic>
              <p:grpSp>
                <p:nvGrpSpPr>
                  <p:cNvPr id="205" name="Group 204"/>
                  <p:cNvGrpSpPr/>
                  <p:nvPr/>
                </p:nvGrpSpPr>
                <p:grpSpPr>
                  <a:xfrm>
                    <a:off x="2245986" y="3924261"/>
                    <a:ext cx="206180" cy="206424"/>
                    <a:chOff x="2245986" y="3924261"/>
                    <a:chExt cx="206180" cy="206424"/>
                  </a:xfrm>
                </p:grpSpPr>
                <p:grpSp>
                  <p:nvGrpSpPr>
                    <p:cNvPr id="206" name="Group 205"/>
                    <p:cNvGrpSpPr/>
                    <p:nvPr/>
                  </p:nvGrpSpPr>
                  <p:grpSpPr>
                    <a:xfrm>
                      <a:off x="2245986" y="3924261"/>
                      <a:ext cx="206180" cy="206424"/>
                      <a:chOff x="1779323" y="4627897"/>
                      <a:chExt cx="472764" cy="473323"/>
                    </a:xfrm>
                  </p:grpSpPr>
                  <p:sp>
                    <p:nvSpPr>
                      <p:cNvPr id="208" name="Isosceles Triangle 20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09" name="Rectangle 20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210" name="Rectangle 20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207" name="Isosceles Triangle 20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203" name="Rectangle 202"/>
                <p:cNvSpPr/>
                <p:nvPr/>
              </p:nvSpPr>
              <p:spPr>
                <a:xfrm>
                  <a:off x="1539934" y="4125284"/>
                  <a:ext cx="1221191" cy="530867"/>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199" name="Group 198"/>
              <p:cNvGrpSpPr/>
              <p:nvPr/>
            </p:nvGrpSpPr>
            <p:grpSpPr>
              <a:xfrm>
                <a:off x="5439852" y="3936787"/>
                <a:ext cx="514370" cy="398426"/>
                <a:chOff x="5417146" y="4111056"/>
                <a:chExt cx="638512" cy="481432"/>
              </a:xfrm>
            </p:grpSpPr>
            <p:pic>
              <p:nvPicPr>
                <p:cNvPr id="200" name="Picture 2"/>
                <p:cNvPicPr>
                  <a:picLocks noChangeAspect="1" noChangeArrowheads="1"/>
                </p:cNvPicPr>
                <p:nvPr/>
              </p:nvPicPr>
              <p:blipFill rotWithShape="1">
                <a:blip r:embed="rId3" cstate="print">
                  <a:lum bright="100000" contrast="100000"/>
                </a:blip>
                <a:srcRect l="9422" t="9591" r="8195" b="13220"/>
                <a:stretch/>
              </p:blipFill>
              <p:spPr bwMode="auto">
                <a:xfrm>
                  <a:off x="5417146" y="4111056"/>
                  <a:ext cx="560778" cy="481432"/>
                </a:xfrm>
                <a:prstGeom prst="rect">
                  <a:avLst/>
                </a:prstGeom>
                <a:noFill/>
                <a:ln w="9525">
                  <a:noFill/>
                  <a:miter lim="800000"/>
                  <a:headEnd/>
                  <a:tailEnd/>
                </a:ln>
                <a:effectLst/>
              </p:spPr>
            </p:pic>
            <p:sp>
              <p:nvSpPr>
                <p:cNvPr id="20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grpSp>
          <p:nvGrpSpPr>
            <p:cNvPr id="167" name="Group 166"/>
            <p:cNvGrpSpPr/>
            <p:nvPr/>
          </p:nvGrpSpPr>
          <p:grpSpPr>
            <a:xfrm>
              <a:off x="6744910" y="1506145"/>
              <a:ext cx="1825582" cy="1216439"/>
              <a:chOff x="4760670" y="3844153"/>
              <a:chExt cx="1825582" cy="1216439"/>
            </a:xfrm>
          </p:grpSpPr>
          <p:sp>
            <p:nvSpPr>
              <p:cNvPr id="175" name="Freeform 128"/>
              <p:cNvSpPr>
                <a:spLocks noChangeAspect="1"/>
              </p:cNvSpPr>
              <p:nvPr/>
            </p:nvSpPr>
            <p:spPr bwMode="black">
              <a:xfrm>
                <a:off x="4760670" y="3844153"/>
                <a:ext cx="1825582" cy="121643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0504D"/>
              </a:solidFill>
              <a:ln w="9525" cap="flat" cmpd="sng" algn="ctr">
                <a:solidFill>
                  <a:srgbClr val="C53B38"/>
                </a:solidFill>
                <a:prstDash val="solid"/>
              </a:ln>
              <a:effectLst>
                <a:outerShdw blurRad="40000" dist="23000" dir="5400000" rotWithShape="0">
                  <a:srgbClr val="000000">
                    <a:alpha val="35000"/>
                  </a:srgbClr>
                </a:outerShdw>
              </a:effectLst>
              <a:extLst/>
            </p:spPr>
            <p:txBody>
              <a:bodyPr vert="horz" wrap="square" lIns="0" tIns="0" rIns="0" bIns="0" numCol="1" anchor="b" anchorCtr="0" compatLnSpc="1">
                <a:prstTxWarp prst="textNoShape">
                  <a:avLst/>
                </a:prstTxWarp>
              </a:bodyPr>
              <a:lstStyle/>
              <a:p>
                <a:pPr algn="ctr" defTabSz="895945">
                  <a:defRPr/>
                </a:pPr>
                <a:r>
                  <a:rPr lang="en-US" sz="1350" kern="0" dirty="0">
                    <a:solidFill>
                      <a:prstClr val="white"/>
                    </a:solidFill>
                    <a:latin typeface="Calibri"/>
                  </a:rPr>
                  <a:t>IT</a:t>
                </a:r>
              </a:p>
            </p:txBody>
          </p:sp>
          <p:grpSp>
            <p:nvGrpSpPr>
              <p:cNvPr id="176" name="Group 175"/>
              <p:cNvGrpSpPr/>
              <p:nvPr/>
            </p:nvGrpSpPr>
            <p:grpSpPr>
              <a:xfrm>
                <a:off x="4905409" y="4577947"/>
                <a:ext cx="266627" cy="427381"/>
                <a:chOff x="9293863" y="2567228"/>
                <a:chExt cx="444336" cy="712232"/>
              </a:xfrm>
            </p:grpSpPr>
            <p:sp>
              <p:nvSpPr>
                <p:cNvPr id="193"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68542" tIns="34273" rIns="68542" bIns="34273" numCol="1" anchor="t" anchorCtr="0" compatLnSpc="1">
                  <a:prstTxWarp prst="textNoShape">
                    <a:avLst/>
                  </a:prstTxWarp>
                </a:bodyPr>
                <a:lstStyle/>
                <a:p>
                  <a:pPr defTabSz="895945">
                    <a:defRPr/>
                  </a:pPr>
                  <a:endParaRPr lang="en-US" sz="1350" kern="0">
                    <a:solidFill>
                      <a:prstClr val="black"/>
                    </a:solidFill>
                    <a:latin typeface="Calibri"/>
                  </a:endParaRPr>
                </a:p>
              </p:txBody>
            </p:sp>
            <p:pic>
              <p:nvPicPr>
                <p:cNvPr id="19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9293863" y="2567228"/>
                  <a:ext cx="355510" cy="712232"/>
                </a:xfrm>
                <a:prstGeom prst="rect">
                  <a:avLst/>
                </a:prstGeom>
                <a:noFill/>
              </p:spPr>
            </p:pic>
          </p:grpSp>
          <p:grpSp>
            <p:nvGrpSpPr>
              <p:cNvPr id="177" name="Group 176"/>
              <p:cNvGrpSpPr/>
              <p:nvPr/>
            </p:nvGrpSpPr>
            <p:grpSpPr>
              <a:xfrm>
                <a:off x="5284190" y="4424430"/>
                <a:ext cx="485947" cy="315950"/>
                <a:chOff x="2870782" y="2512291"/>
                <a:chExt cx="791194" cy="572406"/>
              </a:xfrm>
            </p:grpSpPr>
            <p:pic>
              <p:nvPicPr>
                <p:cNvPr id="191" name="Picture 2"/>
                <p:cNvPicPr>
                  <a:picLocks noChangeAspect="1" noChangeArrowheads="1"/>
                </p:cNvPicPr>
                <p:nvPr/>
              </p:nvPicPr>
              <p:blipFill rotWithShape="1">
                <a:blip r:embed="rId3"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192"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nvGrpSpPr>
              <p:cNvPr id="178" name="Group 177"/>
              <p:cNvGrpSpPr/>
              <p:nvPr/>
            </p:nvGrpSpPr>
            <p:grpSpPr>
              <a:xfrm>
                <a:off x="5883956" y="4177965"/>
                <a:ext cx="668380" cy="501287"/>
                <a:chOff x="1539934" y="3451570"/>
                <a:chExt cx="1221191" cy="1204581"/>
              </a:xfrm>
            </p:grpSpPr>
            <p:grpSp>
              <p:nvGrpSpPr>
                <p:cNvPr id="182" name="Group 181"/>
                <p:cNvGrpSpPr/>
                <p:nvPr/>
              </p:nvGrpSpPr>
              <p:grpSpPr>
                <a:xfrm>
                  <a:off x="1972774" y="3451570"/>
                  <a:ext cx="479392" cy="712232"/>
                  <a:chOff x="1972774" y="3451570"/>
                  <a:chExt cx="479392" cy="712232"/>
                </a:xfrm>
              </p:grpSpPr>
              <p:pic>
                <p:nvPicPr>
                  <p:cNvPr id="184" name="Picture 6" descr="\\magnum\Projects\Microsoft\Cloud Power FY12\Design\Icons\PNGs\Server_2.png"/>
                  <p:cNvPicPr>
                    <a:picLocks noChangeAspect="1" noChangeArrowheads="1"/>
                  </p:cNvPicPr>
                  <p:nvPr/>
                </p:nvPicPr>
                <p:blipFill rotWithShape="1">
                  <a:blip r:embed="rId2" cstate="print">
                    <a:lum bright="100000"/>
                  </a:blip>
                  <a:srcRect l="24157" r="25929"/>
                  <a:stretch/>
                </p:blipFill>
                <p:spPr bwMode="auto">
                  <a:xfrm>
                    <a:off x="1972774" y="3451570"/>
                    <a:ext cx="355510" cy="712232"/>
                  </a:xfrm>
                  <a:prstGeom prst="rect">
                    <a:avLst/>
                  </a:prstGeom>
                  <a:noFill/>
                </p:spPr>
              </p:pic>
              <p:grpSp>
                <p:nvGrpSpPr>
                  <p:cNvPr id="185" name="Group 184"/>
                  <p:cNvGrpSpPr/>
                  <p:nvPr/>
                </p:nvGrpSpPr>
                <p:grpSpPr>
                  <a:xfrm>
                    <a:off x="2245986" y="3924261"/>
                    <a:ext cx="206180" cy="206424"/>
                    <a:chOff x="2245986" y="3924261"/>
                    <a:chExt cx="206180" cy="206424"/>
                  </a:xfrm>
                </p:grpSpPr>
                <p:grpSp>
                  <p:nvGrpSpPr>
                    <p:cNvPr id="186" name="Group 185"/>
                    <p:cNvGrpSpPr/>
                    <p:nvPr/>
                  </p:nvGrpSpPr>
                  <p:grpSpPr>
                    <a:xfrm>
                      <a:off x="2245986" y="3924261"/>
                      <a:ext cx="206180" cy="206424"/>
                      <a:chOff x="1779323" y="4627897"/>
                      <a:chExt cx="472764" cy="473323"/>
                    </a:xfrm>
                  </p:grpSpPr>
                  <p:sp>
                    <p:nvSpPr>
                      <p:cNvPr id="188" name="Isosceles Triangle 18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89" name="Rectangle 18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sp>
                    <p:nvSpPr>
                      <p:cNvPr id="190" name="Rectangle 18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sp>
                  <p:nvSpPr>
                    <p:cNvPr id="187" name="Isosceles Triangle 186"/>
                    <p:cNvSpPr/>
                    <p:nvPr/>
                  </p:nvSpPr>
                  <p:spPr bwMode="auto">
                    <a:xfrm>
                      <a:off x="2304709" y="3989226"/>
                      <a:ext cx="88734" cy="76495"/>
                    </a:xfrm>
                    <a:prstGeom prst="triangle">
                      <a:avLst/>
                    </a:prstGeom>
                    <a:solidFill>
                      <a:srgbClr val="C0504D"/>
                    </a:solidFill>
                    <a:ln w="9525" cap="flat" cmpd="sng" algn="ctr">
                      <a:noFill/>
                      <a:prstDash val="solid"/>
                      <a:headEnd type="none" w="med" len="med"/>
                      <a:tailEnd type="none" w="med" len="med"/>
                    </a:ln>
                    <a:effectLst/>
                  </p:spPr>
                  <p:txBody>
                    <a:bodyPr vert="horz" wrap="square" lIns="68539" tIns="34271" rIns="68539" bIns="34271" numCol="1" rtlCol="0" anchor="ctr" anchorCtr="0" compatLnSpc="1">
                      <a:prstTxWarp prst="textNoShape">
                        <a:avLst/>
                      </a:prstTxWarp>
                    </a:bodyPr>
                    <a:lstStyle/>
                    <a:p>
                      <a:pPr algn="ctr" defTabSz="6851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grpSp>
            </p:grpSp>
            <p:sp>
              <p:nvSpPr>
                <p:cNvPr id="183" name="Rectangle 182"/>
                <p:cNvSpPr/>
                <p:nvPr/>
              </p:nvSpPr>
              <p:spPr>
                <a:xfrm>
                  <a:off x="1539934" y="4125284"/>
                  <a:ext cx="1221191" cy="530867"/>
                </a:xfrm>
                <a:prstGeom prst="rect">
                  <a:avLst/>
                </a:prstGeom>
              </p:spPr>
              <p:txBody>
                <a:bodyPr wrap="none">
                  <a:spAutoFit/>
                </a:bodyPr>
                <a:lstStyle/>
                <a:p>
                  <a:pPr algn="ctr" defTabSz="685105" fontAlgn="base">
                    <a:lnSpc>
                      <a:spcPct val="90000"/>
                    </a:lnSpc>
                    <a:spcBef>
                      <a:spcPct val="0"/>
                    </a:spcBef>
                    <a:spcAft>
                      <a:spcPct val="0"/>
                    </a:spcAft>
                    <a:defRPr/>
                  </a:pPr>
                  <a:r>
                    <a:rPr lang="en-US" sz="900" kern="0" dirty="0">
                      <a:gradFill>
                        <a:gsLst>
                          <a:gs pos="0">
                            <a:srgbClr val="FFFFFF"/>
                          </a:gs>
                          <a:gs pos="100000">
                            <a:srgbClr val="FFFFFF"/>
                          </a:gs>
                        </a:gsLst>
                        <a:lin ang="5400000" scaled="0"/>
                      </a:gradFill>
                    </a:rPr>
                    <a:t>AD / DNS</a:t>
                  </a:r>
                </a:p>
              </p:txBody>
            </p:sp>
          </p:grpSp>
          <p:grpSp>
            <p:nvGrpSpPr>
              <p:cNvPr id="179" name="Group 178"/>
              <p:cNvGrpSpPr/>
              <p:nvPr/>
            </p:nvGrpSpPr>
            <p:grpSpPr>
              <a:xfrm>
                <a:off x="5439852" y="3936787"/>
                <a:ext cx="514370" cy="398426"/>
                <a:chOff x="5417146" y="4111056"/>
                <a:chExt cx="638512" cy="481432"/>
              </a:xfrm>
            </p:grpSpPr>
            <p:pic>
              <p:nvPicPr>
                <p:cNvPr id="180" name="Picture 2"/>
                <p:cNvPicPr>
                  <a:picLocks noChangeAspect="1" noChangeArrowheads="1"/>
                </p:cNvPicPr>
                <p:nvPr/>
              </p:nvPicPr>
              <p:blipFill rotWithShape="1">
                <a:blip r:embed="rId3" cstate="print">
                  <a:lum bright="100000" contrast="100000"/>
                </a:blip>
                <a:srcRect l="9422" t="9591" r="8195" b="13220"/>
                <a:stretch/>
              </p:blipFill>
              <p:spPr bwMode="auto">
                <a:xfrm>
                  <a:off x="5417146" y="4111056"/>
                  <a:ext cx="560778" cy="481432"/>
                </a:xfrm>
                <a:prstGeom prst="rect">
                  <a:avLst/>
                </a:prstGeom>
                <a:noFill/>
                <a:ln w="9525">
                  <a:noFill/>
                  <a:miter lim="800000"/>
                  <a:headEnd/>
                  <a:tailEnd/>
                </a:ln>
                <a:effectLst/>
              </p:spPr>
            </p:pic>
            <p:sp>
              <p:nvSpPr>
                <p:cNvPr id="181" name="Freeform 22"/>
                <p:cNvSpPr>
                  <a:spLocks noEditPoints="1"/>
                </p:cNvSpPr>
                <p:nvPr/>
              </p:nvSpPr>
              <p:spPr bwMode="auto">
                <a:xfrm flipH="1">
                  <a:off x="5856757" y="4346974"/>
                  <a:ext cx="198901" cy="23258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FFFFFF"/>
                </a:solidFill>
                <a:ln>
                  <a:noFill/>
                </a:ln>
              </p:spPr>
              <p:txBody>
                <a:bodyPr vert="horz" wrap="square" lIns="68542" tIns="34273" rIns="68542" bIns="34273" numCol="1" anchor="t" anchorCtr="0" compatLnSpc="1">
                  <a:prstTxWarp prst="textNoShape">
                    <a:avLst/>
                  </a:prstTxWarp>
                </a:bodyPr>
                <a:lstStyle/>
                <a:p>
                  <a:pPr defTabSz="685438">
                    <a:defRPr/>
                  </a:pPr>
                  <a:endParaRPr lang="en-US" sz="1350" kern="0">
                    <a:solidFill>
                      <a:srgbClr val="FFFFFF"/>
                    </a:solidFill>
                  </a:endParaRPr>
                </a:p>
              </p:txBody>
            </p:sp>
          </p:grpSp>
        </p:grpSp>
        <p:sp>
          <p:nvSpPr>
            <p:cNvPr id="168" name="Left-Right Arrow 167"/>
            <p:cNvSpPr/>
            <p:nvPr/>
          </p:nvSpPr>
          <p:spPr>
            <a:xfrm rot="19570953">
              <a:off x="4412784" y="2068816"/>
              <a:ext cx="2126246"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69" name="Left-Right Arrow 168"/>
            <p:cNvSpPr/>
            <p:nvPr/>
          </p:nvSpPr>
          <p:spPr>
            <a:xfrm rot="18937552">
              <a:off x="4307057" y="2013228"/>
              <a:ext cx="1671174"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0" name="Left-Right Arrow 169"/>
            <p:cNvSpPr/>
            <p:nvPr/>
          </p:nvSpPr>
          <p:spPr>
            <a:xfrm rot="18192952">
              <a:off x="4230575" y="2019765"/>
              <a:ext cx="1212968"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1" name="Left-Right Arrow 170"/>
            <p:cNvSpPr/>
            <p:nvPr/>
          </p:nvSpPr>
          <p:spPr>
            <a:xfrm rot="20998071">
              <a:off x="4556166" y="2527686"/>
              <a:ext cx="2223436"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2" name="Left-Right Arrow 171"/>
            <p:cNvSpPr/>
            <p:nvPr/>
          </p:nvSpPr>
          <p:spPr>
            <a:xfrm rot="626529">
              <a:off x="4523941" y="3055552"/>
              <a:ext cx="2896229"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3" name="Left-Right Arrow 172"/>
            <p:cNvSpPr/>
            <p:nvPr/>
          </p:nvSpPr>
          <p:spPr>
            <a:xfrm rot="2213717">
              <a:off x="4350167" y="3291650"/>
              <a:ext cx="1609485"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sp>
          <p:nvSpPr>
            <p:cNvPr id="174" name="Left-Right Arrow 173"/>
            <p:cNvSpPr/>
            <p:nvPr/>
          </p:nvSpPr>
          <p:spPr>
            <a:xfrm rot="5588611">
              <a:off x="4204660" y="3149371"/>
              <a:ext cx="574797" cy="164592"/>
            </a:xfrm>
            <a:prstGeom prst="lef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5945">
                <a:defRPr/>
              </a:pPr>
              <a:endParaRPr lang="en-US" sz="1322" kern="0">
                <a:solidFill>
                  <a:prstClr val="white"/>
                </a:solidFill>
                <a:latin typeface="Calibri"/>
              </a:endParaRPr>
            </a:p>
          </p:txBody>
        </p:sp>
      </p:grpSp>
    </p:spTree>
    <p:extLst>
      <p:ext uri="{BB962C8B-B14F-4D97-AF65-F5344CB8AC3E}">
        <p14:creationId xmlns:p14="http://schemas.microsoft.com/office/powerpoint/2010/main" val="269284153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p:cNvGrpSpPr/>
          <p:nvPr/>
        </p:nvGrpSpPr>
        <p:grpSpPr>
          <a:xfrm>
            <a:off x="8767897" y="3126550"/>
            <a:ext cx="2495579" cy="1657842"/>
            <a:chOff x="8946776" y="2955276"/>
            <a:chExt cx="2546970" cy="1691982"/>
          </a:xfrm>
        </p:grpSpPr>
        <p:sp>
          <p:nvSpPr>
            <p:cNvPr id="161"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chemeClr val="accent3"/>
              </a:solidFill>
            </a:ln>
            <a:effectLst/>
            <a:scene3d>
              <a:camera prst="orthographicFront"/>
              <a:lightRig rig="threePt" dir="t"/>
            </a:scene3d>
            <a:sp3d>
              <a:bevelT/>
            </a:sp3d>
            <a:extLst/>
          </p:spPr>
          <p:txBody>
            <a:bodyPr vert="horz" wrap="square" lIns="65875" tIns="32938" rIns="65875" bIns="32938" numCol="1" anchor="t" anchorCtr="0" compatLnSpc="1">
              <a:prstTxWarp prst="textNoShape">
                <a:avLst/>
              </a:prstTxWarp>
            </a:bodyPr>
            <a:lstStyle/>
            <a:p>
              <a:pPr defTabSz="671761">
                <a:defRPr/>
              </a:pPr>
              <a:endParaRPr lang="en-US" sz="1298" kern="0">
                <a:solidFill>
                  <a:srgbClr val="FFFFFF"/>
                </a:solidFill>
              </a:endParaRPr>
            </a:p>
          </p:txBody>
        </p:sp>
        <p:pic>
          <p:nvPicPr>
            <p:cNvPr id="162" name="Picture 1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111" y="2971886"/>
              <a:ext cx="780290" cy="780290"/>
            </a:xfrm>
            <a:prstGeom prst="rect">
              <a:avLst/>
            </a:prstGeom>
            <a:ln>
              <a:noFill/>
            </a:ln>
          </p:spPr>
        </p:pic>
        <p:pic>
          <p:nvPicPr>
            <p:cNvPr id="163" name="Picture 1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a:ln>
              <a:solidFill>
                <a:srgbClr val="CDF4FF"/>
              </a:solidFill>
            </a:ln>
          </p:spPr>
        </p:pic>
        <p:pic>
          <p:nvPicPr>
            <p:cNvPr id="164" name="Picture 1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a:ln>
              <a:solidFill>
                <a:srgbClr val="CDF4FF"/>
              </a:solidFill>
            </a:ln>
          </p:spPr>
        </p:pic>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a:ln>
              <a:solidFill>
                <a:srgbClr val="CDF4FF"/>
              </a:solidFill>
            </a:ln>
          </p:spPr>
        </p:pic>
        <p:pic>
          <p:nvPicPr>
            <p:cNvPr id="166" name="Picture 1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a:ln>
              <a:solidFill>
                <a:srgbClr val="CDF4FF"/>
              </a:solidFill>
            </a:ln>
          </p:spPr>
        </p:pic>
        <p:pic>
          <p:nvPicPr>
            <p:cNvPr id="167" name="Picture 1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a:ln>
              <a:solidFill>
                <a:srgbClr val="CDF4FF"/>
              </a:solidFill>
            </a:ln>
          </p:spPr>
        </p:pic>
        <p:pic>
          <p:nvPicPr>
            <p:cNvPr id="168" name="Picture 1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a:ln>
              <a:solidFill>
                <a:srgbClr val="CDF4FF"/>
              </a:solidFill>
            </a:ln>
          </p:spPr>
        </p:pic>
        <p:pic>
          <p:nvPicPr>
            <p:cNvPr id="169" name="Picture 1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a:ln>
              <a:solidFill>
                <a:srgbClr val="CDF4FF"/>
              </a:solidFill>
            </a:ln>
          </p:spPr>
        </p:pic>
        <p:pic>
          <p:nvPicPr>
            <p:cNvPr id="170" name="Picture 1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a:ln>
              <a:solidFill>
                <a:srgbClr val="CDF4FF"/>
              </a:solidFill>
            </a:ln>
          </p:spPr>
        </p:pic>
        <p:pic>
          <p:nvPicPr>
            <p:cNvPr id="171" name="Picture 1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a:ln>
              <a:solidFill>
                <a:srgbClr val="CDF4FF"/>
              </a:solidFill>
            </a:ln>
          </p:spPr>
        </p:pic>
      </p:grpSp>
      <p:sp>
        <p:nvSpPr>
          <p:cNvPr id="173" name="Title 2"/>
          <p:cNvSpPr txBox="1">
            <a:spLocks/>
          </p:cNvSpPr>
          <p:nvPr/>
        </p:nvSpPr>
        <p:spPr>
          <a:xfrm>
            <a:off x="269914" y="519775"/>
            <a:ext cx="11651317" cy="899188"/>
          </a:xfrm>
          <a:prstGeom prst="rect">
            <a:avLst/>
          </a:prstGeom>
        </p:spPr>
        <p:txBody>
          <a:bodyPr vert="horz" wrap="square" lIns="143372" tIns="89607" rIns="143372" bIns="8960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89">
              <a:defRPr/>
            </a:pPr>
            <a:endParaRPr lang="en-US" sz="4704" spc="-100">
              <a:gradFill>
                <a:gsLst>
                  <a:gs pos="1250">
                    <a:srgbClr val="FFFFFF"/>
                  </a:gs>
                  <a:gs pos="100000">
                    <a:srgbClr val="FFFFFF"/>
                  </a:gs>
                </a:gsLst>
                <a:lin ang="5400000" scaled="0"/>
              </a:gradFill>
              <a:latin typeface="Segoe UI Light"/>
            </a:endParaRPr>
          </a:p>
        </p:txBody>
      </p:sp>
      <p:sp>
        <p:nvSpPr>
          <p:cNvPr id="174" name="Rectangle 173"/>
          <p:cNvSpPr/>
          <p:nvPr/>
        </p:nvSpPr>
        <p:spPr bwMode="auto">
          <a:xfrm>
            <a:off x="2625598" y="3842520"/>
            <a:ext cx="718848" cy="366486"/>
          </a:xfrm>
          <a:prstGeom prst="rect">
            <a:avLst/>
          </a:prstGeom>
          <a:solidFill>
            <a:schemeClr val="accent2"/>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175" name="Freeform 539"/>
          <p:cNvSpPr>
            <a:spLocks noChangeAspect="1"/>
          </p:cNvSpPr>
          <p:nvPr/>
        </p:nvSpPr>
        <p:spPr bwMode="auto">
          <a:xfrm>
            <a:off x="345403" y="2998416"/>
            <a:ext cx="2464661" cy="162722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02050"/>
            </a:solidFill>
          </a:ln>
          <a:scene3d>
            <a:camera prst="orthographicFront"/>
            <a:lightRig rig="threePt" dir="t"/>
          </a:scene3d>
          <a:sp3d>
            <a:bevelT/>
          </a:sp3d>
          <a:extLst/>
        </p:spPr>
        <p:txBody>
          <a:bodyPr vert="horz" wrap="square" lIns="65875" tIns="32938" rIns="65875" bIns="32938" numCol="1" anchor="t" anchorCtr="0" compatLnSpc="1">
            <a:prstTxWarp prst="textNoShape">
              <a:avLst/>
            </a:prstTxWarp>
          </a:bodyPr>
          <a:lstStyle/>
          <a:p>
            <a:pPr defTabSz="671761">
              <a:defRPr/>
            </a:pPr>
            <a:endParaRPr lang="en-US" sz="1298" kern="0">
              <a:ln w="76200">
                <a:solidFill>
                  <a:srgbClr val="FFFFFF"/>
                </a:solidFill>
              </a:ln>
              <a:solidFill>
                <a:srgbClr val="FFFFFF"/>
              </a:solidFill>
            </a:endParaRPr>
          </a:p>
        </p:txBody>
      </p:sp>
      <p:sp>
        <p:nvSpPr>
          <p:cNvPr id="176" name="Freeform 78"/>
          <p:cNvSpPr>
            <a:spLocks noEditPoints="1"/>
          </p:cNvSpPr>
          <p:nvPr/>
        </p:nvSpPr>
        <p:spPr bwMode="black">
          <a:xfrm>
            <a:off x="1852893" y="3688074"/>
            <a:ext cx="702685" cy="70043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59274" tIns="29636" rIns="59274" bIns="29636" numCol="1" anchor="t" anchorCtr="0" compatLnSpc="1">
            <a:prstTxWarp prst="textNoShape">
              <a:avLst/>
            </a:prstTxWarp>
          </a:bodyPr>
          <a:lstStyle/>
          <a:p>
            <a:pPr defTabSz="493128">
              <a:defRPr/>
            </a:pPr>
            <a:endParaRPr lang="en-US" sz="671" kern="0">
              <a:solidFill>
                <a:srgbClr val="FFFFFF"/>
              </a:solidFill>
            </a:endParaRPr>
          </a:p>
        </p:txBody>
      </p:sp>
      <p:sp>
        <p:nvSpPr>
          <p:cNvPr id="177" name="TextBox 176"/>
          <p:cNvSpPr txBox="1"/>
          <p:nvPr/>
        </p:nvSpPr>
        <p:spPr>
          <a:xfrm>
            <a:off x="777545" y="3781494"/>
            <a:ext cx="1176604" cy="488724"/>
          </a:xfrm>
          <a:prstGeom prst="rect">
            <a:avLst/>
          </a:prstGeom>
          <a:noFill/>
          <a:ln>
            <a:noFill/>
          </a:ln>
        </p:spPr>
        <p:txBody>
          <a:bodyPr wrap="none" lIns="0" tIns="0" rIns="0" bIns="0" rtlCol="0">
            <a:spAutoFit/>
          </a:bodyPr>
          <a:lstStyle/>
          <a:p>
            <a:pPr defTabSz="671761">
              <a:lnSpc>
                <a:spcPct val="90000"/>
              </a:lnSpc>
              <a:spcBef>
                <a:spcPct val="20000"/>
              </a:spcBef>
              <a:buSzPct val="80000"/>
              <a:defRPr/>
            </a:pPr>
            <a:r>
              <a:rPr lang="en-US" sz="1764" kern="0">
                <a:solidFill>
                  <a:srgbClr val="000000"/>
                </a:solidFill>
              </a:rPr>
              <a:t>Customer’s </a:t>
            </a:r>
            <a:br>
              <a:rPr lang="en-US" sz="1764" kern="0">
                <a:solidFill>
                  <a:srgbClr val="000000"/>
                </a:solidFill>
              </a:rPr>
            </a:br>
            <a:r>
              <a:rPr lang="en-US" sz="1764" kern="0">
                <a:solidFill>
                  <a:srgbClr val="000000"/>
                </a:solidFill>
              </a:rPr>
              <a:t>network</a:t>
            </a:r>
            <a:endParaRPr lang="en-US" sz="1764" kern="0">
              <a:solidFill>
                <a:srgbClr val="000000"/>
              </a:solidFill>
              <a:effectLst>
                <a:outerShdw blurRad="38100" dist="38100" dir="2700000" algn="tl">
                  <a:srgbClr val="000000">
                    <a:alpha val="43137"/>
                  </a:srgbClr>
                </a:outerShdw>
              </a:effectLst>
            </a:endParaRPr>
          </a:p>
        </p:txBody>
      </p:sp>
      <p:grpSp>
        <p:nvGrpSpPr>
          <p:cNvPr id="178" name="Group 177"/>
          <p:cNvGrpSpPr/>
          <p:nvPr/>
        </p:nvGrpSpPr>
        <p:grpSpPr>
          <a:xfrm>
            <a:off x="7853113" y="1949202"/>
            <a:ext cx="1078474" cy="1457374"/>
            <a:chOff x="5936940" y="1654482"/>
            <a:chExt cx="854945" cy="1132543"/>
          </a:xfrm>
          <a:solidFill>
            <a:srgbClr val="EC4305"/>
          </a:solidFill>
        </p:grpSpPr>
        <p:sp>
          <p:nvSpPr>
            <p:cNvPr id="179" name="Rectangle 178"/>
            <p:cNvSpPr/>
            <p:nvPr/>
          </p:nvSpPr>
          <p:spPr bwMode="auto">
            <a:xfrm rot="16200000">
              <a:off x="5469389" y="2219654"/>
              <a:ext cx="1034923" cy="99820"/>
            </a:xfrm>
            <a:prstGeom prst="rect">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180" name="Right Arrow 179"/>
            <p:cNvSpPr/>
            <p:nvPr/>
          </p:nvSpPr>
          <p:spPr bwMode="auto">
            <a:xfrm>
              <a:off x="5936940" y="1654482"/>
              <a:ext cx="854945" cy="209699"/>
            </a:xfrm>
            <a:prstGeom prst="rightArrow">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grpSp>
      <p:grpSp>
        <p:nvGrpSpPr>
          <p:cNvPr id="181" name="Group 180"/>
          <p:cNvGrpSpPr/>
          <p:nvPr/>
        </p:nvGrpSpPr>
        <p:grpSpPr>
          <a:xfrm>
            <a:off x="7853113" y="4670011"/>
            <a:ext cx="1078475" cy="1418904"/>
            <a:chOff x="5936940" y="3683794"/>
            <a:chExt cx="854946" cy="1007119"/>
          </a:xfrm>
          <a:solidFill>
            <a:srgbClr val="00B0F0"/>
          </a:solidFill>
        </p:grpSpPr>
        <p:sp>
          <p:nvSpPr>
            <p:cNvPr id="182" name="Rectangle 181"/>
            <p:cNvSpPr/>
            <p:nvPr/>
          </p:nvSpPr>
          <p:spPr bwMode="auto">
            <a:xfrm rot="16200000">
              <a:off x="5514217" y="4106517"/>
              <a:ext cx="945264" cy="99818"/>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pPr>
              <a:endParaRPr lang="en-US" sz="1442" kern="0" spc="-36">
                <a:solidFill>
                  <a:srgbClr val="FFFFFF"/>
                </a:solidFill>
                <a:latin typeface="Segoe UI"/>
              </a:endParaRPr>
            </a:p>
          </p:txBody>
        </p:sp>
        <p:sp>
          <p:nvSpPr>
            <p:cNvPr id="183" name="Right Arrow 182"/>
            <p:cNvSpPr/>
            <p:nvPr/>
          </p:nvSpPr>
          <p:spPr bwMode="auto">
            <a:xfrm>
              <a:off x="5945371" y="4470208"/>
              <a:ext cx="846515" cy="220705"/>
            </a:xfrm>
            <a:prstGeom prst="rightArrow">
              <a:avLst/>
            </a:prstGeom>
            <a:grp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pPr>
              <a:endParaRPr lang="en-US" sz="1442" kern="0" spc="-36">
                <a:solidFill>
                  <a:srgbClr val="FFFFFF"/>
                </a:solidFill>
                <a:latin typeface="Segoe UI"/>
              </a:endParaRPr>
            </a:p>
          </p:txBody>
        </p:sp>
      </p:grpSp>
      <p:grpSp>
        <p:nvGrpSpPr>
          <p:cNvPr id="184" name="Group 3"/>
          <p:cNvGrpSpPr/>
          <p:nvPr/>
        </p:nvGrpSpPr>
        <p:grpSpPr>
          <a:xfrm>
            <a:off x="4782025" y="3357151"/>
            <a:ext cx="2288108" cy="655594"/>
            <a:chOff x="3395787" y="2808815"/>
            <a:chExt cx="1804440" cy="795378"/>
          </a:xfrm>
          <a:solidFill>
            <a:srgbClr val="FFFFFF"/>
          </a:solidFill>
        </p:grpSpPr>
        <p:grpSp>
          <p:nvGrpSpPr>
            <p:cNvPr id="185" name="Group 4"/>
            <p:cNvGrpSpPr/>
            <p:nvPr/>
          </p:nvGrpSpPr>
          <p:grpSpPr>
            <a:xfrm>
              <a:off x="3395787" y="2808815"/>
              <a:ext cx="1804440" cy="795378"/>
              <a:chOff x="4693625" y="3254337"/>
              <a:chExt cx="3048917" cy="1308187"/>
            </a:xfrm>
            <a:grpFill/>
          </p:grpSpPr>
          <p:sp>
            <p:nvSpPr>
              <p:cNvPr id="187" name="Rectangle 8"/>
              <p:cNvSpPr/>
              <p:nvPr/>
            </p:nvSpPr>
            <p:spPr bwMode="auto">
              <a:xfrm>
                <a:off x="4951866" y="3254337"/>
                <a:ext cx="2514600" cy="1308187"/>
              </a:xfrm>
              <a:prstGeom prst="rect">
                <a:avLst/>
              </a:prstGeom>
              <a:solidFill>
                <a:srgbClr val="048CF5"/>
              </a:solidFill>
              <a:ln w="38100" cap="flat" cmpd="sng" algn="ctr">
                <a:solidFill>
                  <a:srgbClr val="007DDE"/>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188" name="Oval 18"/>
              <p:cNvSpPr/>
              <p:nvPr/>
            </p:nvSpPr>
            <p:spPr bwMode="auto">
              <a:xfrm>
                <a:off x="4693625" y="3254337"/>
                <a:ext cx="553285" cy="1308187"/>
              </a:xfrm>
              <a:prstGeom prst="ellipse">
                <a:avLst/>
              </a:prstGeom>
              <a:grpFill/>
              <a:ln w="38100" cap="flat" cmpd="sng" algn="ctr">
                <a:solidFill>
                  <a:srgbClr val="007DDE"/>
                </a:solid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189" name="Oval 31"/>
              <p:cNvSpPr/>
              <p:nvPr/>
            </p:nvSpPr>
            <p:spPr bwMode="auto">
              <a:xfrm>
                <a:off x="7189256" y="3254337"/>
                <a:ext cx="553286" cy="1308187"/>
              </a:xfrm>
              <a:prstGeom prst="ellipse">
                <a:avLst/>
              </a:prstGeom>
              <a:solidFill>
                <a:srgbClr val="FFFFFF"/>
              </a:solidFill>
              <a:ln w="38100" cap="flat" cmpd="sng" algn="ctr">
                <a:solidFill>
                  <a:srgbClr val="002050"/>
                </a:solid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grpSp>
        <p:sp>
          <p:nvSpPr>
            <p:cNvPr id="186" name="TextBox 7"/>
            <p:cNvSpPr txBox="1"/>
            <p:nvPr/>
          </p:nvSpPr>
          <p:spPr>
            <a:xfrm>
              <a:off x="3623705" y="2895514"/>
              <a:ext cx="1313599" cy="597440"/>
            </a:xfrm>
            <a:prstGeom prst="rect">
              <a:avLst/>
            </a:prstGeom>
            <a:noFill/>
            <a:ln>
              <a:noFill/>
            </a:ln>
          </p:spPr>
          <p:txBody>
            <a:bodyPr wrap="square" lIns="0" tIns="0" rIns="0" bIns="0" rtlCol="0">
              <a:spAutoFit/>
            </a:bodyPr>
            <a:lstStyle/>
            <a:p>
              <a:pPr algn="ctr" defTabSz="671761">
                <a:lnSpc>
                  <a:spcPct val="90000"/>
                </a:lnSpc>
                <a:spcBef>
                  <a:spcPct val="20000"/>
                </a:spcBef>
                <a:buSzPct val="80000"/>
                <a:defRPr/>
              </a:pPr>
              <a:r>
                <a:rPr lang="en-US" sz="1600" kern="0">
                  <a:solidFill>
                    <a:srgbClr val="FFFFFF"/>
                  </a:solidFill>
                  <a:effectLst>
                    <a:outerShdw blurRad="38100" dist="38100" dir="2700000" algn="tl">
                      <a:srgbClr val="000000">
                        <a:alpha val="43137"/>
                      </a:srgbClr>
                    </a:outerShdw>
                  </a:effectLst>
                </a:rPr>
                <a:t>Primary</a:t>
              </a:r>
            </a:p>
            <a:p>
              <a:pPr algn="ctr" defTabSz="671761">
                <a:lnSpc>
                  <a:spcPct val="90000"/>
                </a:lnSpc>
                <a:spcBef>
                  <a:spcPct val="20000"/>
                </a:spcBef>
                <a:buSzPct val="80000"/>
                <a:defRPr/>
              </a:pPr>
              <a:r>
                <a:rPr lang="en-US" sz="1600" kern="0">
                  <a:solidFill>
                    <a:srgbClr val="FFFFFF"/>
                  </a:solidFill>
                  <a:effectLst>
                    <a:outerShdw blurRad="38100" dist="38100" dir="2700000" algn="tl">
                      <a:srgbClr val="000000">
                        <a:alpha val="43137"/>
                      </a:srgbClr>
                    </a:outerShdw>
                  </a:effectLst>
                </a:rPr>
                <a:t>circuit</a:t>
              </a:r>
            </a:p>
          </p:txBody>
        </p:sp>
      </p:grpSp>
      <p:sp>
        <p:nvSpPr>
          <p:cNvPr id="190" name="Right Arrow 189"/>
          <p:cNvSpPr/>
          <p:nvPr/>
        </p:nvSpPr>
        <p:spPr bwMode="auto">
          <a:xfrm>
            <a:off x="8480234" y="3857194"/>
            <a:ext cx="486609" cy="313180"/>
          </a:xfrm>
          <a:prstGeom prst="rightArrow">
            <a:avLst/>
          </a:prstGeom>
          <a:solidFill>
            <a:schemeClr val="accent3"/>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191" name="Freeform 190"/>
          <p:cNvSpPr/>
          <p:nvPr/>
        </p:nvSpPr>
        <p:spPr bwMode="auto">
          <a:xfrm>
            <a:off x="4557668" y="3525097"/>
            <a:ext cx="471986" cy="116195"/>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EC4305"/>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192" name="Freeform 191"/>
          <p:cNvSpPr/>
          <p:nvPr/>
        </p:nvSpPr>
        <p:spPr bwMode="auto">
          <a:xfrm>
            <a:off x="4559524" y="3671049"/>
            <a:ext cx="471986" cy="108884"/>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chemeClr val="accent3"/>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193" name="Freeform 192"/>
          <p:cNvSpPr/>
          <p:nvPr/>
        </p:nvSpPr>
        <p:spPr bwMode="auto">
          <a:xfrm>
            <a:off x="4554329" y="3809690"/>
            <a:ext cx="469076" cy="108094"/>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pPr>
            <a:endParaRPr lang="en-US" sz="1442" kern="0" spc="-36">
              <a:solidFill>
                <a:srgbClr val="FFFFFF"/>
              </a:solidFill>
              <a:latin typeface="Segoe UI"/>
            </a:endParaRPr>
          </a:p>
        </p:txBody>
      </p:sp>
      <p:grpSp>
        <p:nvGrpSpPr>
          <p:cNvPr id="194" name="Group 193"/>
          <p:cNvGrpSpPr/>
          <p:nvPr/>
        </p:nvGrpSpPr>
        <p:grpSpPr>
          <a:xfrm>
            <a:off x="8767897" y="1193738"/>
            <a:ext cx="2495579" cy="1657842"/>
            <a:chOff x="8946776" y="982662"/>
            <a:chExt cx="2546970" cy="1691982"/>
          </a:xfrm>
          <a:effectLst/>
        </p:grpSpPr>
        <p:sp>
          <p:nvSpPr>
            <p:cNvPr id="195"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DE3C00"/>
              </a:solidFill>
            </a:ln>
            <a:effectLst/>
            <a:scene3d>
              <a:camera prst="orthographicFront"/>
              <a:lightRig rig="threePt" dir="t"/>
            </a:scene3d>
            <a:sp3d>
              <a:bevelT/>
            </a:sp3d>
            <a:extLst/>
          </p:spPr>
          <p:txBody>
            <a:bodyPr vert="horz" wrap="square" lIns="65875" tIns="32938" rIns="65875" bIns="32938" numCol="1" anchor="t" anchorCtr="0" compatLnSpc="1">
              <a:prstTxWarp prst="textNoShape">
                <a:avLst/>
              </a:prstTxWarp>
            </a:bodyPr>
            <a:lstStyle/>
            <a:p>
              <a:pPr defTabSz="671761">
                <a:defRPr/>
              </a:pPr>
              <a:endParaRPr lang="en-US" sz="1298" kern="0">
                <a:solidFill>
                  <a:srgbClr val="FFFFFF"/>
                </a:solidFill>
              </a:endParaRPr>
            </a:p>
          </p:txBody>
        </p:sp>
        <p:pic>
          <p:nvPicPr>
            <p:cNvPr id="196" name="Picture 1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41954" y="1183111"/>
              <a:ext cx="657364" cy="657364"/>
            </a:xfrm>
            <a:prstGeom prst="rect">
              <a:avLst/>
            </a:prstGeom>
          </p:spPr>
        </p:pic>
        <p:pic>
          <p:nvPicPr>
            <p:cNvPr id="197" name="Picture 1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90037" y="1942881"/>
              <a:ext cx="542925" cy="542925"/>
            </a:xfrm>
            <a:prstGeom prst="rect">
              <a:avLst/>
            </a:prstGeom>
          </p:spPr>
        </p:pic>
        <p:pic>
          <p:nvPicPr>
            <p:cNvPr id="198" name="Picture 19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8452" y="1942881"/>
              <a:ext cx="557336" cy="557336"/>
            </a:xfrm>
            <a:prstGeom prst="rect">
              <a:avLst/>
            </a:prstGeom>
          </p:spPr>
        </p:pic>
        <p:pic>
          <p:nvPicPr>
            <p:cNvPr id="199" name="Picture 19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61278" y="1942881"/>
              <a:ext cx="563781" cy="563781"/>
            </a:xfrm>
            <a:prstGeom prst="rect">
              <a:avLst/>
            </a:prstGeom>
          </p:spPr>
        </p:pic>
      </p:grpSp>
      <p:grpSp>
        <p:nvGrpSpPr>
          <p:cNvPr id="200" name="Group 199"/>
          <p:cNvGrpSpPr/>
          <p:nvPr/>
        </p:nvGrpSpPr>
        <p:grpSpPr>
          <a:xfrm>
            <a:off x="8767899" y="5023889"/>
            <a:ext cx="2495578" cy="1657842"/>
            <a:chOff x="8946776" y="4891686"/>
            <a:chExt cx="2546969" cy="1691982"/>
          </a:xfrm>
          <a:effectLst/>
        </p:grpSpPr>
        <p:sp>
          <p:nvSpPr>
            <p:cNvPr id="201"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472C1"/>
              </a:solidFill>
            </a:ln>
            <a:scene3d>
              <a:camera prst="orthographicFront"/>
              <a:lightRig rig="threePt" dir="t"/>
            </a:scene3d>
            <a:sp3d>
              <a:bevelT/>
            </a:sp3d>
            <a:extLst/>
          </p:spPr>
          <p:txBody>
            <a:bodyPr vert="horz" wrap="square" lIns="65875" tIns="32938" rIns="65875" bIns="32938" numCol="1" anchor="t" anchorCtr="0" compatLnSpc="1">
              <a:prstTxWarp prst="textNoShape">
                <a:avLst/>
              </a:prstTxWarp>
            </a:bodyPr>
            <a:lstStyle/>
            <a:p>
              <a:pPr defTabSz="671761">
                <a:defRPr/>
              </a:pPr>
              <a:endParaRPr lang="en-US" sz="1298" kern="0">
                <a:solidFill>
                  <a:srgbClr val="FFFFFF"/>
                </a:solidFill>
              </a:endParaRPr>
            </a:p>
          </p:txBody>
        </p:sp>
        <p:pic>
          <p:nvPicPr>
            <p:cNvPr id="202" name="Picture 20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203" name="Picture 20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204" name="Picture 20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205" name="Picture 20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sp>
        <p:nvSpPr>
          <p:cNvPr id="206" name="Rectangle 205"/>
          <p:cNvSpPr/>
          <p:nvPr/>
        </p:nvSpPr>
        <p:spPr bwMode="auto">
          <a:xfrm>
            <a:off x="6863609" y="3755722"/>
            <a:ext cx="516860" cy="101473"/>
          </a:xfrm>
          <a:prstGeom prst="rect">
            <a:avLst/>
          </a:prstGeom>
          <a:solidFill>
            <a:schemeClr val="tx2"/>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pPr>
            <a:endParaRPr lang="en-US" sz="1442" kern="0" spc="-36">
              <a:solidFill>
                <a:srgbClr val="FFFFFF"/>
              </a:solidFill>
              <a:latin typeface="Segoe UI"/>
            </a:endParaRPr>
          </a:p>
        </p:txBody>
      </p:sp>
      <p:sp>
        <p:nvSpPr>
          <p:cNvPr id="207" name="Rectangle 206"/>
          <p:cNvSpPr/>
          <p:nvPr/>
        </p:nvSpPr>
        <p:spPr bwMode="auto">
          <a:xfrm>
            <a:off x="6845698" y="3611403"/>
            <a:ext cx="516860" cy="126605"/>
          </a:xfrm>
          <a:prstGeom prst="rect">
            <a:avLst/>
          </a:prstGeom>
          <a:solidFill>
            <a:schemeClr val="accent3"/>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208" name="Rectangle 207"/>
          <p:cNvSpPr/>
          <p:nvPr/>
        </p:nvSpPr>
        <p:spPr bwMode="auto">
          <a:xfrm>
            <a:off x="6854554" y="3483756"/>
            <a:ext cx="516860" cy="105285"/>
          </a:xfrm>
          <a:prstGeom prst="rect">
            <a:avLst/>
          </a:prstGeom>
          <a:solidFill>
            <a:srgbClr val="EC4305"/>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209" name="TextBox 208"/>
          <p:cNvSpPr txBox="1"/>
          <p:nvPr/>
        </p:nvSpPr>
        <p:spPr>
          <a:xfrm>
            <a:off x="7664139" y="1227754"/>
            <a:ext cx="1782146" cy="805094"/>
          </a:xfrm>
          <a:prstGeom prst="rect">
            <a:avLst/>
          </a:prstGeom>
          <a:noFill/>
        </p:spPr>
        <p:txBody>
          <a:bodyPr wrap="square" lIns="182783" tIns="146227" rIns="182783" bIns="146227" rtlCol="0">
            <a:spAutoFit/>
          </a:bodyPr>
          <a:lstStyle/>
          <a:p>
            <a:pPr defTabSz="913947">
              <a:lnSpc>
                <a:spcPct val="90000"/>
              </a:lnSpc>
              <a:spcAft>
                <a:spcPts val="600"/>
              </a:spcAft>
              <a:defRPr/>
            </a:pPr>
            <a:r>
              <a:rPr lang="en-US" sz="1568" b="1" kern="0"/>
              <a:t>Microsoft</a:t>
            </a:r>
          </a:p>
          <a:p>
            <a:pPr defTabSz="913947">
              <a:lnSpc>
                <a:spcPct val="90000"/>
              </a:lnSpc>
              <a:spcAft>
                <a:spcPts val="600"/>
              </a:spcAft>
              <a:defRPr/>
            </a:pPr>
            <a:r>
              <a:rPr lang="en-US" sz="1568" b="1" kern="0"/>
              <a:t>peering</a:t>
            </a:r>
          </a:p>
        </p:txBody>
      </p:sp>
      <p:grpSp>
        <p:nvGrpSpPr>
          <p:cNvPr id="210" name="Group 3"/>
          <p:cNvGrpSpPr/>
          <p:nvPr/>
        </p:nvGrpSpPr>
        <p:grpSpPr>
          <a:xfrm>
            <a:off x="4782025" y="4102258"/>
            <a:ext cx="2288108" cy="655594"/>
            <a:chOff x="3395787" y="2808815"/>
            <a:chExt cx="1804440" cy="795378"/>
          </a:xfrm>
          <a:solidFill>
            <a:srgbClr val="FFFFFF"/>
          </a:solidFill>
        </p:grpSpPr>
        <p:grpSp>
          <p:nvGrpSpPr>
            <p:cNvPr id="211" name="Group 4"/>
            <p:cNvGrpSpPr/>
            <p:nvPr/>
          </p:nvGrpSpPr>
          <p:grpSpPr>
            <a:xfrm>
              <a:off x="3395787" y="2808815"/>
              <a:ext cx="1804440" cy="795378"/>
              <a:chOff x="4693625" y="3254337"/>
              <a:chExt cx="3048917" cy="1308187"/>
            </a:xfrm>
            <a:grpFill/>
          </p:grpSpPr>
          <p:sp>
            <p:nvSpPr>
              <p:cNvPr id="213" name="Rectangle 8"/>
              <p:cNvSpPr/>
              <p:nvPr/>
            </p:nvSpPr>
            <p:spPr bwMode="auto">
              <a:xfrm>
                <a:off x="4951866" y="3254337"/>
                <a:ext cx="2514600" cy="1308187"/>
              </a:xfrm>
              <a:prstGeom prst="rect">
                <a:avLst/>
              </a:prstGeom>
              <a:solidFill>
                <a:srgbClr val="048CF5"/>
              </a:solidFill>
              <a:ln w="38100" cap="flat" cmpd="sng" algn="ctr">
                <a:solidFill>
                  <a:srgbClr val="007DDE"/>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214" name="Oval 18"/>
              <p:cNvSpPr/>
              <p:nvPr/>
            </p:nvSpPr>
            <p:spPr bwMode="auto">
              <a:xfrm>
                <a:off x="4693625" y="3254337"/>
                <a:ext cx="553285" cy="1308187"/>
              </a:xfrm>
              <a:prstGeom prst="ellipse">
                <a:avLst/>
              </a:prstGeom>
              <a:grpFill/>
              <a:ln w="38100" cap="flat" cmpd="sng" algn="ctr">
                <a:solidFill>
                  <a:srgbClr val="007DDE"/>
                </a:solid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215" name="Oval 31"/>
              <p:cNvSpPr/>
              <p:nvPr/>
            </p:nvSpPr>
            <p:spPr bwMode="auto">
              <a:xfrm>
                <a:off x="7189256" y="3254337"/>
                <a:ext cx="553286" cy="1308187"/>
              </a:xfrm>
              <a:prstGeom prst="ellipse">
                <a:avLst/>
              </a:prstGeom>
              <a:solidFill>
                <a:srgbClr val="FFFFFF"/>
              </a:solidFill>
              <a:ln w="38100" cap="flat" cmpd="sng" algn="ctr">
                <a:solidFill>
                  <a:srgbClr val="002050"/>
                </a:solid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grpSp>
        <p:sp>
          <p:nvSpPr>
            <p:cNvPr id="212" name="TextBox 7"/>
            <p:cNvSpPr txBox="1"/>
            <p:nvPr/>
          </p:nvSpPr>
          <p:spPr>
            <a:xfrm>
              <a:off x="4331289" y="3070084"/>
              <a:ext cx="51" cy="296464"/>
            </a:xfrm>
            <a:prstGeom prst="rect">
              <a:avLst/>
            </a:prstGeom>
            <a:noFill/>
            <a:ln>
              <a:noFill/>
            </a:ln>
          </p:spPr>
          <p:txBody>
            <a:bodyPr wrap="none" lIns="0" tIns="0" rIns="0" bIns="0" rtlCol="0">
              <a:spAutoFit/>
            </a:bodyPr>
            <a:lstStyle/>
            <a:p>
              <a:pPr algn="ctr" defTabSz="671761">
                <a:lnSpc>
                  <a:spcPct val="90000"/>
                </a:lnSpc>
                <a:spcBef>
                  <a:spcPct val="20000"/>
                </a:spcBef>
                <a:buSzPct val="80000"/>
                <a:defRPr/>
              </a:pPr>
              <a:endParaRPr lang="en-US" sz="1764" kern="0">
                <a:solidFill>
                  <a:srgbClr val="FFFFFF"/>
                </a:solidFill>
                <a:effectLst>
                  <a:outerShdw blurRad="38100" dist="38100" dir="2700000" algn="tl">
                    <a:srgbClr val="000000">
                      <a:alpha val="43137"/>
                    </a:srgbClr>
                  </a:outerShdw>
                </a:effectLst>
              </a:endParaRPr>
            </a:p>
          </p:txBody>
        </p:sp>
      </p:grpSp>
      <p:sp>
        <p:nvSpPr>
          <p:cNvPr id="216" name="TextBox 7"/>
          <p:cNvSpPr txBox="1"/>
          <p:nvPr/>
        </p:nvSpPr>
        <p:spPr>
          <a:xfrm>
            <a:off x="5089337" y="4224058"/>
            <a:ext cx="1665700" cy="492443"/>
          </a:xfrm>
          <a:prstGeom prst="rect">
            <a:avLst/>
          </a:prstGeom>
          <a:noFill/>
          <a:ln>
            <a:noFill/>
          </a:ln>
        </p:spPr>
        <p:txBody>
          <a:bodyPr wrap="square" lIns="0" tIns="0" rIns="0" bIns="0" rtlCol="0">
            <a:spAutoFit/>
          </a:bodyPr>
          <a:lstStyle/>
          <a:p>
            <a:pPr algn="ctr" defTabSz="671761">
              <a:lnSpc>
                <a:spcPct val="90000"/>
              </a:lnSpc>
              <a:spcBef>
                <a:spcPct val="20000"/>
              </a:spcBef>
              <a:buSzPct val="80000"/>
              <a:defRPr/>
            </a:pPr>
            <a:r>
              <a:rPr lang="en-US" sz="1600" kern="0">
                <a:solidFill>
                  <a:srgbClr val="FFFFFF"/>
                </a:solidFill>
                <a:effectLst>
                  <a:outerShdw blurRad="38100" dist="38100" dir="2700000" algn="tl">
                    <a:srgbClr val="000000">
                      <a:alpha val="43137"/>
                    </a:srgbClr>
                  </a:outerShdw>
                </a:effectLst>
              </a:rPr>
              <a:t>Secondary</a:t>
            </a:r>
          </a:p>
          <a:p>
            <a:pPr algn="ctr" defTabSz="671761">
              <a:lnSpc>
                <a:spcPct val="90000"/>
              </a:lnSpc>
              <a:spcBef>
                <a:spcPct val="20000"/>
              </a:spcBef>
              <a:buSzPct val="80000"/>
              <a:defRPr/>
            </a:pPr>
            <a:r>
              <a:rPr lang="en-US" sz="1600" kern="0">
                <a:solidFill>
                  <a:srgbClr val="FFFFFF"/>
                </a:solidFill>
                <a:effectLst>
                  <a:outerShdw blurRad="38100" dist="38100" dir="2700000" algn="tl">
                    <a:srgbClr val="000000">
                      <a:alpha val="43137"/>
                    </a:srgbClr>
                  </a:outerShdw>
                </a:effectLst>
              </a:rPr>
              <a:t>circuit</a:t>
            </a:r>
          </a:p>
        </p:txBody>
      </p:sp>
      <p:sp>
        <p:nvSpPr>
          <p:cNvPr id="217" name="Freeform 216"/>
          <p:cNvSpPr/>
          <p:nvPr/>
        </p:nvSpPr>
        <p:spPr bwMode="auto">
          <a:xfrm>
            <a:off x="4566122" y="4205221"/>
            <a:ext cx="471986" cy="116195"/>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EC4305"/>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218" name="Freeform 217"/>
          <p:cNvSpPr/>
          <p:nvPr/>
        </p:nvSpPr>
        <p:spPr bwMode="auto">
          <a:xfrm>
            <a:off x="4567977" y="4351173"/>
            <a:ext cx="471986" cy="108884"/>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chemeClr val="accent3"/>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pPr>
            <a:endParaRPr lang="en-US" sz="1442" kern="0" spc="-36">
              <a:solidFill>
                <a:srgbClr val="FFFFFF"/>
              </a:solidFill>
              <a:latin typeface="Segoe UI"/>
            </a:endParaRPr>
          </a:p>
        </p:txBody>
      </p:sp>
      <p:sp>
        <p:nvSpPr>
          <p:cNvPr id="219" name="Freeform 218"/>
          <p:cNvSpPr/>
          <p:nvPr/>
        </p:nvSpPr>
        <p:spPr bwMode="auto">
          <a:xfrm>
            <a:off x="4562781" y="4489813"/>
            <a:ext cx="469076" cy="108094"/>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pPr>
            <a:endParaRPr lang="en-US" sz="1442" kern="0" spc="-36">
              <a:solidFill>
                <a:srgbClr val="FFFFFF"/>
              </a:solidFill>
              <a:latin typeface="Segoe UI"/>
            </a:endParaRPr>
          </a:p>
        </p:txBody>
      </p:sp>
      <p:sp>
        <p:nvSpPr>
          <p:cNvPr id="220" name="Rectangle 219"/>
          <p:cNvSpPr/>
          <p:nvPr/>
        </p:nvSpPr>
        <p:spPr bwMode="auto">
          <a:xfrm>
            <a:off x="3335566" y="3370794"/>
            <a:ext cx="1208061" cy="1263433"/>
          </a:xfrm>
          <a:prstGeom prst="rect">
            <a:avLst/>
          </a:prstGeom>
          <a:noFill/>
          <a:ln w="76200" cap="flat" cmpd="sng" algn="ctr">
            <a:solidFill>
              <a:srgbClr val="002060"/>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1751" tIns="105400" rIns="131751" bIns="105400" numCol="1" spcCol="0" rtlCol="0" fromWordArt="0" anchor="ctr" anchorCtr="0" forceAA="0" compatLnSpc="1">
            <a:prstTxWarp prst="textNoShape">
              <a:avLst/>
            </a:prstTxWarp>
            <a:noAutofit/>
          </a:bodyPr>
          <a:lstStyle/>
          <a:p>
            <a:pPr algn="ctr" defTabSz="658502" fontAlgn="base">
              <a:lnSpc>
                <a:spcPct val="90000"/>
              </a:lnSpc>
              <a:spcBef>
                <a:spcPct val="0"/>
              </a:spcBef>
              <a:spcAft>
                <a:spcPct val="0"/>
              </a:spcAft>
              <a:defRPr/>
            </a:pPr>
            <a:r>
              <a:rPr lang="en-US" sz="1764" kern="0" spc="-36">
                <a:solidFill>
                  <a:sysClr val="windowText" lastClr="000000"/>
                </a:solidFill>
                <a:latin typeface="Segoe UI"/>
              </a:rPr>
              <a:t>Partner Edge</a:t>
            </a:r>
            <a:endParaRPr lang="en-US" sz="1764" kern="0" spc="-36">
              <a:solidFill>
                <a:sysClr val="windowText" lastClr="000000"/>
              </a:solidFill>
              <a:effectLst>
                <a:outerShdw blurRad="38100" dist="38100" dir="2700000" algn="tl">
                  <a:srgbClr val="000000">
                    <a:alpha val="43137"/>
                  </a:srgbClr>
                </a:outerShdw>
              </a:effectLst>
              <a:latin typeface="Segoe UI"/>
            </a:endParaRPr>
          </a:p>
        </p:txBody>
      </p:sp>
      <p:sp>
        <p:nvSpPr>
          <p:cNvPr id="221" name="Rectangle 220"/>
          <p:cNvSpPr/>
          <p:nvPr/>
        </p:nvSpPr>
        <p:spPr bwMode="auto">
          <a:xfrm>
            <a:off x="6880857" y="4497661"/>
            <a:ext cx="516860" cy="101473"/>
          </a:xfrm>
          <a:prstGeom prst="rect">
            <a:avLst/>
          </a:prstGeom>
          <a:solidFill>
            <a:srgbClr val="00B0F0"/>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pPr>
            <a:endParaRPr lang="en-US" sz="1442" kern="0" spc="-36">
              <a:solidFill>
                <a:srgbClr val="FFFFFF"/>
              </a:solidFill>
              <a:latin typeface="Segoe UI"/>
            </a:endParaRPr>
          </a:p>
        </p:txBody>
      </p:sp>
      <p:sp>
        <p:nvSpPr>
          <p:cNvPr id="222" name="Rectangle 221"/>
          <p:cNvSpPr/>
          <p:nvPr/>
        </p:nvSpPr>
        <p:spPr bwMode="auto">
          <a:xfrm>
            <a:off x="6862947" y="4353343"/>
            <a:ext cx="516860" cy="126605"/>
          </a:xfrm>
          <a:prstGeom prst="rect">
            <a:avLst/>
          </a:prstGeom>
          <a:solidFill>
            <a:schemeClr val="accent3"/>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223" name="Rectangle 222"/>
          <p:cNvSpPr/>
          <p:nvPr/>
        </p:nvSpPr>
        <p:spPr bwMode="auto">
          <a:xfrm>
            <a:off x="6871802" y="4225695"/>
            <a:ext cx="516860" cy="105285"/>
          </a:xfrm>
          <a:prstGeom prst="rect">
            <a:avLst/>
          </a:prstGeom>
          <a:solidFill>
            <a:srgbClr val="EC4305"/>
          </a:solidFill>
          <a:ln w="10795" cap="flat" cmpd="sng" algn="ctr">
            <a:noFill/>
            <a:prstDash val="solid"/>
            <a:headEnd type="none" w="med" len="med"/>
            <a:tailEnd type="none" w="med" len="med"/>
          </a:ln>
          <a:effectLst/>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defRPr/>
            </a:pPr>
            <a:endParaRPr lang="en-US" sz="1442" kern="0" spc="-36">
              <a:solidFill>
                <a:srgbClr val="FFFFFF"/>
              </a:solidFill>
              <a:latin typeface="Segoe UI"/>
            </a:endParaRPr>
          </a:p>
        </p:txBody>
      </p:sp>
      <p:sp>
        <p:nvSpPr>
          <p:cNvPr id="224" name="Rectangle 223"/>
          <p:cNvSpPr/>
          <p:nvPr/>
        </p:nvSpPr>
        <p:spPr bwMode="auto">
          <a:xfrm>
            <a:off x="7309801" y="3406580"/>
            <a:ext cx="1208061" cy="1263433"/>
          </a:xfrm>
          <a:prstGeom prst="rect">
            <a:avLst/>
          </a:prstGeom>
          <a:solidFill>
            <a:srgbClr val="FFFFFF"/>
          </a:solidFill>
          <a:ln w="76200" cap="flat" cmpd="sng" algn="ctr">
            <a:solidFill>
              <a:srgbClr val="04266C"/>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1751" tIns="105400" rIns="131751" bIns="105400" numCol="1" spcCol="0" rtlCol="0" fromWordArt="0" anchor="ctr" anchorCtr="0" forceAA="0" compatLnSpc="1">
            <a:prstTxWarp prst="textNoShape">
              <a:avLst/>
            </a:prstTxWarp>
            <a:noAutofit/>
          </a:bodyPr>
          <a:lstStyle/>
          <a:p>
            <a:pPr algn="ctr" defTabSz="658502" fontAlgn="base">
              <a:lnSpc>
                <a:spcPct val="90000"/>
              </a:lnSpc>
              <a:spcBef>
                <a:spcPct val="0"/>
              </a:spcBef>
              <a:spcAft>
                <a:spcPct val="0"/>
              </a:spcAft>
              <a:defRPr/>
            </a:pPr>
            <a:r>
              <a:rPr lang="en-US" sz="1764" kern="0" spc="-36">
                <a:solidFill>
                  <a:srgbClr val="000000"/>
                </a:solidFill>
                <a:latin typeface="Segoe UI"/>
              </a:rPr>
              <a:t>Microsoft Edge</a:t>
            </a:r>
            <a:endParaRPr lang="en-US" sz="1764" kern="0" spc="-36">
              <a:solidFill>
                <a:srgbClr val="000000"/>
              </a:solidFill>
              <a:effectLst>
                <a:outerShdw blurRad="38100" dist="38100" dir="2700000" algn="tl">
                  <a:srgbClr val="000000">
                    <a:alpha val="43137"/>
                  </a:srgbClr>
                </a:outerShdw>
              </a:effectLst>
              <a:latin typeface="Segoe UI"/>
            </a:endParaRPr>
          </a:p>
        </p:txBody>
      </p:sp>
      <p:sp>
        <p:nvSpPr>
          <p:cNvPr id="226" name="TextBox 225"/>
          <p:cNvSpPr txBox="1"/>
          <p:nvPr/>
        </p:nvSpPr>
        <p:spPr>
          <a:xfrm>
            <a:off x="8385960" y="2842615"/>
            <a:ext cx="1202881" cy="1191133"/>
          </a:xfrm>
          <a:prstGeom prst="rect">
            <a:avLst/>
          </a:prstGeom>
          <a:noFill/>
        </p:spPr>
        <p:txBody>
          <a:bodyPr wrap="square" lIns="182783" tIns="146227" rIns="182783" bIns="146227" rtlCol="0">
            <a:spAutoFit/>
          </a:bodyPr>
          <a:lstStyle/>
          <a:p>
            <a:pPr defTabSz="913947">
              <a:lnSpc>
                <a:spcPct val="90000"/>
              </a:lnSpc>
              <a:spcAft>
                <a:spcPts val="600"/>
              </a:spcAft>
              <a:defRPr/>
            </a:pPr>
            <a:r>
              <a:rPr lang="en-US" sz="1568" b="1" kern="0"/>
              <a:t>Public</a:t>
            </a:r>
            <a:r>
              <a:rPr lang="en-US" sz="2156" b="1" kern="0"/>
              <a:t> peering</a:t>
            </a:r>
          </a:p>
        </p:txBody>
      </p:sp>
      <p:sp>
        <p:nvSpPr>
          <p:cNvPr id="227" name="TextBox 226"/>
          <p:cNvSpPr txBox="1"/>
          <p:nvPr/>
        </p:nvSpPr>
        <p:spPr>
          <a:xfrm>
            <a:off x="7668964" y="5906834"/>
            <a:ext cx="1334311" cy="1191133"/>
          </a:xfrm>
          <a:prstGeom prst="rect">
            <a:avLst/>
          </a:prstGeom>
          <a:noFill/>
        </p:spPr>
        <p:txBody>
          <a:bodyPr wrap="square" lIns="182783" tIns="146227" rIns="182783" bIns="146227" rtlCol="0">
            <a:spAutoFit/>
          </a:bodyPr>
          <a:lstStyle/>
          <a:p>
            <a:pPr defTabSz="913947">
              <a:lnSpc>
                <a:spcPct val="90000"/>
              </a:lnSpc>
              <a:spcAft>
                <a:spcPts val="600"/>
              </a:spcAft>
              <a:defRPr/>
            </a:pPr>
            <a:r>
              <a:rPr lang="en-US" sz="1568" b="1" kern="0"/>
              <a:t>Private</a:t>
            </a:r>
            <a:r>
              <a:rPr lang="en-US" sz="2156" b="1" kern="0"/>
              <a:t> peering</a:t>
            </a:r>
          </a:p>
        </p:txBody>
      </p:sp>
      <p:sp>
        <p:nvSpPr>
          <p:cNvPr id="231" name="Rectangle 49"/>
          <p:cNvSpPr/>
          <p:nvPr/>
        </p:nvSpPr>
        <p:spPr bwMode="auto">
          <a:xfrm>
            <a:off x="917611" y="5460682"/>
            <a:ext cx="783563" cy="314080"/>
          </a:xfrm>
          <a:prstGeom prst="rect">
            <a:avLst/>
          </a:prstGeom>
          <a:solidFill>
            <a:schemeClr val="accent3"/>
          </a:solidFill>
          <a:ln w="10795" cap="flat" cmpd="sng" algn="ctr">
            <a:solidFill>
              <a:srgbClr val="505050"/>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1770" tIns="105415" rIns="131770" bIns="105415" numCol="1" spcCol="0" rtlCol="0" fromWordArt="0" anchor="t" anchorCtr="0" forceAA="0" compatLnSpc="1">
            <a:prstTxWarp prst="textNoShape">
              <a:avLst/>
            </a:prstTxWarp>
            <a:noAutofit/>
          </a:bodyPr>
          <a:lstStyle/>
          <a:p>
            <a:pPr algn="ctr" defTabSz="658628" fontAlgn="base">
              <a:lnSpc>
                <a:spcPct val="90000"/>
              </a:lnSpc>
              <a:spcBef>
                <a:spcPct val="0"/>
              </a:spcBef>
              <a:spcAft>
                <a:spcPct val="0"/>
              </a:spcAft>
              <a:defRPr/>
            </a:pPr>
            <a:endParaRPr lang="en-US" sz="1442" kern="0" spc="-36">
              <a:solidFill>
                <a:srgbClr val="FFFFFF"/>
              </a:solidFill>
              <a:latin typeface="Segoe UI"/>
            </a:endParaRPr>
          </a:p>
        </p:txBody>
      </p:sp>
      <p:sp>
        <p:nvSpPr>
          <p:cNvPr id="232" name="Rectangle 50"/>
          <p:cNvSpPr/>
          <p:nvPr/>
        </p:nvSpPr>
        <p:spPr bwMode="auto">
          <a:xfrm>
            <a:off x="917611" y="5853122"/>
            <a:ext cx="783563" cy="314080"/>
          </a:xfrm>
          <a:prstGeom prst="rect">
            <a:avLst/>
          </a:prstGeom>
          <a:solidFill>
            <a:srgbClr val="00B0F0"/>
          </a:solidFill>
          <a:ln w="10795" cap="flat" cmpd="sng" algn="ctr">
            <a:no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1751" tIns="105400" rIns="131751" bIns="105400" numCol="1" spcCol="0" rtlCol="0" fromWordArt="0" anchor="t" anchorCtr="0" forceAA="0" compatLnSpc="1">
            <a:prstTxWarp prst="textNoShape">
              <a:avLst/>
            </a:prstTxWarp>
            <a:noAutofit/>
          </a:bodyPr>
          <a:lstStyle/>
          <a:p>
            <a:pPr algn="ctr" defTabSz="658502" fontAlgn="base">
              <a:lnSpc>
                <a:spcPct val="90000"/>
              </a:lnSpc>
              <a:spcBef>
                <a:spcPct val="0"/>
              </a:spcBef>
              <a:spcAft>
                <a:spcPct val="0"/>
              </a:spcAft>
            </a:pPr>
            <a:endParaRPr lang="en-US" sz="1442" kern="0" spc="-36">
              <a:solidFill>
                <a:srgbClr val="FFFFFF"/>
              </a:solidFill>
              <a:latin typeface="Segoe UI"/>
            </a:endParaRPr>
          </a:p>
        </p:txBody>
      </p:sp>
      <p:sp>
        <p:nvSpPr>
          <p:cNvPr id="233" name="TextBox 51"/>
          <p:cNvSpPr txBox="1"/>
          <p:nvPr/>
        </p:nvSpPr>
        <p:spPr>
          <a:xfrm>
            <a:off x="1824829" y="5502927"/>
            <a:ext cx="3734997" cy="244362"/>
          </a:xfrm>
          <a:prstGeom prst="rect">
            <a:avLst/>
          </a:prstGeom>
          <a:noFill/>
          <a:ln>
            <a:noFill/>
          </a:ln>
        </p:spPr>
        <p:txBody>
          <a:bodyPr wrap="none" lIns="0" tIns="0" rIns="0" bIns="0" rtlCol="0">
            <a:spAutoFit/>
          </a:bodyPr>
          <a:lstStyle/>
          <a:p>
            <a:pPr defTabSz="671889">
              <a:lnSpc>
                <a:spcPct val="90000"/>
              </a:lnSpc>
              <a:spcBef>
                <a:spcPct val="20000"/>
              </a:spcBef>
              <a:buSzPct val="80000"/>
              <a:defRPr/>
            </a:pPr>
            <a:r>
              <a:rPr lang="en-US" sz="1764" kern="0"/>
              <a:t>Traffic to public IP addresses in Azure</a:t>
            </a:r>
          </a:p>
        </p:txBody>
      </p:sp>
      <p:sp>
        <p:nvSpPr>
          <p:cNvPr id="234" name="TextBox 52"/>
          <p:cNvSpPr txBox="1"/>
          <p:nvPr/>
        </p:nvSpPr>
        <p:spPr>
          <a:xfrm>
            <a:off x="1824829" y="5875954"/>
            <a:ext cx="3233287" cy="244335"/>
          </a:xfrm>
          <a:prstGeom prst="rect">
            <a:avLst/>
          </a:prstGeom>
          <a:noFill/>
          <a:ln>
            <a:noFill/>
          </a:ln>
        </p:spPr>
        <p:txBody>
          <a:bodyPr wrap="none" lIns="0" tIns="0" rIns="0" bIns="0" rtlCol="0">
            <a:spAutoFit/>
          </a:bodyPr>
          <a:lstStyle/>
          <a:p>
            <a:pPr defTabSz="671889">
              <a:lnSpc>
                <a:spcPct val="90000"/>
              </a:lnSpc>
              <a:spcBef>
                <a:spcPct val="20000"/>
              </a:spcBef>
              <a:buSzPct val="80000"/>
              <a:defRPr/>
            </a:pPr>
            <a:r>
              <a:rPr lang="en-US" sz="1764" kern="0"/>
              <a:t>Traffic to Azure Virtual Networks</a:t>
            </a:r>
          </a:p>
        </p:txBody>
      </p:sp>
      <p:sp>
        <p:nvSpPr>
          <p:cNvPr id="235" name="Rectangle 53"/>
          <p:cNvSpPr/>
          <p:nvPr/>
        </p:nvSpPr>
        <p:spPr bwMode="auto">
          <a:xfrm>
            <a:off x="925622" y="5058039"/>
            <a:ext cx="783563" cy="314080"/>
          </a:xfrm>
          <a:prstGeom prst="rect">
            <a:avLst/>
          </a:prstGeom>
          <a:solidFill>
            <a:srgbClr val="DE3C00"/>
          </a:solidFill>
          <a:ln w="10795" cap="flat" cmpd="sng" algn="ctr">
            <a:solidFill>
              <a:srgbClr val="505050"/>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1770" tIns="105415" rIns="131770" bIns="105415" numCol="1" spcCol="0" rtlCol="0" fromWordArt="0" anchor="t" anchorCtr="0" forceAA="0" compatLnSpc="1">
            <a:prstTxWarp prst="textNoShape">
              <a:avLst/>
            </a:prstTxWarp>
            <a:noAutofit/>
          </a:bodyPr>
          <a:lstStyle/>
          <a:p>
            <a:pPr algn="ctr" defTabSz="658628" fontAlgn="base">
              <a:lnSpc>
                <a:spcPct val="90000"/>
              </a:lnSpc>
              <a:spcBef>
                <a:spcPct val="0"/>
              </a:spcBef>
              <a:spcAft>
                <a:spcPct val="0"/>
              </a:spcAft>
              <a:defRPr/>
            </a:pPr>
            <a:endParaRPr lang="en-US" sz="1442" kern="0" spc="-36">
              <a:solidFill>
                <a:srgbClr val="FFFFFF"/>
              </a:solidFill>
              <a:latin typeface="Segoe UI"/>
            </a:endParaRPr>
          </a:p>
        </p:txBody>
      </p:sp>
      <p:sp>
        <p:nvSpPr>
          <p:cNvPr id="236" name="TextBox 54"/>
          <p:cNvSpPr txBox="1"/>
          <p:nvPr/>
        </p:nvSpPr>
        <p:spPr>
          <a:xfrm>
            <a:off x="1824831" y="5109234"/>
            <a:ext cx="2812066" cy="244303"/>
          </a:xfrm>
          <a:prstGeom prst="rect">
            <a:avLst/>
          </a:prstGeom>
          <a:noFill/>
          <a:ln>
            <a:noFill/>
          </a:ln>
        </p:spPr>
        <p:txBody>
          <a:bodyPr wrap="none" lIns="0" tIns="0" rIns="0" bIns="0" rtlCol="0">
            <a:spAutoFit/>
          </a:bodyPr>
          <a:lstStyle/>
          <a:p>
            <a:pPr defTabSz="671889">
              <a:lnSpc>
                <a:spcPct val="90000"/>
              </a:lnSpc>
              <a:spcBef>
                <a:spcPct val="20000"/>
              </a:spcBef>
              <a:buSzPct val="80000"/>
              <a:defRPr/>
            </a:pPr>
            <a:r>
              <a:rPr lang="en-US" sz="1764" kern="0"/>
              <a:t>Traffic to Office 365 Services</a:t>
            </a:r>
          </a:p>
        </p:txBody>
      </p:sp>
      <p:sp>
        <p:nvSpPr>
          <p:cNvPr id="2" name="Title 1"/>
          <p:cNvSpPr>
            <a:spLocks noGrp="1"/>
          </p:cNvSpPr>
          <p:nvPr>
            <p:ph type="title"/>
          </p:nvPr>
        </p:nvSpPr>
        <p:spPr/>
        <p:txBody>
          <a:bodyPr>
            <a:normAutofit fontScale="90000"/>
          </a:bodyPr>
          <a:lstStyle/>
          <a:p>
            <a:r>
              <a:rPr lang="en-US"/>
              <a:t>ExpressRoute and Microsoft Clouds</a:t>
            </a:r>
          </a:p>
        </p:txBody>
      </p:sp>
    </p:spTree>
    <p:extLst>
      <p:ext uri="{BB962C8B-B14F-4D97-AF65-F5344CB8AC3E}">
        <p14:creationId xmlns:p14="http://schemas.microsoft.com/office/powerpoint/2010/main" val="2425548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592" y="235524"/>
            <a:ext cx="5448258" cy="979500"/>
          </a:xfrm>
        </p:spPr>
        <p:txBody>
          <a:bodyPr>
            <a:normAutofit/>
          </a:bodyPr>
          <a:lstStyle/>
          <a:p>
            <a:r>
              <a:rPr lang="en-GB" sz="3600" dirty="0">
                <a:solidFill>
                  <a:schemeClr val="tx1"/>
                </a:solidFill>
              </a:rPr>
              <a:t>One consistent experience</a:t>
            </a:r>
            <a:endParaRPr lang="en-GB" sz="3600" dirty="0">
              <a:solidFill>
                <a:schemeClr val="tx1"/>
              </a:solidFill>
              <a:latin typeface="+mn-lt"/>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80" y="1285075"/>
            <a:ext cx="5431139" cy="5877579"/>
          </a:xfrm>
          <a:prstGeom prst="rect">
            <a:avLst/>
          </a:prstGeom>
        </p:spPr>
      </p:pic>
      <p:pic>
        <p:nvPicPr>
          <p:cNvPr id="4" name="Picture 3"/>
          <p:cNvPicPr>
            <a:picLocks noChangeAspect="1"/>
          </p:cNvPicPr>
          <p:nvPr/>
        </p:nvPicPr>
        <p:blipFill>
          <a:blip r:embed="rId4"/>
          <a:stretch>
            <a:fillRect/>
          </a:stretch>
        </p:blipFill>
        <p:spPr>
          <a:xfrm>
            <a:off x="5689432" y="1285075"/>
            <a:ext cx="6002381" cy="5877579"/>
          </a:xfrm>
          <a:prstGeom prst="rect">
            <a:avLst/>
          </a:prstGeom>
        </p:spPr>
      </p:pic>
      <p:grpSp>
        <p:nvGrpSpPr>
          <p:cNvPr id="7" name="Group 6"/>
          <p:cNvGrpSpPr/>
          <p:nvPr/>
        </p:nvGrpSpPr>
        <p:grpSpPr>
          <a:xfrm>
            <a:off x="4137888" y="3452780"/>
            <a:ext cx="3160367" cy="1921378"/>
            <a:chOff x="6088100" y="1430256"/>
            <a:chExt cx="4775725" cy="3222785"/>
          </a:xfrm>
          <a:solidFill>
            <a:schemeClr val="accent2"/>
          </a:solidFill>
        </p:grpSpPr>
        <p:sp>
          <p:nvSpPr>
            <p:cNvPr id="8" name="Freeform 10"/>
            <p:cNvSpPr>
              <a:spLocks noEditPoints="1"/>
            </p:cNvSpPr>
            <p:nvPr/>
          </p:nvSpPr>
          <p:spPr bwMode="auto">
            <a:xfrm>
              <a:off x="6144650" y="1430256"/>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rgbClr val="0072C6"/>
            </a:solidFill>
            <a:ln>
              <a:noFill/>
            </a:ln>
          </p:spPr>
          <p:txBody>
            <a:bodyPr vert="horz" wrap="square" lIns="87842" tIns="43922" rIns="87842" bIns="43922" numCol="1" anchor="t" anchorCtr="0" compatLnSpc="1">
              <a:prstTxWarp prst="textNoShape">
                <a:avLst/>
              </a:prstTxWarp>
            </a:bodyPr>
            <a:lstStyle/>
            <a:p>
              <a:pPr defTabSz="913902" fontAlgn="base">
                <a:spcBef>
                  <a:spcPct val="0"/>
                </a:spcBef>
                <a:spcAft>
                  <a:spcPct val="0"/>
                </a:spcAft>
              </a:pPr>
              <a:endParaRPr lang="en-US" sz="1764" dirty="0">
                <a:solidFill>
                  <a:srgbClr val="FFFFFF"/>
                </a:solidFill>
                <a:cs typeface="Segoe UI" pitchFamily="34" charset="0"/>
              </a:endParaRPr>
            </a:p>
          </p:txBody>
        </p:sp>
        <p:sp>
          <p:nvSpPr>
            <p:cNvPr id="10" name="TextBox 9"/>
            <p:cNvSpPr txBox="1"/>
            <p:nvPr/>
          </p:nvSpPr>
          <p:spPr>
            <a:xfrm>
              <a:off x="7659729" y="1922619"/>
              <a:ext cx="1689031" cy="801000"/>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1371" dirty="0">
                  <a:solidFill>
                    <a:srgbClr val="FFFFFF"/>
                  </a:solidFill>
                  <a:cs typeface="Segoe UI" pitchFamily="34" charset="0"/>
                </a:rPr>
                <a:t>Customer</a:t>
              </a:r>
            </a:p>
          </p:txBody>
        </p:sp>
        <p:sp>
          <p:nvSpPr>
            <p:cNvPr id="11" name="TextBox 10"/>
            <p:cNvSpPr txBox="1"/>
            <p:nvPr/>
          </p:nvSpPr>
          <p:spPr>
            <a:xfrm>
              <a:off x="9199871" y="3331634"/>
              <a:ext cx="1532612" cy="1125888"/>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1371" dirty="0">
                  <a:solidFill>
                    <a:srgbClr val="FFFFFF"/>
                  </a:solidFill>
                  <a:cs typeface="Segoe UI" pitchFamily="34" charset="0"/>
                </a:rPr>
                <a:t>Service</a:t>
              </a:r>
              <a:br>
                <a:rPr lang="en-US" sz="1371" dirty="0">
                  <a:solidFill>
                    <a:srgbClr val="FFFFFF"/>
                  </a:solidFill>
                  <a:cs typeface="Segoe UI" pitchFamily="34" charset="0"/>
                </a:rPr>
              </a:br>
              <a:r>
                <a:rPr lang="en-US" sz="1371" dirty="0">
                  <a:solidFill>
                    <a:srgbClr val="FFFFFF"/>
                  </a:solidFill>
                  <a:cs typeface="Segoe UI" pitchFamily="34" charset="0"/>
                </a:rPr>
                <a:t>Provider</a:t>
              </a:r>
            </a:p>
          </p:txBody>
        </p:sp>
        <p:sp>
          <p:nvSpPr>
            <p:cNvPr id="12" name="TextBox 11"/>
            <p:cNvSpPr txBox="1"/>
            <p:nvPr/>
          </p:nvSpPr>
          <p:spPr>
            <a:xfrm>
              <a:off x="6088100" y="3637124"/>
              <a:ext cx="1670629" cy="801000"/>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1371" dirty="0">
                  <a:solidFill>
                    <a:srgbClr val="FFFFFF"/>
                  </a:solidFill>
                  <a:cs typeface="Segoe UI" pitchFamily="34" charset="0"/>
                </a:rPr>
                <a:t>Microsoft</a:t>
              </a:r>
            </a:p>
          </p:txBody>
        </p:sp>
        <p:sp>
          <p:nvSpPr>
            <p:cNvPr id="13" name="TextBox 12"/>
            <p:cNvSpPr txBox="1"/>
            <p:nvPr/>
          </p:nvSpPr>
          <p:spPr>
            <a:xfrm>
              <a:off x="7588150" y="3268155"/>
              <a:ext cx="1785886" cy="1125888"/>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1371" dirty="0">
                  <a:solidFill>
                    <a:srgbClr val="FFFFFF"/>
                  </a:solidFill>
                  <a:cs typeface="Segoe UI" pitchFamily="34" charset="0"/>
                </a:rPr>
                <a:t>Consistent</a:t>
              </a:r>
              <a:br>
                <a:rPr lang="en-US" sz="1371" dirty="0">
                  <a:solidFill>
                    <a:srgbClr val="FFFFFF"/>
                  </a:solidFill>
                  <a:cs typeface="Segoe UI" pitchFamily="34" charset="0"/>
                </a:rPr>
              </a:br>
              <a:r>
                <a:rPr lang="en-US" sz="1371" dirty="0">
                  <a:solidFill>
                    <a:srgbClr val="FFFFFF"/>
                  </a:solidFill>
                  <a:cs typeface="Segoe UI" pitchFamily="34" charset="0"/>
                </a:rPr>
                <a:t>Platform</a:t>
              </a:r>
            </a:p>
          </p:txBody>
        </p:sp>
        <p:sp>
          <p:nvSpPr>
            <p:cNvPr id="14" name="TextBox 13"/>
            <p:cNvSpPr txBox="1"/>
            <p:nvPr/>
          </p:nvSpPr>
          <p:spPr>
            <a:xfrm>
              <a:off x="7640373" y="2641344"/>
              <a:ext cx="1584623" cy="1079875"/>
            </a:xfrm>
            <a:prstGeom prst="rect">
              <a:avLst/>
            </a:prstGeom>
            <a:noFill/>
          </p:spPr>
          <p:txBody>
            <a:bodyPr wrap="none" lIns="175690" tIns="140553" rIns="175690" bIns="140553" rtlCol="0">
              <a:spAutoFit/>
            </a:bodyPr>
            <a:lstStyle/>
            <a:p>
              <a:pPr algn="ctr" defTabSz="913902" fontAlgn="base">
                <a:lnSpc>
                  <a:spcPct val="90000"/>
                </a:lnSpc>
                <a:spcBef>
                  <a:spcPct val="0"/>
                </a:spcBef>
                <a:spcAft>
                  <a:spcPts val="590"/>
                </a:spcAft>
              </a:pPr>
              <a:r>
                <a:rPr lang="en-US" sz="2548" b="1" dirty="0">
                  <a:solidFill>
                    <a:srgbClr val="FFFFFF"/>
                  </a:solidFill>
                  <a:cs typeface="Segoe UI" pitchFamily="34" charset="0"/>
                </a:rPr>
                <a:t>ONE</a:t>
              </a:r>
            </a:p>
          </p:txBody>
        </p:sp>
      </p:grpSp>
    </p:spTree>
    <p:extLst>
      <p:ext uri="{BB962C8B-B14F-4D97-AF65-F5344CB8AC3E}">
        <p14:creationId xmlns:p14="http://schemas.microsoft.com/office/powerpoint/2010/main" val="410939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171194" y="394637"/>
            <a:ext cx="5968804" cy="664797"/>
          </a:xfrm>
        </p:spPr>
        <p:txBody>
          <a:bodyPr>
            <a:normAutofit fontScale="90000"/>
          </a:bodyPr>
          <a:lstStyle/>
          <a:p>
            <a:r>
              <a:rPr lang="en-US" dirty="0"/>
              <a:t>Path Diversity for HA and DR</a:t>
            </a:r>
          </a:p>
        </p:txBody>
      </p:sp>
      <p:sp>
        <p:nvSpPr>
          <p:cNvPr id="118" name="Text Placeholder 117"/>
          <p:cNvSpPr>
            <a:spLocks noGrp="1"/>
          </p:cNvSpPr>
          <p:nvPr>
            <p:ph type="body" sz="quarter" idx="10"/>
          </p:nvPr>
        </p:nvSpPr>
        <p:spPr>
          <a:xfrm>
            <a:off x="233403" y="1441926"/>
            <a:ext cx="6496265" cy="5151545"/>
          </a:xfrm>
        </p:spPr>
        <p:txBody>
          <a:bodyPr>
            <a:normAutofit/>
          </a:bodyPr>
          <a:lstStyle/>
          <a:p>
            <a:pPr marL="281620" lvl="1" indent="-281620">
              <a:lnSpc>
                <a:spcPct val="90000"/>
              </a:lnSpc>
              <a:spcBef>
                <a:spcPts val="1200"/>
              </a:spcBef>
              <a:spcAft>
                <a:spcPts val="588"/>
              </a:spcAft>
              <a:buSzPct val="100000"/>
            </a:pPr>
            <a:r>
              <a:rPr lang="en-US" sz="2400" dirty="0">
                <a:solidFill>
                  <a:srgbClr val="0C0C0C"/>
                </a:solidFill>
              </a:rPr>
              <a:t>One </a:t>
            </a:r>
            <a:r>
              <a:rPr lang="en-US" sz="2400" dirty="0" err="1">
                <a:solidFill>
                  <a:srgbClr val="0C0C0C"/>
                </a:solidFill>
              </a:rPr>
              <a:t>VNet</a:t>
            </a:r>
            <a:r>
              <a:rPr lang="en-US" sz="2400" dirty="0">
                <a:solidFill>
                  <a:srgbClr val="0C0C0C"/>
                </a:solidFill>
              </a:rPr>
              <a:t> can be linked to multiple circuits</a:t>
            </a:r>
          </a:p>
          <a:p>
            <a:pPr marL="281620" lvl="1" indent="-281620">
              <a:lnSpc>
                <a:spcPct val="90000"/>
              </a:lnSpc>
              <a:spcBef>
                <a:spcPts val="1200"/>
              </a:spcBef>
              <a:spcAft>
                <a:spcPts val="588"/>
              </a:spcAft>
              <a:buSzPct val="100000"/>
            </a:pPr>
            <a:r>
              <a:rPr lang="en-US" sz="2400" dirty="0">
                <a:solidFill>
                  <a:srgbClr val="0C0C0C"/>
                </a:solidFill>
              </a:rPr>
              <a:t>Circuits can be through different service providers in different locations</a:t>
            </a:r>
          </a:p>
          <a:p>
            <a:pPr marL="281620" lvl="1" indent="-281620">
              <a:lnSpc>
                <a:spcPct val="90000"/>
              </a:lnSpc>
              <a:spcBef>
                <a:spcPts val="1200"/>
              </a:spcBef>
              <a:spcAft>
                <a:spcPts val="588"/>
              </a:spcAft>
              <a:buSzPct val="100000"/>
            </a:pPr>
            <a:r>
              <a:rPr lang="en-US" sz="2400" dirty="0">
                <a:solidFill>
                  <a:srgbClr val="0C0C0C"/>
                </a:solidFill>
              </a:rPr>
              <a:t>HA + DR = Active-active in one location + active-active in second location</a:t>
            </a:r>
          </a:p>
          <a:p>
            <a:pPr marL="281620" lvl="1" indent="-281620">
              <a:lnSpc>
                <a:spcPct val="90000"/>
              </a:lnSpc>
              <a:spcBef>
                <a:spcPts val="1200"/>
              </a:spcBef>
              <a:spcAft>
                <a:spcPts val="588"/>
              </a:spcAft>
              <a:buSzPct val="100000"/>
            </a:pPr>
            <a:r>
              <a:rPr lang="en-US" sz="2400" dirty="0">
                <a:solidFill>
                  <a:srgbClr val="0C0C0C"/>
                </a:solidFill>
              </a:rPr>
              <a:t>Aggregate throughput determined by </a:t>
            </a:r>
            <a:r>
              <a:rPr lang="en-US" sz="2400" dirty="0" err="1">
                <a:solidFill>
                  <a:srgbClr val="0C0C0C"/>
                </a:solidFill>
              </a:rPr>
              <a:t>VNet</a:t>
            </a:r>
            <a:r>
              <a:rPr lang="en-US" sz="2400" dirty="0">
                <a:solidFill>
                  <a:srgbClr val="0C0C0C"/>
                </a:solidFill>
              </a:rPr>
              <a:t> gateway SKU</a:t>
            </a:r>
          </a:p>
          <a:p>
            <a:pPr marL="281620" lvl="1" indent="-281620">
              <a:lnSpc>
                <a:spcPct val="90000"/>
              </a:lnSpc>
              <a:spcBef>
                <a:spcPts val="1200"/>
              </a:spcBef>
              <a:spcAft>
                <a:spcPts val="588"/>
              </a:spcAft>
              <a:buSzPct val="100000"/>
            </a:pPr>
            <a:r>
              <a:rPr lang="en-US" sz="2400" dirty="0">
                <a:solidFill>
                  <a:srgbClr val="0C0C0C"/>
                </a:solidFill>
              </a:rPr>
              <a:t>Customer can choose preferred link (coming soon)</a:t>
            </a:r>
          </a:p>
        </p:txBody>
      </p:sp>
      <p:cxnSp>
        <p:nvCxnSpPr>
          <p:cNvPr id="121" name="Straight Connector 120"/>
          <p:cNvCxnSpPr/>
          <p:nvPr/>
        </p:nvCxnSpPr>
        <p:spPr>
          <a:xfrm flipV="1">
            <a:off x="7482547" y="2372635"/>
            <a:ext cx="0" cy="1146250"/>
          </a:xfrm>
          <a:prstGeom prst="line">
            <a:avLst/>
          </a:prstGeom>
          <a:ln w="28575">
            <a:solidFill>
              <a:srgbClr val="92D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10818765" y="2406811"/>
            <a:ext cx="0" cy="1146246"/>
          </a:xfrm>
          <a:prstGeom prst="line">
            <a:avLst/>
          </a:prstGeom>
          <a:ln w="285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7482547" y="2372640"/>
            <a:ext cx="2833500" cy="1112071"/>
          </a:xfrm>
          <a:prstGeom prst="line">
            <a:avLst/>
          </a:prstGeom>
          <a:ln w="28575">
            <a:solidFill>
              <a:srgbClr val="92D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7985267" y="2372636"/>
            <a:ext cx="2833499" cy="1195654"/>
          </a:xfrm>
          <a:prstGeom prst="line">
            <a:avLst/>
          </a:prstGeom>
          <a:ln w="285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1" name="Group 1"/>
          <p:cNvGrpSpPr/>
          <p:nvPr/>
        </p:nvGrpSpPr>
        <p:grpSpPr>
          <a:xfrm>
            <a:off x="6691873" y="1260565"/>
            <a:ext cx="2060663" cy="1112072"/>
            <a:chOff x="412966" y="1066800"/>
            <a:chExt cx="2061493" cy="1112520"/>
          </a:xfrm>
        </p:grpSpPr>
        <p:pic>
          <p:nvPicPr>
            <p:cNvPr id="141" name="Picture 3"/>
            <p:cNvPicPr>
              <a:picLocks noChangeAspect="1"/>
            </p:cNvPicPr>
            <p:nvPr/>
          </p:nvPicPr>
          <p:blipFill>
            <a:blip r:embed="rId2"/>
            <a:stretch>
              <a:fillRect/>
            </a:stretch>
          </p:blipFill>
          <p:spPr>
            <a:xfrm>
              <a:off x="487680" y="1066800"/>
              <a:ext cx="1940341" cy="1112520"/>
            </a:xfrm>
            <a:prstGeom prst="rect">
              <a:avLst/>
            </a:prstGeom>
          </p:spPr>
        </p:pic>
        <p:sp>
          <p:nvSpPr>
            <p:cNvPr id="142" name="Rectangle 4"/>
            <p:cNvSpPr/>
            <p:nvPr/>
          </p:nvSpPr>
          <p:spPr>
            <a:xfrm>
              <a:off x="412966" y="1344808"/>
              <a:ext cx="2061493" cy="633716"/>
            </a:xfrm>
            <a:prstGeom prst="rect">
              <a:avLst/>
            </a:prstGeom>
          </p:spPr>
          <p:txBody>
            <a:bodyPr wrap="square">
              <a:spAutoFit/>
            </a:bodyPr>
            <a:lstStyle/>
            <a:p>
              <a:pPr algn="ctr" defTabSz="931823" fontAlgn="base">
                <a:lnSpc>
                  <a:spcPct val="90000"/>
                </a:lnSpc>
                <a:spcBef>
                  <a:spcPct val="0"/>
                </a:spcBef>
                <a:spcAft>
                  <a:spcPct val="0"/>
                </a:spcAft>
              </a:pPr>
              <a:r>
                <a:rPr lang="en-US" sz="1960" b="1" dirty="0">
                  <a:solidFill>
                    <a:srgbClr val="68217A"/>
                  </a:solidFill>
                  <a:latin typeface="Segoe UI Light"/>
                  <a:ea typeface="Segoe UI" pitchFamily="34" charset="0"/>
                  <a:cs typeface="Segoe UI" pitchFamily="34" charset="0"/>
                </a:rPr>
                <a:t>Azure</a:t>
              </a:r>
            </a:p>
            <a:p>
              <a:pPr algn="ctr" defTabSz="931823" fontAlgn="base">
                <a:lnSpc>
                  <a:spcPct val="90000"/>
                </a:lnSpc>
                <a:spcBef>
                  <a:spcPct val="0"/>
                </a:spcBef>
                <a:spcAft>
                  <a:spcPct val="0"/>
                </a:spcAft>
              </a:pPr>
              <a:r>
                <a:rPr lang="en-US" sz="1960" b="1" dirty="0">
                  <a:solidFill>
                    <a:srgbClr val="68217A"/>
                  </a:solidFill>
                  <a:latin typeface="Segoe UI Light"/>
                  <a:ea typeface="Segoe UI" pitchFamily="34" charset="0"/>
                  <a:cs typeface="Segoe UI" pitchFamily="34" charset="0"/>
                </a:rPr>
                <a:t>US West</a:t>
              </a:r>
            </a:p>
          </p:txBody>
        </p:sp>
      </p:grpSp>
      <p:grpSp>
        <p:nvGrpSpPr>
          <p:cNvPr id="132" name="Group 8"/>
          <p:cNvGrpSpPr/>
          <p:nvPr/>
        </p:nvGrpSpPr>
        <p:grpSpPr>
          <a:xfrm>
            <a:off x="9446877" y="1260565"/>
            <a:ext cx="2323415" cy="1112072"/>
            <a:chOff x="3169077" y="1066800"/>
            <a:chExt cx="2324350" cy="1112520"/>
          </a:xfrm>
        </p:grpSpPr>
        <p:pic>
          <p:nvPicPr>
            <p:cNvPr id="139" name="Picture 9"/>
            <p:cNvPicPr>
              <a:picLocks noChangeAspect="1"/>
            </p:cNvPicPr>
            <p:nvPr/>
          </p:nvPicPr>
          <p:blipFill>
            <a:blip r:embed="rId2"/>
            <a:stretch>
              <a:fillRect/>
            </a:stretch>
          </p:blipFill>
          <p:spPr>
            <a:xfrm>
              <a:off x="3360152" y="1066800"/>
              <a:ext cx="1940341" cy="1112520"/>
            </a:xfrm>
            <a:prstGeom prst="rect">
              <a:avLst/>
            </a:prstGeom>
          </p:spPr>
        </p:pic>
        <p:sp>
          <p:nvSpPr>
            <p:cNvPr id="140" name="Rectangle 10"/>
            <p:cNvSpPr/>
            <p:nvPr/>
          </p:nvSpPr>
          <p:spPr>
            <a:xfrm>
              <a:off x="3169077" y="1360047"/>
              <a:ext cx="2324350" cy="633716"/>
            </a:xfrm>
            <a:prstGeom prst="rect">
              <a:avLst/>
            </a:prstGeom>
          </p:spPr>
          <p:txBody>
            <a:bodyPr wrap="square">
              <a:spAutoFit/>
            </a:bodyPr>
            <a:lstStyle/>
            <a:p>
              <a:pPr algn="ctr" defTabSz="931823" fontAlgn="base">
                <a:lnSpc>
                  <a:spcPct val="90000"/>
                </a:lnSpc>
                <a:spcBef>
                  <a:spcPct val="0"/>
                </a:spcBef>
                <a:spcAft>
                  <a:spcPct val="0"/>
                </a:spcAft>
              </a:pPr>
              <a:r>
                <a:rPr lang="en-US" sz="1960" b="1" dirty="0">
                  <a:solidFill>
                    <a:srgbClr val="68217A"/>
                  </a:solidFill>
                  <a:latin typeface="Segoe UI Light"/>
                  <a:ea typeface="Segoe UI" pitchFamily="34" charset="0"/>
                  <a:cs typeface="Segoe UI" pitchFamily="34" charset="0"/>
                </a:rPr>
                <a:t>Azure </a:t>
              </a:r>
            </a:p>
            <a:p>
              <a:pPr algn="ctr" defTabSz="931823" fontAlgn="base">
                <a:lnSpc>
                  <a:spcPct val="90000"/>
                </a:lnSpc>
                <a:spcBef>
                  <a:spcPct val="0"/>
                </a:spcBef>
                <a:spcAft>
                  <a:spcPct val="0"/>
                </a:spcAft>
              </a:pPr>
              <a:r>
                <a:rPr lang="en-US" sz="1960" b="1" dirty="0">
                  <a:solidFill>
                    <a:srgbClr val="68217A"/>
                  </a:solidFill>
                  <a:latin typeface="Segoe UI Light"/>
                  <a:ea typeface="Segoe UI" pitchFamily="34" charset="0"/>
                  <a:cs typeface="Segoe UI" pitchFamily="34" charset="0"/>
                </a:rPr>
                <a:t>US East</a:t>
              </a:r>
            </a:p>
          </p:txBody>
        </p:sp>
      </p:grpSp>
      <p:grpSp>
        <p:nvGrpSpPr>
          <p:cNvPr id="133" name="Group 19"/>
          <p:cNvGrpSpPr/>
          <p:nvPr/>
        </p:nvGrpSpPr>
        <p:grpSpPr>
          <a:xfrm>
            <a:off x="6915922" y="3487721"/>
            <a:ext cx="1570833" cy="1170922"/>
            <a:chOff x="637107" y="3263678"/>
            <a:chExt cx="1571466" cy="1171394"/>
          </a:xfrm>
        </p:grpSpPr>
        <p:sp>
          <p:nvSpPr>
            <p:cNvPr id="137" name="Oval 20"/>
            <p:cNvSpPr/>
            <p:nvPr/>
          </p:nvSpPr>
          <p:spPr bwMode="auto">
            <a:xfrm>
              <a:off x="842216" y="3263678"/>
              <a:ext cx="1231268" cy="1171394"/>
            </a:xfrm>
            <a:prstGeom prst="ellipse">
              <a:avLst/>
            </a:prstGeom>
            <a:solidFill>
              <a:schemeClr val="tx2">
                <a:lumMod val="75000"/>
                <a:alpha val="80000"/>
              </a:schemeClr>
            </a:solidFill>
            <a:ln w="3175" cap="flat" cmpd="sng" algn="ctr">
              <a:noFill/>
              <a:prstDash val="solid"/>
              <a:headEnd type="none" w="med" len="med"/>
              <a:tailEnd type="none" w="med" len="med"/>
            </a:ln>
            <a:effectLst/>
          </p:spPr>
          <p:txBody>
            <a:bodyPr vert="horz" wrap="square" lIns="91325" tIns="45662" rIns="91325" bIns="45662" numCol="1" rtlCol="0" anchor="ctr" anchorCtr="0" compatLnSpc="1">
              <a:prstTxWarp prst="textNoShape">
                <a:avLst/>
              </a:prstTxWarp>
            </a:bodyPr>
            <a:lstStyle/>
            <a:p>
              <a:pPr algn="ctr" defTabSz="912926" fontAlgn="base">
                <a:spcBef>
                  <a:spcPct val="0"/>
                </a:spcBef>
                <a:spcAft>
                  <a:spcPct val="0"/>
                </a:spcAft>
                <a:defRPr/>
              </a:pPr>
              <a:endParaRPr lang="en-US" sz="1600" kern="0" dirty="0">
                <a:solidFill>
                  <a:srgbClr val="FFFFFF"/>
                </a:solidFill>
              </a:endParaRPr>
            </a:p>
          </p:txBody>
        </p:sp>
        <p:sp>
          <p:nvSpPr>
            <p:cNvPr id="138" name="Rectangle 21"/>
            <p:cNvSpPr/>
            <p:nvPr/>
          </p:nvSpPr>
          <p:spPr>
            <a:xfrm>
              <a:off x="637107" y="3614226"/>
              <a:ext cx="1571466" cy="644528"/>
            </a:xfrm>
            <a:prstGeom prst="rect">
              <a:avLst/>
            </a:prstGeom>
          </p:spPr>
          <p:txBody>
            <a:bodyPr wrap="square">
              <a:spAutoFit/>
            </a:bodyPr>
            <a:lstStyle/>
            <a:p>
              <a:pPr algn="ctr" defTabSz="931823" fontAlgn="base">
                <a:lnSpc>
                  <a:spcPct val="90000"/>
                </a:lnSpc>
                <a:spcBef>
                  <a:spcPct val="0"/>
                </a:spcBef>
                <a:spcAft>
                  <a:spcPct val="0"/>
                </a:spcAft>
              </a:pPr>
              <a:r>
                <a:rPr lang="en-US" sz="1999" dirty="0">
                  <a:solidFill>
                    <a:prstClr val="white"/>
                  </a:solidFill>
                  <a:effectLst>
                    <a:outerShdw blurRad="38100" dist="38100" dir="2700000" algn="tl">
                      <a:srgbClr val="000000">
                        <a:alpha val="43137"/>
                      </a:srgbClr>
                    </a:outerShdw>
                  </a:effectLst>
                  <a:latin typeface="Segoe UI Light"/>
                  <a:ea typeface="Segoe UI" pitchFamily="34" charset="0"/>
                  <a:cs typeface="Segoe UI" pitchFamily="34" charset="0"/>
                </a:rPr>
                <a:t>Silicon </a:t>
              </a:r>
              <a:br>
                <a:rPr lang="en-US" sz="1999" dirty="0">
                  <a:solidFill>
                    <a:prstClr val="white"/>
                  </a:solidFill>
                  <a:effectLst>
                    <a:outerShdw blurRad="38100" dist="38100" dir="2700000" algn="tl">
                      <a:srgbClr val="000000">
                        <a:alpha val="43137"/>
                      </a:srgbClr>
                    </a:outerShdw>
                  </a:effectLst>
                  <a:latin typeface="Segoe UI Light"/>
                  <a:ea typeface="Segoe UI" pitchFamily="34" charset="0"/>
                  <a:cs typeface="Segoe UI" pitchFamily="34" charset="0"/>
                </a:rPr>
              </a:br>
              <a:r>
                <a:rPr lang="en-US" sz="1999" dirty="0">
                  <a:solidFill>
                    <a:prstClr val="white"/>
                  </a:solidFill>
                  <a:effectLst>
                    <a:outerShdw blurRad="38100" dist="38100" dir="2700000" algn="tl">
                      <a:srgbClr val="000000">
                        <a:alpha val="43137"/>
                      </a:srgbClr>
                    </a:outerShdw>
                  </a:effectLst>
                  <a:latin typeface="Segoe UI Light"/>
                  <a:ea typeface="Segoe UI" pitchFamily="34" charset="0"/>
                  <a:cs typeface="Segoe UI" pitchFamily="34" charset="0"/>
                </a:rPr>
                <a:t>Valley</a:t>
              </a:r>
            </a:p>
          </p:txBody>
        </p:sp>
      </p:grpSp>
      <p:grpSp>
        <p:nvGrpSpPr>
          <p:cNvPr id="134" name="Group 25"/>
          <p:cNvGrpSpPr/>
          <p:nvPr/>
        </p:nvGrpSpPr>
        <p:grpSpPr>
          <a:xfrm>
            <a:off x="9807606" y="3487721"/>
            <a:ext cx="1570834" cy="1170922"/>
            <a:chOff x="3529954" y="3326027"/>
            <a:chExt cx="1571466" cy="1171394"/>
          </a:xfrm>
        </p:grpSpPr>
        <p:sp>
          <p:nvSpPr>
            <p:cNvPr id="135" name="Oval 28"/>
            <p:cNvSpPr/>
            <p:nvPr/>
          </p:nvSpPr>
          <p:spPr bwMode="auto">
            <a:xfrm>
              <a:off x="3707376" y="3326027"/>
              <a:ext cx="1231268" cy="1171394"/>
            </a:xfrm>
            <a:prstGeom prst="ellipse">
              <a:avLst/>
            </a:prstGeom>
            <a:solidFill>
              <a:schemeClr val="bg2">
                <a:lumMod val="50000"/>
                <a:alpha val="80000"/>
              </a:schemeClr>
            </a:solidFill>
            <a:ln w="3175" cap="flat" cmpd="sng" algn="ctr">
              <a:noFill/>
              <a:prstDash val="solid"/>
              <a:headEnd type="none" w="med" len="med"/>
              <a:tailEnd type="none" w="med" len="med"/>
            </a:ln>
            <a:effectLst/>
          </p:spPr>
          <p:txBody>
            <a:bodyPr vert="horz" wrap="square" lIns="91325" tIns="45662" rIns="91325" bIns="45662" numCol="1" rtlCol="0" anchor="ctr" anchorCtr="0" compatLnSpc="1">
              <a:prstTxWarp prst="textNoShape">
                <a:avLst/>
              </a:prstTxWarp>
            </a:bodyPr>
            <a:lstStyle/>
            <a:p>
              <a:pPr algn="ctr" defTabSz="912926" fontAlgn="base">
                <a:spcBef>
                  <a:spcPct val="0"/>
                </a:spcBef>
                <a:spcAft>
                  <a:spcPct val="0"/>
                </a:spcAft>
                <a:defRPr/>
              </a:pPr>
              <a:endParaRPr lang="en-US" sz="2397" kern="0" dirty="0">
                <a:solidFill>
                  <a:srgbClr val="FFFFFF"/>
                </a:solidFill>
              </a:endParaRPr>
            </a:p>
          </p:txBody>
        </p:sp>
        <p:sp>
          <p:nvSpPr>
            <p:cNvPr id="136" name="Rectangle 31"/>
            <p:cNvSpPr/>
            <p:nvPr/>
          </p:nvSpPr>
          <p:spPr>
            <a:xfrm>
              <a:off x="3529954" y="3721316"/>
              <a:ext cx="1571466" cy="374846"/>
            </a:xfrm>
            <a:prstGeom prst="rect">
              <a:avLst/>
            </a:prstGeom>
          </p:spPr>
          <p:txBody>
            <a:bodyPr wrap="square">
              <a:spAutoFit/>
            </a:bodyPr>
            <a:lstStyle/>
            <a:p>
              <a:pPr algn="ctr" defTabSz="931823" fontAlgn="base">
                <a:lnSpc>
                  <a:spcPct val="90000"/>
                </a:lnSpc>
                <a:spcBef>
                  <a:spcPct val="0"/>
                </a:spcBef>
                <a:spcAft>
                  <a:spcPct val="0"/>
                </a:spcAft>
              </a:pPr>
              <a:r>
                <a:rPr lang="en-US" sz="1999" dirty="0">
                  <a:solidFill>
                    <a:prstClr val="white"/>
                  </a:solidFill>
                  <a:effectLst>
                    <a:outerShdw blurRad="38100" dist="38100" dir="2700000" algn="tl">
                      <a:srgbClr val="000000">
                        <a:alpha val="43137"/>
                      </a:srgbClr>
                    </a:outerShdw>
                  </a:effectLst>
                  <a:latin typeface="Segoe UI Light"/>
                  <a:ea typeface="Segoe UI" pitchFamily="34" charset="0"/>
                  <a:cs typeface="Segoe UI" pitchFamily="34" charset="0"/>
                </a:rPr>
                <a:t>Wash DC</a:t>
              </a:r>
            </a:p>
          </p:txBody>
        </p:sp>
      </p:grpSp>
      <p:sp>
        <p:nvSpPr>
          <p:cNvPr id="27" name="Freeform 539"/>
          <p:cNvSpPr>
            <a:spLocks noChangeAspect="1"/>
          </p:cNvSpPr>
          <p:nvPr/>
        </p:nvSpPr>
        <p:spPr bwMode="auto">
          <a:xfrm>
            <a:off x="8307243" y="5830084"/>
            <a:ext cx="1940754" cy="111361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ln/>
          <a:extLst/>
        </p:spPr>
        <p:style>
          <a:lnRef idx="2">
            <a:schemeClr val="accent5">
              <a:shade val="50000"/>
            </a:schemeClr>
          </a:lnRef>
          <a:fillRef idx="1">
            <a:schemeClr val="accent5"/>
          </a:fillRef>
          <a:effectRef idx="0">
            <a:schemeClr val="accent5"/>
          </a:effectRef>
          <a:fontRef idx="minor">
            <a:schemeClr val="lt1"/>
          </a:fontRef>
        </p:style>
        <p:txBody>
          <a:bodyPr vert="horz" wrap="square" lIns="89619" tIns="44810" rIns="89619" bIns="44810" numCol="1" anchor="t" anchorCtr="0" compatLnSpc="1">
            <a:prstTxWarp prst="textNoShape">
              <a:avLst/>
            </a:prstTxWarp>
          </a:bodyPr>
          <a:lstStyle/>
          <a:p>
            <a:pPr defTabSz="913946"/>
            <a:endParaRPr lang="en-US" sz="1764" dirty="0">
              <a:solidFill>
                <a:srgbClr val="505050"/>
              </a:solidFill>
            </a:endParaRPr>
          </a:p>
        </p:txBody>
      </p:sp>
      <p:sp>
        <p:nvSpPr>
          <p:cNvPr id="28" name="TextBox 27"/>
          <p:cNvSpPr txBox="1"/>
          <p:nvPr/>
        </p:nvSpPr>
        <p:spPr>
          <a:xfrm>
            <a:off x="8955322" y="6271492"/>
            <a:ext cx="1239314" cy="543034"/>
          </a:xfrm>
          <a:prstGeom prst="rect">
            <a:avLst/>
          </a:prstGeom>
          <a:noFill/>
          <a:ln>
            <a:noFill/>
          </a:ln>
        </p:spPr>
        <p:txBody>
          <a:bodyPr wrap="none" lIns="0" tIns="0" rIns="0" bIns="0" rtlCol="0">
            <a:spAutoFit/>
          </a:bodyPr>
          <a:lstStyle/>
          <a:p>
            <a:pPr defTabSz="913946">
              <a:lnSpc>
                <a:spcPct val="90000"/>
              </a:lnSpc>
              <a:spcBef>
                <a:spcPct val="20000"/>
              </a:spcBef>
              <a:buSzPct val="80000"/>
            </a:pPr>
            <a:r>
              <a:rPr lang="en-US" sz="1764" dirty="0">
                <a:solidFill>
                  <a:srgbClr val="FFFFFF"/>
                </a:solidFill>
                <a:effectLst>
                  <a:outerShdw blurRad="38100" dist="38100" dir="2700000" algn="tl">
                    <a:srgbClr val="000000">
                      <a:alpha val="43137"/>
                    </a:srgbClr>
                  </a:outerShdw>
                </a:effectLst>
              </a:rPr>
              <a:t>Customer </a:t>
            </a:r>
          </a:p>
          <a:p>
            <a:pPr defTabSz="913946">
              <a:lnSpc>
                <a:spcPct val="90000"/>
              </a:lnSpc>
              <a:spcBef>
                <a:spcPct val="20000"/>
              </a:spcBef>
              <a:buSzPct val="80000"/>
            </a:pPr>
            <a:r>
              <a:rPr lang="en-US" sz="1764" dirty="0">
                <a:solidFill>
                  <a:srgbClr val="FFFFFF"/>
                </a:solidFill>
                <a:effectLst>
                  <a:outerShdw blurRad="38100" dist="38100" dir="2700000" algn="tl">
                    <a:srgbClr val="000000">
                      <a:alpha val="43137"/>
                    </a:srgbClr>
                  </a:outerShdw>
                </a:effectLst>
              </a:rPr>
              <a:t>on-premises</a:t>
            </a:r>
          </a:p>
        </p:txBody>
      </p:sp>
      <p:cxnSp>
        <p:nvCxnSpPr>
          <p:cNvPr id="129" name="Straight Connector 128"/>
          <p:cNvCxnSpPr>
            <a:stCxn id="27" idx="3"/>
            <a:endCxn id="137" idx="4"/>
          </p:cNvCxnSpPr>
          <p:nvPr/>
        </p:nvCxnSpPr>
        <p:spPr>
          <a:xfrm flipH="1" flipV="1">
            <a:off x="7736334" y="4658643"/>
            <a:ext cx="735874" cy="1834544"/>
          </a:xfrm>
          <a:prstGeom prst="line">
            <a:avLst/>
          </a:prstGeom>
          <a:ln w="76200">
            <a:solidFill>
              <a:srgbClr val="92D05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7"/>
            <a:endCxn id="135" idx="4"/>
          </p:cNvCxnSpPr>
          <p:nvPr/>
        </p:nvCxnSpPr>
        <p:spPr>
          <a:xfrm flipV="1">
            <a:off x="9821031" y="4658643"/>
            <a:ext cx="779312" cy="1394162"/>
          </a:xfrm>
          <a:prstGeom prst="line">
            <a:avLst/>
          </a:prstGeom>
          <a:ln w="76200">
            <a:solidFill>
              <a:schemeClr val="accent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 descr="Equin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207" y="5033781"/>
            <a:ext cx="587966" cy="28450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27" idx="4"/>
          </p:cNvCxnSpPr>
          <p:nvPr/>
        </p:nvCxnSpPr>
        <p:spPr>
          <a:xfrm flipH="1" flipV="1">
            <a:off x="8037245" y="4592280"/>
            <a:ext cx="692113" cy="1698435"/>
          </a:xfrm>
          <a:prstGeom prst="line">
            <a:avLst/>
          </a:prstGeom>
          <a:ln w="76200">
            <a:solidFill>
              <a:srgbClr val="C0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37" idx="0"/>
            <a:endCxn id="141" idx="2"/>
          </p:cNvCxnSpPr>
          <p:nvPr/>
        </p:nvCxnSpPr>
        <p:spPr>
          <a:xfrm flipV="1">
            <a:off x="7736334" y="2372637"/>
            <a:ext cx="2" cy="1115084"/>
          </a:xfrm>
          <a:prstGeom prst="line">
            <a:avLst/>
          </a:prstGeom>
          <a:ln w="28575">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7647722" y="5474101"/>
            <a:ext cx="427272" cy="479989"/>
            <a:chOff x="7803106" y="5350669"/>
            <a:chExt cx="435953" cy="489741"/>
          </a:xfrm>
        </p:grpSpPr>
        <p:pic>
          <p:nvPicPr>
            <p:cNvPr id="25" name="Picture 2" descr="AT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58" y="5350669"/>
              <a:ext cx="252851" cy="25285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803106" y="5646511"/>
              <a:ext cx="435953" cy="193899"/>
            </a:xfrm>
            <a:prstGeom prst="rect">
              <a:avLst/>
            </a:prstGeom>
            <a:noFill/>
            <a:ln>
              <a:noFill/>
            </a:ln>
          </p:spPr>
          <p:txBody>
            <a:bodyPr wrap="none" lIns="0" tIns="0" rIns="0" bIns="0" rtlCol="0">
              <a:spAutoFit/>
            </a:bodyPr>
            <a:lstStyle/>
            <a:p>
              <a:pPr defTabSz="913946">
                <a:lnSpc>
                  <a:spcPct val="90000"/>
                </a:lnSpc>
                <a:spcBef>
                  <a:spcPct val="20000"/>
                </a:spcBef>
                <a:buSzPct val="80000"/>
              </a:pPr>
              <a:r>
                <a:rPr lang="en-US" sz="1372" dirty="0">
                  <a:solidFill>
                    <a:srgbClr val="FFFFFF"/>
                  </a:solidFill>
                  <a:effectLst>
                    <a:outerShdw blurRad="38100" dist="38100" dir="2700000" algn="tl">
                      <a:srgbClr val="000000">
                        <a:alpha val="43137"/>
                      </a:srgbClr>
                    </a:outerShdw>
                  </a:effectLst>
                </a:rPr>
                <a:t>AT&amp;T</a:t>
              </a:r>
            </a:p>
          </p:txBody>
        </p:sp>
      </p:grpSp>
      <p:grpSp>
        <p:nvGrpSpPr>
          <p:cNvPr id="10" name="Group 9"/>
          <p:cNvGrpSpPr/>
          <p:nvPr/>
        </p:nvGrpSpPr>
        <p:grpSpPr>
          <a:xfrm>
            <a:off x="10165752" y="5472384"/>
            <a:ext cx="427272" cy="481704"/>
            <a:chOff x="10372297" y="5348918"/>
            <a:chExt cx="435953" cy="491491"/>
          </a:xfrm>
        </p:grpSpPr>
        <p:pic>
          <p:nvPicPr>
            <p:cNvPr id="26" name="Picture 2" descr="AT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6214" y="5348918"/>
              <a:ext cx="252851" cy="25285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0372297" y="5646510"/>
              <a:ext cx="435953" cy="193899"/>
            </a:xfrm>
            <a:prstGeom prst="rect">
              <a:avLst/>
            </a:prstGeom>
            <a:noFill/>
            <a:ln>
              <a:noFill/>
            </a:ln>
          </p:spPr>
          <p:txBody>
            <a:bodyPr wrap="none" lIns="0" tIns="0" rIns="0" bIns="0" rtlCol="0">
              <a:spAutoFit/>
            </a:bodyPr>
            <a:lstStyle/>
            <a:p>
              <a:pPr defTabSz="913946">
                <a:lnSpc>
                  <a:spcPct val="90000"/>
                </a:lnSpc>
                <a:spcBef>
                  <a:spcPct val="20000"/>
                </a:spcBef>
                <a:buSzPct val="80000"/>
              </a:pPr>
              <a:r>
                <a:rPr lang="en-US" sz="1372" dirty="0">
                  <a:solidFill>
                    <a:srgbClr val="FFFFFF"/>
                  </a:solidFill>
                  <a:effectLst>
                    <a:outerShdw blurRad="38100" dist="38100" dir="2700000" algn="tl">
                      <a:srgbClr val="000000">
                        <a:alpha val="43137"/>
                      </a:srgbClr>
                    </a:outerShdw>
                  </a:effectLst>
                </a:rPr>
                <a:t>AT&amp;T</a:t>
              </a:r>
            </a:p>
          </p:txBody>
        </p:sp>
      </p:grpSp>
    </p:spTree>
    <p:extLst>
      <p:ext uri="{BB962C8B-B14F-4D97-AF65-F5344CB8AC3E}">
        <p14:creationId xmlns:p14="http://schemas.microsoft.com/office/powerpoint/2010/main" val="1692702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500"/>
                                        <p:tgtEl>
                                          <p:spTgt spid="133"/>
                                        </p:tgtEl>
                                      </p:cBhvr>
                                    </p:animEffect>
                                  </p:childTnLst>
                                </p:cTn>
                              </p:par>
                              <p:par>
                                <p:cTn id="17" presetID="10"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childTnLst>
                                </p:cTn>
                              </p:par>
                              <p:par>
                                <p:cTn id="20" presetID="10" presetClass="entr" presetSubtype="0"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500"/>
                                        <p:tgtEl>
                                          <p:spTgt spid="132"/>
                                        </p:tgtEl>
                                      </p:cBhvr>
                                    </p:animEffect>
                                  </p:childTnLst>
                                </p:cTn>
                              </p:par>
                              <p:par>
                                <p:cTn id="23" presetID="10" presetClass="entr" presetSubtype="0"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500"/>
                                        <p:tgtEl>
                                          <p:spTgt spid="131"/>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fade">
                                      <p:cBhvr>
                                        <p:cTn id="31" dur="500"/>
                                        <p:tgtEl>
                                          <p:spTgt spid="129"/>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fade">
                                      <p:cBhvr>
                                        <p:cTn id="36" dur="1000"/>
                                        <p:tgtEl>
                                          <p:spTgt spid="125"/>
                                        </p:tgtEl>
                                      </p:cBhvr>
                                    </p:animEffect>
                                    <p:anim calcmode="lin" valueType="num">
                                      <p:cBhvr>
                                        <p:cTn id="37" dur="1000" fill="hold"/>
                                        <p:tgtEl>
                                          <p:spTgt spid="125"/>
                                        </p:tgtEl>
                                        <p:attrNameLst>
                                          <p:attrName>ppt_x</p:attrName>
                                        </p:attrNameLst>
                                      </p:cBhvr>
                                      <p:tavLst>
                                        <p:tav tm="0">
                                          <p:val>
                                            <p:strVal val="#ppt_x"/>
                                          </p:val>
                                        </p:tav>
                                        <p:tav tm="100000">
                                          <p:val>
                                            <p:strVal val="#ppt_x"/>
                                          </p:val>
                                        </p:tav>
                                      </p:tavLst>
                                    </p:anim>
                                    <p:anim calcmode="lin" valueType="num">
                                      <p:cBhvr>
                                        <p:cTn id="38" dur="1000" fill="hold"/>
                                        <p:tgtEl>
                                          <p:spTgt spid="12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21"/>
                                        </p:tgtEl>
                                        <p:attrNameLst>
                                          <p:attrName>style.visibility</p:attrName>
                                        </p:attrNameLst>
                                      </p:cBhvr>
                                      <p:to>
                                        <p:strVal val="visible"/>
                                      </p:to>
                                    </p:set>
                                    <p:animEffect transition="in" filter="fade">
                                      <p:cBhvr>
                                        <p:cTn id="41" dur="1000"/>
                                        <p:tgtEl>
                                          <p:spTgt spid="121"/>
                                        </p:tgtEl>
                                      </p:cBhvr>
                                    </p:animEffect>
                                    <p:anim calcmode="lin" valueType="num">
                                      <p:cBhvr>
                                        <p:cTn id="42" dur="1000" fill="hold"/>
                                        <p:tgtEl>
                                          <p:spTgt spid="121"/>
                                        </p:tgtEl>
                                        <p:attrNameLst>
                                          <p:attrName>ppt_x</p:attrName>
                                        </p:attrNameLst>
                                      </p:cBhvr>
                                      <p:tavLst>
                                        <p:tav tm="0">
                                          <p:val>
                                            <p:strVal val="#ppt_x"/>
                                          </p:val>
                                        </p:tav>
                                        <p:tav tm="100000">
                                          <p:val>
                                            <p:strVal val="#ppt_x"/>
                                          </p:val>
                                        </p:tav>
                                      </p:tavLst>
                                    </p:anim>
                                    <p:anim calcmode="lin" valueType="num">
                                      <p:cBhvr>
                                        <p:cTn id="43" dur="1000" fill="hold"/>
                                        <p:tgtEl>
                                          <p:spTgt spid="121"/>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128"/>
                                        </p:tgtEl>
                                        <p:attrNameLst>
                                          <p:attrName>style.visibility</p:attrName>
                                        </p:attrNameLst>
                                      </p:cBhvr>
                                      <p:to>
                                        <p:strVal val="visible"/>
                                      </p:to>
                                    </p:set>
                                    <p:animEffect transition="in" filter="fade">
                                      <p:cBhvr>
                                        <p:cTn id="47" dur="1000"/>
                                        <p:tgtEl>
                                          <p:spTgt spid="128"/>
                                        </p:tgtEl>
                                      </p:cBhvr>
                                    </p:animEffect>
                                    <p:anim calcmode="lin" valueType="num">
                                      <p:cBhvr>
                                        <p:cTn id="48" dur="1000" fill="hold"/>
                                        <p:tgtEl>
                                          <p:spTgt spid="128"/>
                                        </p:tgtEl>
                                        <p:attrNameLst>
                                          <p:attrName>ppt_x</p:attrName>
                                        </p:attrNameLst>
                                      </p:cBhvr>
                                      <p:tavLst>
                                        <p:tav tm="0">
                                          <p:val>
                                            <p:strVal val="#ppt_x"/>
                                          </p:val>
                                        </p:tav>
                                        <p:tav tm="100000">
                                          <p:val>
                                            <p:strVal val="#ppt_x"/>
                                          </p:val>
                                        </p:tav>
                                      </p:tavLst>
                                    </p:anim>
                                    <p:anim calcmode="lin" valueType="num">
                                      <p:cBhvr>
                                        <p:cTn id="49" dur="1000" fill="hold"/>
                                        <p:tgtEl>
                                          <p:spTgt spid="12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1000"/>
                                        <p:tgtEl>
                                          <p:spTgt spid="124"/>
                                        </p:tgtEl>
                                      </p:cBhvr>
                                    </p:animEffect>
                                    <p:anim calcmode="lin" valueType="num">
                                      <p:cBhvr>
                                        <p:cTn id="53" dur="1000" fill="hold"/>
                                        <p:tgtEl>
                                          <p:spTgt spid="124"/>
                                        </p:tgtEl>
                                        <p:attrNameLst>
                                          <p:attrName>ppt_x</p:attrName>
                                        </p:attrNameLst>
                                      </p:cBhvr>
                                      <p:tavLst>
                                        <p:tav tm="0">
                                          <p:val>
                                            <p:strVal val="#ppt_x"/>
                                          </p:val>
                                        </p:tav>
                                        <p:tav tm="100000">
                                          <p:val>
                                            <p:strVal val="#ppt_x"/>
                                          </p:val>
                                        </p:tav>
                                      </p:tavLst>
                                    </p:anim>
                                    <p:anim calcmode="lin" valueType="num">
                                      <p:cBhvr>
                                        <p:cTn id="54"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anim calcmode="lin" valueType="num">
                                      <p:cBhvr>
                                        <p:cTn id="60" dur="1000" fill="hold"/>
                                        <p:tgtEl>
                                          <p:spTgt spid="30"/>
                                        </p:tgtEl>
                                        <p:attrNameLst>
                                          <p:attrName>ppt_x</p:attrName>
                                        </p:attrNameLst>
                                      </p:cBhvr>
                                      <p:tavLst>
                                        <p:tav tm="0">
                                          <p:val>
                                            <p:strVal val="#ppt_x"/>
                                          </p:val>
                                        </p:tav>
                                        <p:tav tm="100000">
                                          <p:val>
                                            <p:strVal val="#ppt_x"/>
                                          </p:val>
                                        </p:tav>
                                      </p:tavLst>
                                    </p:anim>
                                    <p:anim calcmode="lin" valueType="num">
                                      <p:cBhvr>
                                        <p:cTn id="61" dur="1000" fill="hold"/>
                                        <p:tgtEl>
                                          <p:spTgt spid="30"/>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42" presetClass="entr" presetSubtype="0" fill="hold"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1000"/>
                                        <p:tgtEl>
                                          <p:spTgt spid="33"/>
                                        </p:tgtEl>
                                      </p:cBhvr>
                                    </p:animEffect>
                                    <p:anim calcmode="lin" valueType="num">
                                      <p:cBhvr>
                                        <p:cTn id="71" dur="1000" fill="hold"/>
                                        <p:tgtEl>
                                          <p:spTgt spid="33"/>
                                        </p:tgtEl>
                                        <p:attrNameLst>
                                          <p:attrName>ppt_x</p:attrName>
                                        </p:attrNameLst>
                                      </p:cBhvr>
                                      <p:tavLst>
                                        <p:tav tm="0">
                                          <p:val>
                                            <p:strVal val="#ppt_x"/>
                                          </p:val>
                                        </p:tav>
                                        <p:tav tm="100000">
                                          <p:val>
                                            <p:strVal val="#ppt_x"/>
                                          </p:val>
                                        </p:tav>
                                      </p:tavLst>
                                    </p:anim>
                                    <p:anim calcmode="lin" valueType="num">
                                      <p:cBhvr>
                                        <p:cTn id="7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128"/>
          <p:cNvSpPr>
            <a:spLocks noChangeAspect="1"/>
          </p:cNvSpPr>
          <p:nvPr/>
        </p:nvSpPr>
        <p:spPr bwMode="black">
          <a:xfrm>
            <a:off x="1878423" y="1665067"/>
            <a:ext cx="9150216" cy="503869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sp>
        <p:nvSpPr>
          <p:cNvPr id="43" name="Freeform 79"/>
          <p:cNvSpPr>
            <a:spLocks noEditPoints="1"/>
          </p:cNvSpPr>
          <p:nvPr/>
        </p:nvSpPr>
        <p:spPr bwMode="black">
          <a:xfrm>
            <a:off x="5711892" y="3024672"/>
            <a:ext cx="1680591" cy="216848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rgbClr val="505050"/>
              </a:solidFill>
            </a:endParaRPr>
          </a:p>
        </p:txBody>
      </p:sp>
      <p:grpSp>
        <p:nvGrpSpPr>
          <p:cNvPr id="2" name="Group 1"/>
          <p:cNvGrpSpPr/>
          <p:nvPr/>
        </p:nvGrpSpPr>
        <p:grpSpPr>
          <a:xfrm>
            <a:off x="5663749" y="5486275"/>
            <a:ext cx="2261914" cy="785216"/>
            <a:chOff x="4885069" y="6067472"/>
            <a:chExt cx="1441833" cy="801170"/>
          </a:xfrm>
        </p:grpSpPr>
        <p:sp>
          <p:nvSpPr>
            <p:cNvPr id="46" name="Rectangle 45"/>
            <p:cNvSpPr/>
            <p:nvPr/>
          </p:nvSpPr>
          <p:spPr bwMode="auto">
            <a:xfrm>
              <a:off x="4885069" y="6067472"/>
              <a:ext cx="1441833" cy="801170"/>
            </a:xfrm>
            <a:prstGeom prst="rect">
              <a:avLst/>
            </a:prstGeom>
            <a:solidFill>
              <a:schemeClr val="tx2">
                <a:lumMod val="50000"/>
              </a:schemeClr>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744"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a:xfrm>
              <a:off x="5005056" y="6106641"/>
              <a:ext cx="1159362" cy="537319"/>
            </a:xfrm>
            <a:prstGeom prst="rect">
              <a:avLst/>
            </a:prstGeom>
          </p:spPr>
          <p:txBody>
            <a:bodyPr wrap="square">
              <a:spAutoFit/>
            </a:bodyPr>
            <a:lstStyle/>
            <a:p>
              <a:pPr algn="ctr" defTabSz="932103" fontAlgn="base">
                <a:lnSpc>
                  <a:spcPct val="90000"/>
                </a:lnSpc>
                <a:spcBef>
                  <a:spcPct val="0"/>
                </a:spcBef>
                <a:spcAft>
                  <a:spcPct val="0"/>
                </a:spcAft>
              </a:pPr>
              <a:r>
                <a:rPr lang="en-US" sz="3136" dirty="0">
                  <a:gradFill>
                    <a:gsLst>
                      <a:gs pos="0">
                        <a:srgbClr val="FFFFFF"/>
                      </a:gs>
                      <a:gs pos="100000">
                        <a:srgbClr val="FFFFFF"/>
                      </a:gs>
                    </a:gsLst>
                    <a:lin ang="5400000" scaled="0"/>
                  </a:gradFill>
                  <a:ea typeface="Segoe UI" pitchFamily="34" charset="0"/>
                  <a:cs typeface="Segoe UI" pitchFamily="34" charset="0"/>
                  <a:hlinkClick r:id="rId3"/>
                </a:rPr>
                <a:t>Storage</a:t>
              </a:r>
              <a:endParaRPr lang="en-US" sz="3136" dirty="0">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p:cNvSpPr>
            <a:spLocks noGrp="1"/>
          </p:cNvSpPr>
          <p:nvPr>
            <p:ph type="title"/>
          </p:nvPr>
        </p:nvSpPr>
        <p:spPr>
          <a:xfrm>
            <a:off x="1189041" y="319459"/>
            <a:ext cx="4522851" cy="814518"/>
          </a:xfrm>
        </p:spPr>
        <p:txBody>
          <a:bodyPr>
            <a:noAutofit/>
          </a:bodyPr>
          <a:lstStyle/>
          <a:p>
            <a:r>
              <a:rPr lang="en-US" sz="3600" b="1" dirty="0"/>
              <a:t>The pieces of IaaS…</a:t>
            </a:r>
          </a:p>
        </p:txBody>
      </p:sp>
    </p:spTree>
    <p:extLst>
      <p:ext uri="{BB962C8B-B14F-4D97-AF65-F5344CB8AC3E}">
        <p14:creationId xmlns:p14="http://schemas.microsoft.com/office/powerpoint/2010/main" val="335876749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380257" y="1168228"/>
            <a:ext cx="2214330" cy="299197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6" tIns="134388" rIns="167986" bIns="134388" numCol="1" spcCol="0" rtlCol="0" fromWordArt="0" anchor="t" anchorCtr="0" forceAA="0" compatLnSpc="1">
            <a:prstTxWarp prst="textNoShape">
              <a:avLst/>
            </a:prstTxWarp>
            <a:noAutofit/>
          </a:bodyPr>
          <a:lstStyle/>
          <a:p>
            <a:pPr defTabSz="856607" fontAlgn="base">
              <a:spcBef>
                <a:spcPct val="0"/>
              </a:spcBef>
              <a:spcAft>
                <a:spcPct val="0"/>
              </a:spcAft>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Blobs</a:t>
            </a:r>
          </a:p>
          <a:p>
            <a:pPr defTabSz="856607"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56607"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56607"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p:txBody>
      </p:sp>
      <p:sp>
        <p:nvSpPr>
          <p:cNvPr id="29" name="Rectangle 28"/>
          <p:cNvSpPr/>
          <p:nvPr/>
        </p:nvSpPr>
        <p:spPr bwMode="auto">
          <a:xfrm>
            <a:off x="4985755" y="1168229"/>
            <a:ext cx="2251860" cy="299197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6" tIns="134388" rIns="167986" bIns="134388" numCol="1" spcCol="0" rtlCol="0" fromWordArt="0" anchor="t" anchorCtr="0" forceAA="0" compatLnSpc="1">
            <a:prstTxWarp prst="textNoShape">
              <a:avLst/>
            </a:prstTxWarp>
            <a:noAutofit/>
          </a:bodyPr>
          <a:lstStyle/>
          <a:p>
            <a:pPr defTabSz="856607" fontAlgn="base">
              <a:spcBef>
                <a:spcPct val="0"/>
              </a:spcBef>
              <a:spcAft>
                <a:spcPct val="0"/>
              </a:spcAft>
            </a:pPr>
            <a:r>
              <a:rPr lang="en-US" sz="3199" dirty="0">
                <a:solidFill>
                  <a:srgbClr val="FFFFFF"/>
                </a:solidFill>
                <a:latin typeface="Segoe UI"/>
                <a:ea typeface="Segoe UI" pitchFamily="34" charset="0"/>
                <a:cs typeface="Segoe UI" pitchFamily="34" charset="0"/>
              </a:rPr>
              <a:t>Queues</a:t>
            </a:r>
          </a:p>
          <a:p>
            <a:pPr defTabSz="856607" fontAlgn="base">
              <a:spcBef>
                <a:spcPct val="0"/>
              </a:spcBef>
              <a:spcAft>
                <a:spcPct val="0"/>
              </a:spcAft>
            </a:pPr>
            <a:r>
              <a:rPr lang="en-US" sz="1600" dirty="0">
                <a:solidFill>
                  <a:srgbClr val="FFFFFF"/>
                </a:solidFill>
                <a:latin typeface="Segoe UI"/>
                <a:ea typeface="Segoe UI" pitchFamily="34" charset="0"/>
                <a:cs typeface="Segoe UI" pitchFamily="34" charset="0"/>
              </a:rPr>
              <a:t>Reliable queues at scale for cloud services</a:t>
            </a:r>
          </a:p>
          <a:p>
            <a:pPr defTabSz="856607" fontAlgn="base">
              <a:spcBef>
                <a:spcPct val="0"/>
              </a:spcBef>
              <a:spcAft>
                <a:spcPct val="0"/>
              </a:spcAft>
            </a:pPr>
            <a:endParaRPr lang="en-US" sz="1600" dirty="0">
              <a:solidFill>
                <a:srgbClr val="FFFFFF"/>
              </a:solidFill>
              <a:latin typeface="Segoe UI"/>
              <a:ea typeface="Segoe UI" pitchFamily="34" charset="0"/>
              <a:cs typeface="Segoe UI" pitchFamily="34" charset="0"/>
            </a:endParaRPr>
          </a:p>
          <a:p>
            <a:pPr defTabSz="856607" fontAlgn="base">
              <a:spcBef>
                <a:spcPct val="0"/>
              </a:spcBef>
              <a:spcAft>
                <a:spcPct val="0"/>
              </a:spcAft>
            </a:pPr>
            <a:r>
              <a:rPr lang="en-US" sz="1200" dirty="0">
                <a:solidFill>
                  <a:srgbClr val="FFFFFF"/>
                </a:solidFill>
                <a:latin typeface="Segoe UI"/>
                <a:ea typeface="Segoe UI" pitchFamily="34" charset="0"/>
                <a:cs typeface="Segoe UI" pitchFamily="34" charset="0"/>
              </a:rPr>
              <a:t>Decouple and scale components</a:t>
            </a:r>
          </a:p>
          <a:p>
            <a:pPr defTabSz="856607" fontAlgn="base">
              <a:spcBef>
                <a:spcPct val="0"/>
              </a:spcBef>
              <a:spcAft>
                <a:spcPct val="0"/>
              </a:spcAft>
            </a:pPr>
            <a:endParaRPr lang="en-US" sz="1200" dirty="0">
              <a:solidFill>
                <a:srgbClr val="FFFFFF"/>
              </a:solidFill>
              <a:latin typeface="Segoe UI"/>
              <a:ea typeface="Segoe UI" pitchFamily="34" charset="0"/>
              <a:cs typeface="Segoe UI" pitchFamily="34" charset="0"/>
            </a:endParaRPr>
          </a:p>
          <a:p>
            <a:pPr defTabSz="856607" fontAlgn="base">
              <a:spcBef>
                <a:spcPct val="0"/>
              </a:spcBef>
              <a:spcAft>
                <a:spcPct val="0"/>
              </a:spcAft>
            </a:pPr>
            <a:r>
              <a:rPr lang="en-US" sz="1200" dirty="0">
                <a:solidFill>
                  <a:srgbClr val="FFFFFF"/>
                </a:solidFill>
                <a:latin typeface="Segoe UI"/>
                <a:ea typeface="Segoe UI" pitchFamily="34" charset="0"/>
                <a:cs typeface="Segoe UI" pitchFamily="34" charset="0"/>
              </a:rPr>
              <a:t>Message visibility timeout and update message to protect against unreliable dequeuers</a:t>
            </a:r>
            <a:r>
              <a:rPr lang="en-US" sz="1400" dirty="0">
                <a:solidFill>
                  <a:srgbClr val="FFFFFF"/>
                </a:solidFill>
                <a:latin typeface="Segoe UI"/>
                <a:ea typeface="Segoe UI" pitchFamily="34" charset="0"/>
                <a:cs typeface="Segoe UI" pitchFamily="34" charset="0"/>
              </a:rPr>
              <a:t> </a:t>
            </a:r>
          </a:p>
        </p:txBody>
      </p:sp>
      <p:sp>
        <p:nvSpPr>
          <p:cNvPr id="31" name="Rectangle 30"/>
          <p:cNvSpPr/>
          <p:nvPr/>
        </p:nvSpPr>
        <p:spPr bwMode="auto">
          <a:xfrm>
            <a:off x="2683004" y="1168229"/>
            <a:ext cx="2214330" cy="299197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6" tIns="134388" rIns="167986" bIns="134388" numCol="1" spcCol="0" rtlCol="0" fromWordArt="0" anchor="t" anchorCtr="0" forceAA="0" compatLnSpc="1">
            <a:prstTxWarp prst="textNoShape">
              <a:avLst/>
            </a:prstTxWarp>
            <a:noAutofit/>
          </a:bodyPr>
          <a:lstStyle/>
          <a:p>
            <a:pPr defTabSz="856607" fontAlgn="base">
              <a:spcBef>
                <a:spcPct val="0"/>
              </a:spcBef>
              <a:spcAft>
                <a:spcPct val="0"/>
              </a:spcAft>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56607"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56607"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56607"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56607"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56607"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a:xfrm>
            <a:off x="3037840" y="33179"/>
            <a:ext cx="5902960" cy="1075088"/>
          </a:xfrm>
        </p:spPr>
        <p:txBody>
          <a:bodyPr/>
          <a:lstStyle/>
          <a:p>
            <a:r>
              <a:rPr lang="en-US" dirty="0"/>
              <a:t>Azure Storage Services</a:t>
            </a:r>
          </a:p>
        </p:txBody>
      </p:sp>
      <p:sp>
        <p:nvSpPr>
          <p:cNvPr id="10" name="Rectangle 9"/>
          <p:cNvSpPr/>
          <p:nvPr/>
        </p:nvSpPr>
        <p:spPr bwMode="auto">
          <a:xfrm>
            <a:off x="9628781" y="1168230"/>
            <a:ext cx="2214330" cy="299197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6" tIns="134388" rIns="167986" bIns="134388" numCol="1" spcCol="0" rtlCol="0" fromWordArt="0" anchor="t" anchorCtr="0" forceAA="0" compatLnSpc="1">
            <a:prstTxWarp prst="textNoShape">
              <a:avLst/>
            </a:prstTxWarp>
            <a:noAutofit/>
          </a:bodyPr>
          <a:lstStyle/>
          <a:p>
            <a:pPr defTabSz="856607" fontAlgn="base">
              <a:spcBef>
                <a:spcPct val="0"/>
              </a:spcBef>
              <a:spcAft>
                <a:spcPct val="0"/>
              </a:spcAft>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51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607"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Map to file share, standard file system semantics</a:t>
            </a:r>
          </a:p>
          <a:p>
            <a:pPr defTabSz="856607"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11" name="Rectangle 10"/>
          <p:cNvSpPr/>
          <p:nvPr/>
        </p:nvSpPr>
        <p:spPr bwMode="auto">
          <a:xfrm>
            <a:off x="7326034" y="1168229"/>
            <a:ext cx="2214330" cy="299197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7986" tIns="134388" rIns="167986" bIns="134388" numCol="1" spcCol="0" rtlCol="0" fromWordArt="0" anchor="t" anchorCtr="0" forceAA="0" compatLnSpc="1">
            <a:prstTxWarp prst="textNoShape">
              <a:avLst/>
            </a:prstTxWarp>
            <a:noAutofit/>
          </a:bodyPr>
          <a:lstStyle/>
          <a:p>
            <a:pPr defTabSz="856607" fontAlgn="base">
              <a:spcBef>
                <a:spcPct val="0"/>
              </a:spcBef>
              <a:spcAft>
                <a:spcPct val="0"/>
              </a:spcAft>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607"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607"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Built on page blobs</a:t>
            </a:r>
          </a:p>
          <a:p>
            <a:pPr defTabSz="856607"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07"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Premium Storage Disks: SSD based, high IOPS, low latency</a:t>
            </a:r>
          </a:p>
        </p:txBody>
      </p:sp>
      <p:sp>
        <p:nvSpPr>
          <p:cNvPr id="5" name="Left Brace 4"/>
          <p:cNvSpPr/>
          <p:nvPr/>
        </p:nvSpPr>
        <p:spPr>
          <a:xfrm rot="16200000">
            <a:off x="3652086" y="945247"/>
            <a:ext cx="216478" cy="6798138"/>
          </a:xfrm>
          <a:prstGeom prst="leftBrace">
            <a:avLst>
              <a:gd name="adj1" fmla="val 8333"/>
              <a:gd name="adj2" fmla="val 4952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51"/>
            <a:endParaRPr lang="en-US" sz="1800">
              <a:solidFill>
                <a:srgbClr val="FFFFFF"/>
              </a:solidFill>
              <a:latin typeface="Segoe UI"/>
            </a:endParaRPr>
          </a:p>
        </p:txBody>
      </p:sp>
      <p:sp>
        <p:nvSpPr>
          <p:cNvPr id="14" name="TextBox 13"/>
          <p:cNvSpPr txBox="1"/>
          <p:nvPr/>
        </p:nvSpPr>
        <p:spPr>
          <a:xfrm>
            <a:off x="2699171" y="4344316"/>
            <a:ext cx="2227363" cy="465234"/>
          </a:xfrm>
          <a:prstGeom prst="rect">
            <a:avLst/>
          </a:prstGeom>
          <a:noFill/>
        </p:spPr>
        <p:txBody>
          <a:bodyPr wrap="square" lIns="167986" tIns="134388" rIns="167986" bIns="134388" rtlCol="0">
            <a:spAutoFit/>
          </a:bodyPr>
          <a:lstStyle/>
          <a:p>
            <a:pPr algn="ctr" defTabSz="856856">
              <a:lnSpc>
                <a:spcPct val="90000"/>
              </a:lnSpc>
              <a:spcAft>
                <a:spcPts val="551"/>
              </a:spcAft>
            </a:pPr>
            <a:r>
              <a:rPr lang="en-US" sz="1400" dirty="0">
                <a:solidFill>
                  <a:prstClr val="black">
                    <a:lumMod val="50000"/>
                  </a:prstClr>
                </a:solidFill>
                <a:latin typeface="Segoe UI"/>
              </a:rPr>
              <a:t>Code against (REST API)</a:t>
            </a:r>
          </a:p>
        </p:txBody>
      </p:sp>
      <p:sp>
        <p:nvSpPr>
          <p:cNvPr id="15" name="Left Brace 14"/>
          <p:cNvSpPr/>
          <p:nvPr/>
        </p:nvSpPr>
        <p:spPr>
          <a:xfrm rot="16200000">
            <a:off x="9488168" y="2097613"/>
            <a:ext cx="216478" cy="4493411"/>
          </a:xfrm>
          <a:prstGeom prst="leftBrace">
            <a:avLst>
              <a:gd name="adj1" fmla="val 8333"/>
              <a:gd name="adj2" fmla="val 4952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51"/>
            <a:endParaRPr lang="en-US" sz="1800">
              <a:solidFill>
                <a:srgbClr val="FFFFFF"/>
              </a:solidFill>
              <a:latin typeface="Segoe UI"/>
            </a:endParaRPr>
          </a:p>
        </p:txBody>
      </p:sp>
      <p:sp>
        <p:nvSpPr>
          <p:cNvPr id="16" name="TextBox 15"/>
          <p:cNvSpPr txBox="1"/>
          <p:nvPr/>
        </p:nvSpPr>
        <p:spPr>
          <a:xfrm>
            <a:off x="7972377" y="4356004"/>
            <a:ext cx="3064914" cy="465231"/>
          </a:xfrm>
          <a:prstGeom prst="rect">
            <a:avLst/>
          </a:prstGeom>
          <a:noFill/>
        </p:spPr>
        <p:txBody>
          <a:bodyPr wrap="square" lIns="167986" tIns="134388" rIns="167986" bIns="134388" rtlCol="0">
            <a:spAutoFit/>
          </a:bodyPr>
          <a:lstStyle/>
          <a:p>
            <a:pPr algn="ctr" defTabSz="856856">
              <a:lnSpc>
                <a:spcPct val="90000"/>
              </a:lnSpc>
              <a:spcAft>
                <a:spcPts val="551"/>
              </a:spcAft>
            </a:pPr>
            <a:r>
              <a:rPr lang="en-US" sz="1400" dirty="0">
                <a:solidFill>
                  <a:prstClr val="black">
                    <a:lumMod val="50000"/>
                  </a:prstClr>
                </a:solidFill>
                <a:latin typeface="Segoe UI"/>
              </a:rPr>
              <a:t>Use on Windows &amp; Linux VMs</a:t>
            </a:r>
          </a:p>
        </p:txBody>
      </p:sp>
    </p:spTree>
    <p:extLst>
      <p:ext uri="{BB962C8B-B14F-4D97-AF65-F5344CB8AC3E}">
        <p14:creationId xmlns:p14="http://schemas.microsoft.com/office/powerpoint/2010/main" val="138408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993" y="63096"/>
            <a:ext cx="11802172" cy="899303"/>
          </a:xfrm>
          <a:noFill/>
        </p:spPr>
        <p:txBody>
          <a:bodyPr/>
          <a:lstStyle/>
          <a:p>
            <a:r>
              <a:rPr lang="en-US" dirty="0"/>
              <a:t>Azure Storage</a:t>
            </a:r>
          </a:p>
        </p:txBody>
      </p:sp>
      <p:sp>
        <p:nvSpPr>
          <p:cNvPr id="3" name="Content Placeholder 2"/>
          <p:cNvSpPr>
            <a:spLocks noGrp="1"/>
          </p:cNvSpPr>
          <p:nvPr>
            <p:ph idx="4294967295"/>
          </p:nvPr>
        </p:nvSpPr>
        <p:spPr>
          <a:xfrm>
            <a:off x="194485" y="1436465"/>
            <a:ext cx="5227783" cy="4801314"/>
          </a:xfrm>
          <a:prstGeom prst="rect">
            <a:avLst/>
          </a:prstGeom>
        </p:spPr>
        <p:txBody>
          <a:bodyPr>
            <a:normAutofit lnSpcReduction="10000"/>
          </a:bodyPr>
          <a:lstStyle/>
          <a:p>
            <a:pPr marL="579398" lvl="1" indent="-342900"/>
            <a:r>
              <a:rPr lang="en-US" sz="2400" b="1" dirty="0"/>
              <a:t>LRS</a:t>
            </a:r>
            <a:r>
              <a:rPr lang="en-US" sz="2400" dirty="0"/>
              <a:t> – three local copies</a:t>
            </a:r>
          </a:p>
          <a:p>
            <a:pPr marL="579398" lvl="1" indent="-342900"/>
            <a:r>
              <a:rPr lang="en-US" sz="2400" b="1" dirty="0"/>
              <a:t>ZRS</a:t>
            </a:r>
            <a:r>
              <a:rPr lang="en-US" sz="2400" dirty="0"/>
              <a:t> – zone copies w\in single facility  &amp; region</a:t>
            </a:r>
          </a:p>
          <a:p>
            <a:pPr marL="579398" lvl="1" indent="-342900"/>
            <a:r>
              <a:rPr lang="en-US" sz="2400" b="1" dirty="0">
                <a:solidFill>
                  <a:schemeClr val="tx1"/>
                </a:solidFill>
              </a:rPr>
              <a:t>GRS</a:t>
            </a:r>
            <a:r>
              <a:rPr lang="en-US" sz="2400" dirty="0">
                <a:solidFill>
                  <a:schemeClr val="tx1"/>
                </a:solidFill>
              </a:rPr>
              <a:t> is recommended over ZRS or LRS for maximum durability.  Enabled for </a:t>
            </a:r>
            <a:r>
              <a:rPr lang="en-US" sz="2400" dirty="0"/>
              <a:t>Storage Account by default.  6 copies of data – three times each in two data centers</a:t>
            </a:r>
          </a:p>
          <a:p>
            <a:pPr marL="579398" lvl="1" indent="-342900"/>
            <a:r>
              <a:rPr lang="en-US" sz="2400" b="1" dirty="0"/>
              <a:t>RA-GRS</a:t>
            </a:r>
            <a:r>
              <a:rPr lang="en-US" sz="2400" dirty="0"/>
              <a:t> Read-Access geo-redundant. </a:t>
            </a:r>
            <a:r>
              <a:rPr lang="en-US" sz="2400" dirty="0">
                <a:solidFill>
                  <a:schemeClr val="tx1"/>
                </a:solidFill>
              </a:rPr>
              <a:t>Allows read access at secondary when primary region becomes unavailable.</a:t>
            </a:r>
            <a:endParaRPr lang="en-US" sz="2400" b="1" dirty="0">
              <a:solidFill>
                <a:schemeClr val="tx1"/>
              </a:solidFill>
            </a:endParaRPr>
          </a:p>
          <a:p>
            <a:pPr marL="236498" lvl="1" indent="0">
              <a:buNone/>
            </a:pPr>
            <a:endParaRPr lang="en-US" sz="2400" dirty="0"/>
          </a:p>
        </p:txBody>
      </p:sp>
      <p:pic>
        <p:nvPicPr>
          <p:cNvPr id="6" name="Picture 5"/>
          <p:cNvPicPr>
            <a:picLocks noChangeAspect="1"/>
          </p:cNvPicPr>
          <p:nvPr/>
        </p:nvPicPr>
        <p:blipFill>
          <a:blip r:embed="rId3"/>
          <a:stretch>
            <a:fillRect/>
          </a:stretch>
        </p:blipFill>
        <p:spPr>
          <a:xfrm>
            <a:off x="6029917" y="1230080"/>
            <a:ext cx="5892058" cy="35460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8881872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283" y="84229"/>
            <a:ext cx="7502776" cy="689111"/>
          </a:xfrm>
        </p:spPr>
        <p:txBody>
          <a:bodyPr>
            <a:normAutofit fontScale="90000"/>
          </a:bodyPr>
          <a:lstStyle/>
          <a:p>
            <a:r>
              <a:rPr lang="en-US" dirty="0"/>
              <a:t>Virtual machine storage architecture</a:t>
            </a:r>
          </a:p>
        </p:txBody>
      </p:sp>
      <p:sp>
        <p:nvSpPr>
          <p:cNvPr id="4" name="Rectangle 3"/>
          <p:cNvSpPr/>
          <p:nvPr/>
        </p:nvSpPr>
        <p:spPr bwMode="auto">
          <a:xfrm>
            <a:off x="925576" y="1529191"/>
            <a:ext cx="10591484" cy="933400"/>
          </a:xfrm>
          <a:prstGeom prst="rect">
            <a:avLst/>
          </a:prstGeom>
          <a:solidFill>
            <a:schemeClr val="tx2">
              <a:lumMod val="40000"/>
              <a:lumOff val="60000"/>
            </a:schemeClr>
          </a:solidFill>
          <a:ln>
            <a:no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fontAlgn="base">
              <a:spcBef>
                <a:spcPct val="0"/>
              </a:spcBef>
              <a:spcAft>
                <a:spcPct val="0"/>
              </a:spcAft>
            </a:pPr>
            <a:r>
              <a:rPr lang="en-US" sz="2800" b="1" dirty="0">
                <a:solidFill>
                  <a:schemeClr val="tx1">
                    <a:lumMod val="50000"/>
                  </a:schemeClr>
                </a:solidFill>
              </a:rPr>
              <a:t>Azure Virtual Machine</a:t>
            </a:r>
          </a:p>
        </p:txBody>
      </p:sp>
      <p:sp>
        <p:nvSpPr>
          <p:cNvPr id="5" name="Rectangle 4"/>
          <p:cNvSpPr/>
          <p:nvPr/>
        </p:nvSpPr>
        <p:spPr bwMode="auto">
          <a:xfrm>
            <a:off x="935369" y="2522453"/>
            <a:ext cx="2575501" cy="685064"/>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fontAlgn="base">
              <a:spcBef>
                <a:spcPct val="0"/>
              </a:spcBef>
              <a:spcAft>
                <a:spcPct val="0"/>
              </a:spcAft>
            </a:pPr>
            <a:r>
              <a:rPr lang="en-US" sz="1960" dirty="0">
                <a:solidFill>
                  <a:schemeClr val="bg1"/>
                </a:solidFill>
              </a:rPr>
              <a:t>C:\</a:t>
            </a:r>
          </a:p>
          <a:p>
            <a:pPr algn="ctr" defTabSz="685486" fontAlgn="base">
              <a:spcBef>
                <a:spcPct val="0"/>
              </a:spcBef>
              <a:spcAft>
                <a:spcPct val="0"/>
              </a:spcAft>
            </a:pPr>
            <a:r>
              <a:rPr lang="en-US" sz="1960" dirty="0">
                <a:solidFill>
                  <a:schemeClr val="bg1"/>
                </a:solidFill>
              </a:rPr>
              <a:t>OS Disk (1023 GB)</a:t>
            </a:r>
          </a:p>
        </p:txBody>
      </p:sp>
      <p:sp>
        <p:nvSpPr>
          <p:cNvPr id="7" name="Rectangle 6"/>
          <p:cNvSpPr/>
          <p:nvPr/>
        </p:nvSpPr>
        <p:spPr bwMode="auto">
          <a:xfrm>
            <a:off x="6268121" y="2522452"/>
            <a:ext cx="2575501" cy="855026"/>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fontAlgn="base">
              <a:spcBef>
                <a:spcPct val="0"/>
              </a:spcBef>
              <a:spcAft>
                <a:spcPct val="0"/>
              </a:spcAft>
            </a:pPr>
            <a:r>
              <a:rPr lang="en-US" sz="1960" dirty="0">
                <a:solidFill>
                  <a:schemeClr val="bg1"/>
                </a:solidFill>
              </a:rPr>
              <a:t>E:\, F:\, etc.</a:t>
            </a:r>
          </a:p>
          <a:p>
            <a:pPr algn="ctr" defTabSz="685486" fontAlgn="base">
              <a:spcBef>
                <a:spcPct val="0"/>
              </a:spcBef>
              <a:spcAft>
                <a:spcPct val="0"/>
              </a:spcAft>
            </a:pPr>
            <a:r>
              <a:rPr lang="en-US" sz="1960" dirty="0">
                <a:solidFill>
                  <a:schemeClr val="bg1"/>
                </a:solidFill>
              </a:rPr>
              <a:t>Data Disks (1 TB)</a:t>
            </a:r>
          </a:p>
        </p:txBody>
      </p:sp>
      <p:sp>
        <p:nvSpPr>
          <p:cNvPr id="12" name="Rectangle 11"/>
          <p:cNvSpPr/>
          <p:nvPr/>
        </p:nvSpPr>
        <p:spPr bwMode="auto">
          <a:xfrm>
            <a:off x="3608807" y="2527800"/>
            <a:ext cx="2575501" cy="134433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fontAlgn="base">
              <a:spcBef>
                <a:spcPct val="0"/>
              </a:spcBef>
              <a:spcAft>
                <a:spcPct val="0"/>
              </a:spcAft>
            </a:pPr>
            <a:r>
              <a:rPr lang="en-US" sz="1960" dirty="0">
                <a:solidFill>
                  <a:schemeClr val="bg1"/>
                </a:solidFill>
              </a:rPr>
              <a:t>D:\</a:t>
            </a:r>
          </a:p>
          <a:p>
            <a:pPr algn="ctr" defTabSz="685486" fontAlgn="base">
              <a:spcBef>
                <a:spcPct val="0"/>
              </a:spcBef>
              <a:spcAft>
                <a:spcPct val="0"/>
              </a:spcAft>
            </a:pPr>
            <a:r>
              <a:rPr lang="en-US" sz="1960" dirty="0">
                <a:solidFill>
                  <a:schemeClr val="bg1"/>
                </a:solidFill>
              </a:rPr>
              <a:t>Temporary Disk</a:t>
            </a:r>
          </a:p>
          <a:p>
            <a:pPr algn="ctr" defTabSz="685486" fontAlgn="base">
              <a:spcBef>
                <a:spcPct val="0"/>
              </a:spcBef>
              <a:spcAft>
                <a:spcPct val="0"/>
              </a:spcAft>
            </a:pPr>
            <a:r>
              <a:rPr lang="en-US" sz="1960" dirty="0">
                <a:solidFill>
                  <a:schemeClr val="bg1"/>
                </a:solidFill>
              </a:rPr>
              <a:t>(Contents can be lost)</a:t>
            </a:r>
          </a:p>
        </p:txBody>
      </p:sp>
      <p:sp>
        <p:nvSpPr>
          <p:cNvPr id="13" name="Rectangle 12"/>
          <p:cNvSpPr/>
          <p:nvPr/>
        </p:nvSpPr>
        <p:spPr bwMode="auto">
          <a:xfrm>
            <a:off x="935369" y="3284532"/>
            <a:ext cx="2594965" cy="5876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8568" tIns="34283" rIns="68568" bIns="34283" numCol="1" rtlCol="0" anchor="ctr" anchorCtr="0" compatLnSpc="1">
            <a:prstTxWarp prst="textNoShape">
              <a:avLst/>
            </a:prstTxWarp>
          </a:bodyPr>
          <a:lstStyle/>
          <a:p>
            <a:pPr algn="ctr" defTabSz="685486"/>
            <a:r>
              <a:rPr lang="en-US" sz="2352" i="1" dirty="0">
                <a:solidFill>
                  <a:sysClr val="windowText" lastClr="000000"/>
                </a:solidFill>
                <a:latin typeface="Segoe UI" pitchFamily="34" charset="0"/>
                <a:ea typeface="Segoe UI" pitchFamily="34" charset="0"/>
                <a:cs typeface="Segoe UI" pitchFamily="34" charset="0"/>
              </a:rPr>
              <a:t>Disk Cache</a:t>
            </a:r>
          </a:p>
        </p:txBody>
      </p:sp>
      <p:sp>
        <p:nvSpPr>
          <p:cNvPr id="10" name="Can 9"/>
          <p:cNvSpPr/>
          <p:nvPr/>
        </p:nvSpPr>
        <p:spPr bwMode="auto">
          <a:xfrm>
            <a:off x="7214653" y="4628474"/>
            <a:ext cx="2249471" cy="2200814"/>
          </a:xfrm>
          <a:prstGeom prst="can">
            <a:avLst/>
          </a:prstGeom>
          <a:solidFill>
            <a:schemeClr val="accent2">
              <a:lumMod val="60000"/>
              <a:lumOff val="40000"/>
            </a:schemeClr>
          </a:solidFill>
          <a:ln>
            <a:solidFill>
              <a:schemeClr val="bg1">
                <a:lumMod val="5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3" rIns="68568" bIns="34283" numCol="1" rtlCol="0" anchor="ctr" anchorCtr="0" compatLnSpc="1">
            <a:prstTxWarp prst="textNoShape">
              <a:avLst/>
            </a:prstTxWarp>
          </a:bodyPr>
          <a:lstStyle/>
          <a:p>
            <a:pPr algn="ctr" defTabSz="685486"/>
            <a:r>
              <a:rPr lang="en-US" sz="2799" dirty="0">
                <a:solidFill>
                  <a:sysClr val="windowText" lastClr="000000">
                    <a:alpha val="98824"/>
                  </a:sysClr>
                </a:solidFill>
                <a:latin typeface="Segoe UI" pitchFamily="34" charset="0"/>
                <a:ea typeface="Segoe UI" pitchFamily="34" charset="0"/>
                <a:cs typeface="Segoe UI" pitchFamily="34" charset="0"/>
              </a:rPr>
              <a:t>Azure Blob</a:t>
            </a:r>
          </a:p>
        </p:txBody>
      </p:sp>
      <p:cxnSp>
        <p:nvCxnSpPr>
          <p:cNvPr id="9" name="Straight Arrow Connector 8"/>
          <p:cNvCxnSpPr>
            <a:stCxn id="7" idx="2"/>
            <a:endCxn id="10" idx="1"/>
          </p:cNvCxnSpPr>
          <p:nvPr/>
        </p:nvCxnSpPr>
        <p:spPr>
          <a:xfrm>
            <a:off x="7555871" y="3377478"/>
            <a:ext cx="783517" cy="1250997"/>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0" idx="2"/>
          </p:cNvCxnSpPr>
          <p:nvPr/>
        </p:nvCxnSpPr>
        <p:spPr>
          <a:xfrm>
            <a:off x="2232851" y="3872132"/>
            <a:ext cx="4981801" cy="185675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164585"/>
      </p:ext>
    </p:extLst>
  </p:cSld>
  <p:clrMapOvr>
    <a:masterClrMapping/>
  </p:clrMapOvr>
  <p:transition advTm="80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Managed disks</a:t>
            </a:r>
          </a:p>
        </p:txBody>
      </p:sp>
      <p:sp>
        <p:nvSpPr>
          <p:cNvPr id="4" name="Text Placeholder 3"/>
          <p:cNvSpPr>
            <a:spLocks noGrp="1"/>
          </p:cNvSpPr>
          <p:nvPr>
            <p:ph type="body" sz="quarter" idx="11"/>
          </p:nvPr>
        </p:nvSpPr>
        <p:spPr>
          <a:xfrm>
            <a:off x="269170" y="1418678"/>
            <a:ext cx="4826175" cy="2977264"/>
          </a:xfrm>
        </p:spPr>
        <p:txBody>
          <a:bodyPr>
            <a:normAutofit lnSpcReduction="10000"/>
          </a:bodyPr>
          <a:lstStyle/>
          <a:p>
            <a:pPr>
              <a:spcBef>
                <a:spcPts val="1764"/>
              </a:spcBef>
            </a:pPr>
            <a:r>
              <a:rPr lang="en-US" sz="2744" dirty="0">
                <a:gradFill>
                  <a:gsLst>
                    <a:gs pos="1250">
                      <a:schemeClr val="tx2"/>
                    </a:gs>
                    <a:gs pos="99000">
                      <a:schemeClr val="tx2"/>
                    </a:gs>
                  </a:gsLst>
                  <a:lin ang="5400000" scaled="0"/>
                </a:gradFill>
              </a:rPr>
              <a:t>Simplified management for </a:t>
            </a:r>
            <a:br>
              <a:rPr lang="en-US" sz="2744" dirty="0">
                <a:gradFill>
                  <a:gsLst>
                    <a:gs pos="1250">
                      <a:schemeClr val="tx2"/>
                    </a:gs>
                    <a:gs pos="99000">
                      <a:schemeClr val="tx2"/>
                    </a:gs>
                  </a:gsLst>
                  <a:lin ang="5400000" scaled="0"/>
                </a:gradFill>
              </a:rPr>
            </a:br>
            <a:r>
              <a:rPr lang="en-US" sz="2744" dirty="0">
                <a:gradFill>
                  <a:gsLst>
                    <a:gs pos="1250">
                      <a:schemeClr val="tx2"/>
                    </a:gs>
                    <a:gs pos="99000">
                      <a:schemeClr val="tx2"/>
                    </a:gs>
                  </a:gsLst>
                  <a:lin ang="5400000" scaled="0"/>
                </a:gradFill>
              </a:rPr>
              <a:t>performance and scale</a:t>
            </a:r>
          </a:p>
          <a:p>
            <a:pPr>
              <a:spcBef>
                <a:spcPts val="1764"/>
              </a:spcBef>
            </a:pPr>
            <a:r>
              <a:rPr lang="en-US" sz="2744" dirty="0">
                <a:gradFill>
                  <a:gsLst>
                    <a:gs pos="1250">
                      <a:schemeClr val="tx2"/>
                    </a:gs>
                    <a:gs pos="99000">
                      <a:schemeClr val="tx2"/>
                    </a:gs>
                  </a:gsLst>
                  <a:lin ang="5400000" scaled="0"/>
                </a:gradFill>
              </a:rPr>
              <a:t>Overview</a:t>
            </a:r>
          </a:p>
          <a:p>
            <a:pPr>
              <a:spcBef>
                <a:spcPts val="1764"/>
              </a:spcBef>
            </a:pPr>
            <a:r>
              <a:rPr lang="en-US" sz="1764" dirty="0">
                <a:gradFill>
                  <a:gsLst>
                    <a:gs pos="1250">
                      <a:schemeClr val="tx1"/>
                    </a:gs>
                    <a:gs pos="99000">
                      <a:schemeClr val="tx1"/>
                    </a:gs>
                  </a:gsLst>
                  <a:lin ang="5400000" scaled="0"/>
                </a:gradFill>
                <a:latin typeface="+mn-lt"/>
              </a:rPr>
              <a:t>Simplifies management to avoid capacity </a:t>
            </a:r>
            <a:br>
              <a:rPr lang="en-US" sz="1764" dirty="0">
                <a:gradFill>
                  <a:gsLst>
                    <a:gs pos="1250">
                      <a:schemeClr val="tx1"/>
                    </a:gs>
                    <a:gs pos="99000">
                      <a:schemeClr val="tx1"/>
                    </a:gs>
                  </a:gsLst>
                  <a:lin ang="5400000" scaled="0"/>
                </a:gradFill>
                <a:latin typeface="+mn-lt"/>
              </a:rPr>
            </a:br>
            <a:r>
              <a:rPr lang="en-US" sz="1764" dirty="0">
                <a:gradFill>
                  <a:gsLst>
                    <a:gs pos="1250">
                      <a:schemeClr val="tx1"/>
                    </a:gs>
                    <a:gs pos="99000">
                      <a:schemeClr val="tx1"/>
                    </a:gs>
                  </a:gsLst>
                  <a:lin ang="5400000" scaled="0"/>
                </a:gradFill>
                <a:latin typeface="+mn-lt"/>
              </a:rPr>
              <a:t>planning mistakes and easier to scale</a:t>
            </a:r>
          </a:p>
          <a:p>
            <a:pPr>
              <a:spcBef>
                <a:spcPts val="1764"/>
              </a:spcBef>
            </a:pPr>
            <a:r>
              <a:rPr lang="en-US" sz="1764" dirty="0">
                <a:gradFill>
                  <a:gsLst>
                    <a:gs pos="1250">
                      <a:schemeClr val="tx1"/>
                    </a:gs>
                    <a:gs pos="99000">
                      <a:schemeClr val="tx1"/>
                    </a:gs>
                  </a:gsLst>
                  <a:lin ang="5400000" scaled="0"/>
                </a:gradFill>
                <a:latin typeface="+mn-lt"/>
              </a:rPr>
              <a:t>Integrates directly with virtual machine </a:t>
            </a:r>
            <a:br>
              <a:rPr lang="en-US" sz="1764" dirty="0">
                <a:gradFill>
                  <a:gsLst>
                    <a:gs pos="1250">
                      <a:schemeClr val="tx1"/>
                    </a:gs>
                    <a:gs pos="99000">
                      <a:schemeClr val="tx1"/>
                    </a:gs>
                  </a:gsLst>
                  <a:lin ang="5400000" scaled="0"/>
                </a:gradFill>
                <a:latin typeface="+mn-lt"/>
              </a:rPr>
            </a:br>
            <a:r>
              <a:rPr lang="en-US" sz="1764" dirty="0">
                <a:gradFill>
                  <a:gsLst>
                    <a:gs pos="1250">
                      <a:schemeClr val="tx1"/>
                    </a:gs>
                    <a:gs pos="99000">
                      <a:schemeClr val="tx1"/>
                    </a:gs>
                  </a:gsLst>
                  <a:lin ang="5400000" scaled="0"/>
                </a:gradFill>
                <a:latin typeface="+mn-lt"/>
              </a:rPr>
              <a:t>scale sets</a:t>
            </a:r>
          </a:p>
        </p:txBody>
      </p:sp>
      <p:grpSp>
        <p:nvGrpSpPr>
          <p:cNvPr id="14" name="Group 13"/>
          <p:cNvGrpSpPr/>
          <p:nvPr/>
        </p:nvGrpSpPr>
        <p:grpSpPr>
          <a:xfrm>
            <a:off x="5646628" y="229980"/>
            <a:ext cx="6542197" cy="6855242"/>
            <a:chOff x="5761355" y="0"/>
            <a:chExt cx="6675120" cy="6994525"/>
          </a:xfrm>
        </p:grpSpPr>
        <p:grpSp>
          <p:nvGrpSpPr>
            <p:cNvPr id="6" name="Group 5"/>
            <p:cNvGrpSpPr/>
            <p:nvPr/>
          </p:nvGrpSpPr>
          <p:grpSpPr>
            <a:xfrm>
              <a:off x="5761355" y="0"/>
              <a:ext cx="6675120" cy="6994525"/>
              <a:chOff x="5761355" y="0"/>
              <a:chExt cx="6675120" cy="6994525"/>
            </a:xfrm>
          </p:grpSpPr>
          <p:sp>
            <p:nvSpPr>
              <p:cNvPr id="25" name="Rectangle 24"/>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sp>
            <p:nvSpPr>
              <p:cNvPr id="50" name="Rounded Rectangle 49"/>
              <p:cNvSpPr/>
              <p:nvPr/>
            </p:nvSpPr>
            <p:spPr bwMode="auto">
              <a:xfrm>
                <a:off x="9146989" y="1215091"/>
                <a:ext cx="2664980" cy="456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nSpc>
                    <a:spcPct val="90000"/>
                  </a:lnSpc>
                </a:pPr>
                <a:r>
                  <a:rPr lang="en-US" sz="156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BEHIND THE SCENES</a:t>
                </a:r>
              </a:p>
            </p:txBody>
          </p:sp>
          <p:sp>
            <p:nvSpPr>
              <p:cNvPr id="41" name="Rectangle 40"/>
              <p:cNvSpPr/>
              <p:nvPr/>
            </p:nvSpPr>
            <p:spPr bwMode="auto">
              <a:xfrm>
                <a:off x="9486008" y="4127861"/>
                <a:ext cx="2009083" cy="141452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pPr>
                <a:r>
                  <a:rPr lang="en-US" sz="980" dirty="0">
                    <a:solidFill>
                      <a:schemeClr val="bg1"/>
                    </a:solidFill>
                    <a:latin typeface="Segoe UI Semibold" panose="020B0702040204020203" pitchFamily="34" charset="0"/>
                    <a:cs typeface="Segoe UI Semibold" panose="020B0702040204020203" pitchFamily="34" charset="0"/>
                  </a:rPr>
                  <a:t>500 IOPS PER DISK</a:t>
                </a:r>
              </a:p>
            </p:txBody>
          </p:sp>
          <p:sp>
            <p:nvSpPr>
              <p:cNvPr id="7" name="Rounded Rectangle 6"/>
              <p:cNvSpPr/>
              <p:nvPr/>
            </p:nvSpPr>
            <p:spPr bwMode="auto">
              <a:xfrm>
                <a:off x="6385862" y="1215091"/>
                <a:ext cx="2664980" cy="45643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nSpc>
                    <a:spcPct val="90000"/>
                  </a:lnSpc>
                </a:pPr>
                <a:r>
                  <a:rPr lang="en-US" sz="1568"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WHAT THE </a:t>
                </a:r>
                <a:br>
                  <a:rPr lang="en-US" sz="1568"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1568"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ADMINISTRATOR SEES</a:t>
                </a:r>
              </a:p>
            </p:txBody>
          </p:sp>
          <p:sp>
            <p:nvSpPr>
              <p:cNvPr id="42" name="TextBox 41"/>
              <p:cNvSpPr txBox="1"/>
              <p:nvPr/>
            </p:nvSpPr>
            <p:spPr>
              <a:xfrm>
                <a:off x="9968519" y="5219216"/>
                <a:ext cx="1526572" cy="323165"/>
              </a:xfrm>
              <a:prstGeom prst="rect">
                <a:avLst/>
              </a:prstGeom>
              <a:noFill/>
            </p:spPr>
            <p:txBody>
              <a:bodyPr wrap="none" lIns="143391" tIns="89619" rIns="143391" bIns="89619" rtlCol="0">
                <a:spAutoFit/>
              </a:bodyPr>
              <a:lstStyle/>
              <a:p>
                <a:pPr>
                  <a:lnSpc>
                    <a:spcPct val="90000"/>
                  </a:lnSpc>
                </a:pPr>
                <a:r>
                  <a:rPr lang="en-US" sz="980" dirty="0">
                    <a:solidFill>
                      <a:schemeClr val="bg1"/>
                    </a:solidFill>
                    <a:latin typeface="Segoe UI Semibold" panose="020B0702040204020203" pitchFamily="34" charset="0"/>
                    <a:cs typeface="Segoe UI Semibold" panose="020B0702040204020203" pitchFamily="34" charset="0"/>
                  </a:rPr>
                  <a:t>STORAGE ACCOUNT </a:t>
                </a:r>
              </a:p>
            </p:txBody>
          </p:sp>
          <p:sp>
            <p:nvSpPr>
              <p:cNvPr id="45" name="TextBox 44"/>
              <p:cNvSpPr txBox="1"/>
              <p:nvPr/>
            </p:nvSpPr>
            <p:spPr>
              <a:xfrm>
                <a:off x="6975618" y="4889741"/>
                <a:ext cx="1475046" cy="586314"/>
              </a:xfrm>
              <a:prstGeom prst="rect">
                <a:avLst/>
              </a:prstGeom>
              <a:noFill/>
            </p:spPr>
            <p:txBody>
              <a:bodyPr wrap="square" lIns="179238" tIns="143391" rIns="179238" bIns="143391" rtlCol="0">
                <a:spAutoFit/>
              </a:bodyPr>
              <a:lstStyle/>
              <a:p>
                <a:pPr algn="ctr">
                  <a:lnSpc>
                    <a:spcPct val="90000"/>
                  </a:lnSpc>
                </a:pPr>
                <a:r>
                  <a:rPr lang="en-US" sz="98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MANAGED DISK (2000 IOPS)</a:t>
                </a:r>
              </a:p>
            </p:txBody>
          </p:sp>
          <p:sp>
            <p:nvSpPr>
              <p:cNvPr id="54" name="Up-Down Arrow 53"/>
              <p:cNvSpPr/>
              <p:nvPr/>
            </p:nvSpPr>
            <p:spPr bwMode="auto">
              <a:xfrm>
                <a:off x="10335788" y="3350417"/>
                <a:ext cx="287383" cy="658265"/>
              </a:xfrm>
              <a:prstGeom prst="upDownArrow">
                <a:avLst>
                  <a:gd name="adj1" fmla="val 5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9856458" y="2017869"/>
                <a:ext cx="1246042" cy="1246042"/>
                <a:chOff x="9886618" y="2384163"/>
                <a:chExt cx="1246042" cy="1246042"/>
              </a:xfrm>
            </p:grpSpPr>
            <p:sp>
              <p:nvSpPr>
                <p:cNvPr id="8" name="Rectangle 7"/>
                <p:cNvSpPr/>
                <p:nvPr/>
              </p:nvSpPr>
              <p:spPr bwMode="auto">
                <a:xfrm>
                  <a:off x="10176264" y="2599197"/>
                  <a:ext cx="666750" cy="86677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618" y="2384163"/>
                  <a:ext cx="1246042" cy="1246042"/>
                </a:xfrm>
                <a:prstGeom prst="rect">
                  <a:avLst/>
                </a:prstGeom>
                <a:effectLst>
                  <a:outerShdw blurRad="50800" dist="50800" dir="5400000" algn="ctr" rotWithShape="0">
                    <a:schemeClr val="tx1">
                      <a:lumMod val="50000"/>
                    </a:schemeClr>
                  </a:outerShdw>
                </a:effectLst>
              </p:spPr>
            </p:pic>
          </p:grpSp>
          <p:grpSp>
            <p:nvGrpSpPr>
              <p:cNvPr id="30" name="Group 29"/>
              <p:cNvGrpSpPr/>
              <p:nvPr/>
            </p:nvGrpSpPr>
            <p:grpSpPr>
              <a:xfrm>
                <a:off x="7095331" y="2017869"/>
                <a:ext cx="1246042" cy="1246042"/>
                <a:chOff x="9886618" y="2384163"/>
                <a:chExt cx="1246042" cy="1246042"/>
              </a:xfrm>
            </p:grpSpPr>
            <p:sp>
              <p:nvSpPr>
                <p:cNvPr id="31" name="Rectangle 30"/>
                <p:cNvSpPr/>
                <p:nvPr/>
              </p:nvSpPr>
              <p:spPr bwMode="auto">
                <a:xfrm>
                  <a:off x="10176264" y="2599197"/>
                  <a:ext cx="666750" cy="86677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6618" y="2384163"/>
                  <a:ext cx="1246042" cy="1246042"/>
                </a:xfrm>
                <a:prstGeom prst="rect">
                  <a:avLst/>
                </a:prstGeom>
                <a:effectLst>
                  <a:outerShdw blurRad="50800" dist="50800" dir="5400000" algn="ctr" rotWithShape="0">
                    <a:schemeClr val="tx1">
                      <a:lumMod val="50000"/>
                    </a:schemeClr>
                  </a:outerShdw>
                </a:effectLst>
              </p:spPr>
            </p:pic>
          </p:grpSp>
          <p:sp>
            <p:nvSpPr>
              <p:cNvPr id="33" name="Up-Down Arrow 53"/>
              <p:cNvSpPr/>
              <p:nvPr/>
            </p:nvSpPr>
            <p:spPr bwMode="auto">
              <a:xfrm>
                <a:off x="7574661" y="3350417"/>
                <a:ext cx="287383" cy="658265"/>
              </a:xfrm>
              <a:prstGeom prst="upDownArrow">
                <a:avLst>
                  <a:gd name="adj1" fmla="val 5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9635205" y="4458070"/>
                <a:ext cx="370698" cy="370698"/>
                <a:chOff x="10024583" y="5200003"/>
                <a:chExt cx="1428919" cy="1428919"/>
              </a:xfrm>
            </p:grpSpPr>
            <p:sp>
              <p:nvSpPr>
                <p:cNvPr id="10" name="Rectangle: Rounded Corners 9"/>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36" name="Group 35"/>
              <p:cNvGrpSpPr/>
              <p:nvPr/>
            </p:nvGrpSpPr>
            <p:grpSpPr>
              <a:xfrm>
                <a:off x="9635205" y="4855738"/>
                <a:ext cx="370698" cy="370698"/>
                <a:chOff x="10024583" y="5200003"/>
                <a:chExt cx="1428919" cy="1428919"/>
              </a:xfrm>
            </p:grpSpPr>
            <p:sp>
              <p:nvSpPr>
                <p:cNvPr id="37" name="Rectangle: Rounded Corners 3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55" name="Group 54"/>
              <p:cNvGrpSpPr/>
              <p:nvPr/>
            </p:nvGrpSpPr>
            <p:grpSpPr>
              <a:xfrm>
                <a:off x="9954292" y="4458070"/>
                <a:ext cx="370698" cy="370698"/>
                <a:chOff x="10024583" y="5200003"/>
                <a:chExt cx="1428919" cy="1428919"/>
              </a:xfrm>
            </p:grpSpPr>
            <p:sp>
              <p:nvSpPr>
                <p:cNvPr id="56" name="Rectangle: Rounded Corners 5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58" name="Group 57"/>
              <p:cNvGrpSpPr/>
              <p:nvPr/>
            </p:nvGrpSpPr>
            <p:grpSpPr>
              <a:xfrm>
                <a:off x="9954292" y="4855738"/>
                <a:ext cx="370698" cy="370698"/>
                <a:chOff x="10024583" y="5200003"/>
                <a:chExt cx="1428919" cy="1428919"/>
              </a:xfrm>
            </p:grpSpPr>
            <p:sp>
              <p:nvSpPr>
                <p:cNvPr id="59" name="Rectangle: Rounded Corners 5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3" name="Group 12"/>
              <p:cNvGrpSpPr/>
              <p:nvPr/>
            </p:nvGrpSpPr>
            <p:grpSpPr>
              <a:xfrm>
                <a:off x="10805913" y="4729666"/>
                <a:ext cx="534870" cy="534870"/>
                <a:chOff x="10867935" y="5095960"/>
                <a:chExt cx="534870" cy="534870"/>
              </a:xfrm>
            </p:grpSpPr>
            <p:sp>
              <p:nvSpPr>
                <p:cNvPr id="12" name="Rectangle 11"/>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sp>
            <p:nvSpPr>
              <p:cNvPr id="3" name="Rectangle: Rounded Corners 2"/>
              <p:cNvSpPr/>
              <p:nvPr/>
            </p:nvSpPr>
            <p:spPr bwMode="auto">
              <a:xfrm>
                <a:off x="7454900" y="4187825"/>
                <a:ext cx="527050" cy="685800"/>
              </a:xfrm>
              <a:prstGeom prst="roundRect">
                <a:avLst>
                  <a:gd name="adj" fmla="val 220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3862" y="4180760"/>
                <a:ext cx="708981" cy="708981"/>
              </a:xfrm>
              <a:prstGeom prst="rect">
                <a:avLst/>
              </a:prstGeom>
            </p:spPr>
          </p:pic>
        </p:grpSp>
        <p:grpSp>
          <p:nvGrpSpPr>
            <p:cNvPr id="39" name="Group 38"/>
            <p:cNvGrpSpPr/>
            <p:nvPr/>
          </p:nvGrpSpPr>
          <p:grpSpPr>
            <a:xfrm>
              <a:off x="11662553" y="296863"/>
              <a:ext cx="501650" cy="501650"/>
              <a:chOff x="454026" y="1404697"/>
              <a:chExt cx="501650" cy="501650"/>
            </a:xfrm>
          </p:grpSpPr>
          <p:sp>
            <p:nvSpPr>
              <p:cNvPr id="40" name="Oval 39"/>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43"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57" tIns="43928" rIns="87857" bIns="43928" numCol="1" anchor="t" anchorCtr="0" compatLnSpc="1">
                <a:prstTxWarp prst="textNoShape">
                  <a:avLst/>
                </a:prstTxWarp>
              </a:bodyPr>
              <a:lstStyle/>
              <a:p>
                <a:pPr defTabSz="878548">
                  <a:defRPr/>
                </a:pPr>
                <a:endParaRPr lang="en-US" sz="1730" kern="0">
                  <a:solidFill>
                    <a:srgbClr val="505050"/>
                  </a:solidFill>
                </a:endParaRPr>
              </a:p>
            </p:txBody>
          </p:sp>
        </p:grpSp>
      </p:grpSp>
      <p:sp>
        <p:nvSpPr>
          <p:cNvPr id="46" name="Trapezoid 45"/>
          <p:cNvSpPr/>
          <p:nvPr/>
        </p:nvSpPr>
        <p:spPr bwMode="auto">
          <a:xfrm rot="2700000">
            <a:off x="10581334" y="369139"/>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2291005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1+#ppt_w/2"/>
                                          </p:val>
                                        </p:tav>
                                        <p:tav tm="100000">
                                          <p:val>
                                            <p:strVal val="#ppt_x"/>
                                          </p:val>
                                        </p:tav>
                                      </p:tavLst>
                                    </p:anim>
                                    <p:anim calcmode="lin" valueType="num">
                                      <p:cBhvr additive="base">
                                        <p:cTn id="8" dur="750" fill="hold"/>
                                        <p:tgtEl>
                                          <p:spTgt spid="1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4"/>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1"/>
          <p:cNvSpPr txBox="1">
            <a:spLocks/>
          </p:cNvSpPr>
          <p:nvPr/>
        </p:nvSpPr>
        <p:spPr>
          <a:xfrm>
            <a:off x="302350" y="2346458"/>
            <a:ext cx="4898683" cy="461457"/>
          </a:xfrm>
          <a:prstGeom prst="rect">
            <a:avLst/>
          </a:prstGeom>
        </p:spPr>
        <p:txBody>
          <a:bodyPr vert="horz" wrap="square" lIns="143373" tIns="89608" rIns="143373" bIns="89608"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5">
              <a:spcBef>
                <a:spcPts val="1176"/>
              </a:spcBef>
              <a:buClr>
                <a:schemeClr val="tx1"/>
              </a:buClr>
            </a:pPr>
            <a:r>
              <a:rPr lang="en-US" sz="2744" dirty="0">
                <a:gradFill>
                  <a:gsLst>
                    <a:gs pos="1250">
                      <a:schemeClr val="tx2"/>
                    </a:gs>
                    <a:gs pos="99000">
                      <a:schemeClr val="tx2"/>
                    </a:gs>
                  </a:gsLst>
                  <a:lin ang="5400000" scaled="0"/>
                </a:gradFill>
                <a:latin typeface="+mj-lt"/>
              </a:rPr>
              <a:t>Overview</a:t>
            </a:r>
            <a:endParaRPr lang="en-US" sz="1568" dirty="0">
              <a:gradFill>
                <a:gsLst>
                  <a:gs pos="1250">
                    <a:schemeClr val="tx1"/>
                  </a:gs>
                  <a:gs pos="99000">
                    <a:schemeClr val="tx1"/>
                  </a:gs>
                </a:gsLst>
                <a:lin ang="5400000" scaled="0"/>
              </a:gradFill>
            </a:endParaRPr>
          </a:p>
          <a:p>
            <a:pPr defTabSz="914005">
              <a:spcBef>
                <a:spcPts val="1176"/>
              </a:spcBef>
              <a:buClr>
                <a:schemeClr val="tx1"/>
              </a:buClr>
            </a:pPr>
            <a:r>
              <a:rPr lang="en-US" sz="1568" dirty="0">
                <a:gradFill>
                  <a:gsLst>
                    <a:gs pos="1250">
                      <a:schemeClr val="tx1"/>
                    </a:gs>
                    <a:gs pos="99000">
                      <a:schemeClr val="tx1"/>
                    </a:gs>
                  </a:gsLst>
                  <a:lin ang="5400000" scaled="0"/>
                </a:gradFill>
              </a:rPr>
              <a:t>Managed disks simplifies the experience for managing storage and capacity planning in virtual machines and increases resiliency by abstracting </a:t>
            </a:r>
            <a:br>
              <a:rPr lang="en-US" sz="1568" dirty="0">
                <a:gradFill>
                  <a:gsLst>
                    <a:gs pos="1250">
                      <a:schemeClr val="tx1"/>
                    </a:gs>
                    <a:gs pos="99000">
                      <a:schemeClr val="tx1"/>
                    </a:gs>
                  </a:gsLst>
                  <a:lin ang="5400000" scaled="0"/>
                </a:gradFill>
              </a:rPr>
            </a:br>
            <a:r>
              <a:rPr lang="en-US" sz="1568" dirty="0">
                <a:gradFill>
                  <a:gsLst>
                    <a:gs pos="1250">
                      <a:schemeClr val="tx1"/>
                    </a:gs>
                    <a:gs pos="99000">
                      <a:schemeClr val="tx1"/>
                    </a:gs>
                  </a:gsLst>
                  <a:lin ang="5400000" scaled="0"/>
                </a:gradFill>
              </a:rPr>
              <a:t>the underlying architecture from the user and minimizing mistakes</a:t>
            </a:r>
          </a:p>
          <a:p>
            <a:pPr defTabSz="914005">
              <a:spcBef>
                <a:spcPts val="1176"/>
              </a:spcBef>
              <a:buClr>
                <a:schemeClr val="tx1"/>
              </a:buClr>
            </a:pPr>
            <a:r>
              <a:rPr lang="en-US" sz="1568" dirty="0">
                <a:gradFill>
                  <a:gsLst>
                    <a:gs pos="1250">
                      <a:schemeClr val="tx1"/>
                    </a:gs>
                    <a:gs pos="99000">
                      <a:schemeClr val="tx1"/>
                    </a:gs>
                  </a:gsLst>
                  <a:lin ang="5400000" scaled="0"/>
                </a:gradFill>
              </a:rPr>
              <a:t>Managed disks honor fault domains within an availability set and will deploy disks into storage accounts in the same fault domain as the virtual machines for additional physical redundancy</a:t>
            </a:r>
          </a:p>
          <a:p>
            <a:pPr defTabSz="914005">
              <a:spcBef>
                <a:spcPts val="1176"/>
              </a:spcBef>
              <a:buClr>
                <a:schemeClr val="tx1"/>
              </a:buClr>
            </a:pPr>
            <a:endParaRPr lang="en-US" sz="1568" dirty="0">
              <a:gradFill>
                <a:gsLst>
                  <a:gs pos="1250">
                    <a:schemeClr val="tx1"/>
                  </a:gs>
                  <a:gs pos="99000">
                    <a:schemeClr val="tx1"/>
                  </a:gs>
                </a:gsLst>
                <a:lin ang="5400000" scaled="0"/>
              </a:gradFill>
            </a:endParaRPr>
          </a:p>
        </p:txBody>
      </p:sp>
      <p:sp>
        <p:nvSpPr>
          <p:cNvPr id="2" name="Title 1"/>
          <p:cNvSpPr>
            <a:spLocks noGrp="1"/>
          </p:cNvSpPr>
          <p:nvPr>
            <p:ph type="title"/>
          </p:nvPr>
        </p:nvSpPr>
        <p:spPr/>
        <p:txBody>
          <a:bodyPr>
            <a:normAutofit fontScale="90000"/>
          </a:bodyPr>
          <a:lstStyle/>
          <a:p>
            <a:r>
              <a:rPr lang="en-US" dirty="0"/>
              <a:t>Managed disks</a:t>
            </a:r>
            <a:br>
              <a:rPr lang="en-US" dirty="0"/>
            </a:br>
            <a:r>
              <a:rPr lang="en-US" sz="1960" spc="0" dirty="0">
                <a:latin typeface="+mn-lt"/>
              </a:rPr>
              <a:t>Simple scalability and high resiliency </a:t>
            </a:r>
          </a:p>
        </p:txBody>
      </p:sp>
      <p:grpSp>
        <p:nvGrpSpPr>
          <p:cNvPr id="15" name="Group 14"/>
          <p:cNvGrpSpPr/>
          <p:nvPr/>
        </p:nvGrpSpPr>
        <p:grpSpPr>
          <a:xfrm>
            <a:off x="5646628" y="229980"/>
            <a:ext cx="6542197" cy="6855242"/>
            <a:chOff x="5761355" y="0"/>
            <a:chExt cx="6675120" cy="6994525"/>
          </a:xfrm>
        </p:grpSpPr>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sp>
            <p:nvSpPr>
              <p:cNvPr id="41" name="Rounded Rectangle 40"/>
              <p:cNvSpPr/>
              <p:nvPr/>
            </p:nvSpPr>
            <p:spPr bwMode="auto">
              <a:xfrm>
                <a:off x="6678772" y="1211262"/>
                <a:ext cx="4840286"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143391" numCol="1" spcCol="0" rtlCol="0" fromWordArt="0" anchor="t" anchorCtr="0" forceAA="0" compatLnSpc="1">
                <a:prstTxWarp prst="textNoShape">
                  <a:avLst/>
                </a:prstTxWarp>
                <a:noAutofit/>
              </a:bodyPr>
              <a:lstStyle/>
              <a:p>
                <a:pPr algn="ctr">
                  <a:lnSpc>
                    <a:spcPct val="90000"/>
                  </a:lnSpc>
                </a:pPr>
                <a:r>
                  <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143391" numCol="1" spcCol="0" rtlCol="0" fromWordArt="0" anchor="t" anchorCtr="0" forceAA="0" compatLnSpc="1">
                <a:prstTxWarp prst="textNoShape">
                  <a:avLst/>
                </a:prstTxWarp>
                <a:noAutofit/>
              </a:bodyPr>
              <a:lstStyle/>
              <a:p>
                <a:pPr algn="ctr">
                  <a:lnSpc>
                    <a:spcPct val="90000"/>
                  </a:lnSpc>
                </a:pPr>
                <a:r>
                  <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143391" numCol="1" spcCol="0" rtlCol="0" fromWordArt="0" anchor="t" anchorCtr="0" forceAA="0" compatLnSpc="1">
                <a:prstTxWarp prst="textNoShape">
                  <a:avLst/>
                </a:prstTxWarp>
                <a:noAutofit/>
              </a:bodyPr>
              <a:lstStyle/>
              <a:p>
                <a:pPr>
                  <a:lnSpc>
                    <a:spcPct val="90000"/>
                  </a:lnSpc>
                </a:pPr>
                <a:r>
                  <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56">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79238" tIns="143391" rIns="179238" bIns="143391" rtlCol="0">
                <a:spAutoFit/>
              </a:bodyPr>
              <a:lstStyle/>
              <a:p>
                <a:pPr>
                  <a:lnSpc>
                    <a:spcPct val="90000"/>
                  </a:lnSpc>
                </a:pPr>
                <a:r>
                  <a:rPr lang="en-US" sz="686" dirty="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79238" tIns="143391" rIns="179238" bIns="143391" rtlCol="0">
                <a:spAutoFit/>
              </a:bodyPr>
              <a:lstStyle/>
              <a:p>
                <a:pPr>
                  <a:lnSpc>
                    <a:spcPct val="90000"/>
                  </a:lnSpc>
                </a:pPr>
                <a:r>
                  <a:rPr lang="en-US" sz="1568"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pPr>
                  <a:endPar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3391" tIns="89619" rIns="143391" bIns="89619" rtlCol="0">
                  <a:spAutoFit/>
                </a:bodyPr>
                <a:lstStyle/>
                <a:p>
                  <a:pPr algn="ctr">
                    <a:lnSpc>
                      <a:spcPct val="90000"/>
                    </a:lnSpc>
                  </a:pPr>
                  <a:r>
                    <a:rPr lang="en-US" sz="980" dirty="0">
                      <a:solidFill>
                        <a:schemeClr val="bg1"/>
                      </a:soli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a:effectLst>
                    <a:outerShdw blurRad="50800" dist="50800" dir="5400000" algn="ctr" rotWithShape="0">
                      <a:schemeClr val="tx1">
                        <a:lumMod val="50000"/>
                      </a:schemeClr>
                    </a:outerShdw>
                  </a:effectLst>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pPr>
                  <a:endPar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3391" tIns="89619" rIns="143391" bIns="89619" rtlCol="0">
                  <a:spAutoFit/>
                </a:bodyPr>
                <a:lstStyle/>
                <a:p>
                  <a:pPr algn="ctr">
                    <a:lnSpc>
                      <a:spcPct val="90000"/>
                    </a:lnSpc>
                  </a:pPr>
                  <a:r>
                    <a:rPr lang="en-US" sz="980" dirty="0">
                      <a:solidFill>
                        <a:schemeClr val="bg1"/>
                      </a:soli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a:effectLst>
                    <a:outerShdw blurRad="50800" dist="50800" dir="5400000" algn="ctr" rotWithShape="0">
                      <a:schemeClr val="tx1">
                        <a:lumMod val="50000"/>
                      </a:schemeClr>
                    </a:outerShdw>
                  </a:effectLst>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pPr>
                  <a:endPar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3391" tIns="89619" rIns="143391" bIns="89619" rtlCol="0">
                  <a:spAutoFit/>
                </a:bodyPr>
                <a:lstStyle/>
                <a:p>
                  <a:pPr algn="ctr">
                    <a:lnSpc>
                      <a:spcPct val="90000"/>
                    </a:lnSpc>
                  </a:pPr>
                  <a:r>
                    <a:rPr lang="en-US" sz="980" dirty="0">
                      <a:solidFill>
                        <a:schemeClr val="bg1"/>
                      </a:soli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a:effectLst>
                      <a:outerShdw blurRad="50800" dist="50800" dir="5400000" algn="ctr" rotWithShape="0">
                        <a:schemeClr val="tx1">
                          <a:lumMod val="50000"/>
                        </a:schemeClr>
                      </a:outerShdw>
                    </a:effectLst>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a:effectLst>
                    <a:outerShdw blurRad="50800" dist="50800" dir="5400000" algn="ctr" rotWithShape="0">
                      <a:schemeClr val="tx1">
                        <a:lumMod val="50000"/>
                      </a:schemeClr>
                    </a:outerShdw>
                  </a:effectLst>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a:effectLst>
                <a:outerShdw blurRad="50800" dist="50800" dir="5400000" algn="ctr" rotWithShape="0">
                  <a:schemeClr val="tx1">
                    <a:lumMod val="50000"/>
                  </a:schemeClr>
                </a:outerShdw>
              </a:effectLst>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a:effectLst>
                <a:outerShdw blurRad="50800" dist="50800" dir="5400000" algn="ctr" rotWithShape="0">
                  <a:schemeClr val="tx1">
                    <a:lumMod val="50000"/>
                  </a:schemeClr>
                </a:outerShdw>
              </a:effectLst>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a:effectLst>
                <a:outerShdw blurRad="50800" dist="50800" dir="5400000" algn="ctr" rotWithShape="0">
                  <a:schemeClr val="tx1">
                    <a:lumMod val="50000"/>
                  </a:schemeClr>
                </a:outerShdw>
              </a:effectLst>
            </p:spPr>
          </p:pic>
        </p:grpSp>
        <p:grpSp>
          <p:nvGrpSpPr>
            <p:cNvPr id="123" name="Group 122"/>
            <p:cNvGrpSpPr/>
            <p:nvPr/>
          </p:nvGrpSpPr>
          <p:grpSpPr>
            <a:xfrm>
              <a:off x="11662553" y="296863"/>
              <a:ext cx="501650" cy="501650"/>
              <a:chOff x="454026" y="2941397"/>
              <a:chExt cx="501650" cy="501650"/>
            </a:xfrm>
          </p:grpSpPr>
          <p:sp>
            <p:nvSpPr>
              <p:cNvPr id="124" name="Oval 123"/>
              <p:cNvSpPr/>
              <p:nvPr/>
            </p:nvSpPr>
            <p:spPr bwMode="auto">
              <a:xfrm>
                <a:off x="454026" y="29413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125" name="Group 4"/>
              <p:cNvGrpSpPr>
                <a:grpSpLocks noChangeAspect="1"/>
              </p:cNvGrpSpPr>
              <p:nvPr/>
            </p:nvGrpSpPr>
            <p:grpSpPr bwMode="auto">
              <a:xfrm>
                <a:off x="588014" y="3039018"/>
                <a:ext cx="233675" cy="306408"/>
                <a:chOff x="3766" y="2005"/>
                <a:chExt cx="302" cy="396"/>
              </a:xfrm>
              <a:solidFill>
                <a:schemeClr val="bg2">
                  <a:lumMod val="75000"/>
                </a:schemeClr>
              </a:solidFill>
            </p:grpSpPr>
            <p:sp>
              <p:nvSpPr>
                <p:cNvPr id="126" name="Freeform 5"/>
                <p:cNvSpPr>
                  <a:spLocks noEditPoints="1"/>
                </p:cNvSpPr>
                <p:nvPr/>
              </p:nvSpPr>
              <p:spPr bwMode="auto">
                <a:xfrm>
                  <a:off x="3766" y="2158"/>
                  <a:ext cx="242" cy="243"/>
                </a:xfrm>
                <a:custGeom>
                  <a:avLst/>
                  <a:gdLst>
                    <a:gd name="T0" fmla="*/ 63 w 125"/>
                    <a:gd name="T1" fmla="*/ 0 h 125"/>
                    <a:gd name="T2" fmla="*/ 0 w 125"/>
                    <a:gd name="T3" fmla="*/ 62 h 125"/>
                    <a:gd name="T4" fmla="*/ 63 w 125"/>
                    <a:gd name="T5" fmla="*/ 125 h 125"/>
                    <a:gd name="T6" fmla="*/ 125 w 125"/>
                    <a:gd name="T7" fmla="*/ 62 h 125"/>
                    <a:gd name="T8" fmla="*/ 63 w 125"/>
                    <a:gd name="T9" fmla="*/ 0 h 125"/>
                    <a:gd name="T10" fmla="*/ 63 w 125"/>
                    <a:gd name="T11" fmla="*/ 118 h 125"/>
                    <a:gd name="T12" fmla="*/ 7 w 125"/>
                    <a:gd name="T13" fmla="*/ 62 h 125"/>
                    <a:gd name="T14" fmla="*/ 63 w 125"/>
                    <a:gd name="T15" fmla="*/ 7 h 125"/>
                    <a:gd name="T16" fmla="*/ 118 w 125"/>
                    <a:gd name="T17" fmla="*/ 62 h 125"/>
                    <a:gd name="T18" fmla="*/ 63 w 125"/>
                    <a:gd name="T19"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0"/>
                      </a:moveTo>
                      <a:cubicBezTo>
                        <a:pt x="28" y="0"/>
                        <a:pt x="0" y="28"/>
                        <a:pt x="0" y="62"/>
                      </a:cubicBezTo>
                      <a:cubicBezTo>
                        <a:pt x="0" y="97"/>
                        <a:pt x="28" y="125"/>
                        <a:pt x="63" y="125"/>
                      </a:cubicBezTo>
                      <a:cubicBezTo>
                        <a:pt x="97" y="125"/>
                        <a:pt x="125" y="97"/>
                        <a:pt x="125" y="62"/>
                      </a:cubicBezTo>
                      <a:cubicBezTo>
                        <a:pt x="125" y="28"/>
                        <a:pt x="97" y="0"/>
                        <a:pt x="63" y="0"/>
                      </a:cubicBezTo>
                      <a:close/>
                      <a:moveTo>
                        <a:pt x="63" y="118"/>
                      </a:moveTo>
                      <a:cubicBezTo>
                        <a:pt x="32" y="118"/>
                        <a:pt x="7" y="93"/>
                        <a:pt x="7" y="62"/>
                      </a:cubicBezTo>
                      <a:cubicBezTo>
                        <a:pt x="7" y="32"/>
                        <a:pt x="32" y="7"/>
                        <a:pt x="63" y="7"/>
                      </a:cubicBezTo>
                      <a:cubicBezTo>
                        <a:pt x="93" y="7"/>
                        <a:pt x="118" y="32"/>
                        <a:pt x="118" y="62"/>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2156"/>
                </a:p>
              </p:txBody>
            </p:sp>
            <p:sp>
              <p:nvSpPr>
                <p:cNvPr id="127" name="Freeform 6"/>
                <p:cNvSpPr>
                  <a:spLocks/>
                </p:cNvSpPr>
                <p:nvPr/>
              </p:nvSpPr>
              <p:spPr bwMode="auto">
                <a:xfrm>
                  <a:off x="3923" y="2005"/>
                  <a:ext cx="145" cy="210"/>
                </a:xfrm>
                <a:custGeom>
                  <a:avLst/>
                  <a:gdLst>
                    <a:gd name="T0" fmla="*/ 75 w 75"/>
                    <a:gd name="T1" fmla="*/ 50 h 108"/>
                    <a:gd name="T2" fmla="*/ 38 w 75"/>
                    <a:gd name="T3" fmla="*/ 0 h 108"/>
                    <a:gd name="T4" fmla="*/ 0 w 75"/>
                    <a:gd name="T5" fmla="*/ 50 h 108"/>
                    <a:gd name="T6" fmla="*/ 27 w 75"/>
                    <a:gd name="T7" fmla="*/ 50 h 108"/>
                    <a:gd name="T8" fmla="*/ 27 w 75"/>
                    <a:gd name="T9" fmla="*/ 83 h 108"/>
                    <a:gd name="T10" fmla="*/ 48 w 75"/>
                    <a:gd name="T11" fmla="*/ 108 h 108"/>
                    <a:gd name="T12" fmla="*/ 48 w 75"/>
                    <a:gd name="T13" fmla="*/ 50 h 108"/>
                    <a:gd name="T14" fmla="*/ 75 w 75"/>
                    <a:gd name="T15" fmla="*/ 5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08">
                      <a:moveTo>
                        <a:pt x="75" y="50"/>
                      </a:moveTo>
                      <a:cubicBezTo>
                        <a:pt x="38" y="0"/>
                        <a:pt x="38" y="0"/>
                        <a:pt x="38" y="0"/>
                      </a:cubicBezTo>
                      <a:cubicBezTo>
                        <a:pt x="0" y="50"/>
                        <a:pt x="0" y="50"/>
                        <a:pt x="0" y="50"/>
                      </a:cubicBezTo>
                      <a:cubicBezTo>
                        <a:pt x="27" y="50"/>
                        <a:pt x="27" y="50"/>
                        <a:pt x="27" y="50"/>
                      </a:cubicBezTo>
                      <a:cubicBezTo>
                        <a:pt x="27" y="83"/>
                        <a:pt x="27" y="83"/>
                        <a:pt x="27" y="83"/>
                      </a:cubicBezTo>
                      <a:cubicBezTo>
                        <a:pt x="36" y="90"/>
                        <a:pt x="43" y="99"/>
                        <a:pt x="48" y="108"/>
                      </a:cubicBezTo>
                      <a:cubicBezTo>
                        <a:pt x="48" y="50"/>
                        <a:pt x="48" y="50"/>
                        <a:pt x="48" y="50"/>
                      </a:cubicBez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2156"/>
                </a:p>
              </p:txBody>
            </p:sp>
            <p:sp>
              <p:nvSpPr>
                <p:cNvPr id="128" name="Freeform 7"/>
                <p:cNvSpPr>
                  <a:spLocks/>
                </p:cNvSpPr>
                <p:nvPr/>
              </p:nvSpPr>
              <p:spPr bwMode="auto">
                <a:xfrm>
                  <a:off x="3882" y="2203"/>
                  <a:ext cx="64" cy="122"/>
                </a:xfrm>
                <a:custGeom>
                  <a:avLst/>
                  <a:gdLst>
                    <a:gd name="T0" fmla="*/ 10 w 64"/>
                    <a:gd name="T1" fmla="*/ 82 h 122"/>
                    <a:gd name="T2" fmla="*/ 10 w 64"/>
                    <a:gd name="T3" fmla="*/ 0 h 122"/>
                    <a:gd name="T4" fmla="*/ 0 w 64"/>
                    <a:gd name="T5" fmla="*/ 0 h 122"/>
                    <a:gd name="T6" fmla="*/ 0 w 64"/>
                    <a:gd name="T7" fmla="*/ 89 h 122"/>
                    <a:gd name="T8" fmla="*/ 0 w 64"/>
                    <a:gd name="T9" fmla="*/ 89 h 122"/>
                    <a:gd name="T10" fmla="*/ 0 w 64"/>
                    <a:gd name="T11" fmla="*/ 89 h 122"/>
                    <a:gd name="T12" fmla="*/ 58 w 64"/>
                    <a:gd name="T13" fmla="*/ 122 h 122"/>
                    <a:gd name="T14" fmla="*/ 64 w 64"/>
                    <a:gd name="T15" fmla="*/ 113 h 122"/>
                    <a:gd name="T16" fmla="*/ 10 w 64"/>
                    <a:gd name="T17"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2">
                      <a:moveTo>
                        <a:pt x="10" y="82"/>
                      </a:moveTo>
                      <a:lnTo>
                        <a:pt x="10" y="0"/>
                      </a:lnTo>
                      <a:lnTo>
                        <a:pt x="0" y="0"/>
                      </a:lnTo>
                      <a:lnTo>
                        <a:pt x="0" y="89"/>
                      </a:lnTo>
                      <a:lnTo>
                        <a:pt x="0" y="89"/>
                      </a:lnTo>
                      <a:lnTo>
                        <a:pt x="0" y="89"/>
                      </a:lnTo>
                      <a:lnTo>
                        <a:pt x="58" y="122"/>
                      </a:lnTo>
                      <a:lnTo>
                        <a:pt x="64" y="113"/>
                      </a:lnTo>
                      <a:lnTo>
                        <a:pt x="1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2156"/>
                </a:p>
              </p:txBody>
            </p:sp>
          </p:grpSp>
        </p:grpSp>
      </p:grpSp>
      <p:sp>
        <p:nvSpPr>
          <p:cNvPr id="71" name="Trapezoid 70"/>
          <p:cNvSpPr/>
          <p:nvPr/>
        </p:nvSpPr>
        <p:spPr bwMode="auto">
          <a:xfrm rot="2700000">
            <a:off x="10581334" y="369139"/>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45"/>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8"/>
          <p:cNvSpPr>
            <a:spLocks noChangeAspect="1"/>
          </p:cNvSpPr>
          <p:nvPr/>
        </p:nvSpPr>
        <p:spPr bwMode="black">
          <a:xfrm>
            <a:off x="4650374" y="1760042"/>
            <a:ext cx="7265356" cy="40007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sp>
        <p:nvSpPr>
          <p:cNvPr id="11" name="Freeform 128"/>
          <p:cNvSpPr>
            <a:spLocks noChangeAspect="1"/>
          </p:cNvSpPr>
          <p:nvPr/>
        </p:nvSpPr>
        <p:spPr bwMode="black">
          <a:xfrm>
            <a:off x="4972578" y="1985710"/>
            <a:ext cx="6667488" cy="367154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895736" fontAlgn="base">
              <a:lnSpc>
                <a:spcPct val="90000"/>
              </a:lnSpc>
              <a:spcBef>
                <a:spcPct val="0"/>
              </a:spcBef>
              <a:spcAft>
                <a:spcPct val="0"/>
              </a:spcAft>
            </a:pPr>
            <a:endParaRPr lang="en-US" sz="2352" spc="-49">
              <a:solidFill>
                <a:schemeClr val="bg1"/>
              </a:solidFill>
            </a:endParaRPr>
          </a:p>
        </p:txBody>
      </p:sp>
      <p:sp>
        <p:nvSpPr>
          <p:cNvPr id="6" name="Freeform 79"/>
          <p:cNvSpPr>
            <a:spLocks noEditPoints="1"/>
          </p:cNvSpPr>
          <p:nvPr/>
        </p:nvSpPr>
        <p:spPr bwMode="black">
          <a:xfrm>
            <a:off x="7634713" y="2925604"/>
            <a:ext cx="1918917" cy="252783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chemeClr val="bg1"/>
              </a:solidFill>
            </a:endParaRPr>
          </a:p>
        </p:txBody>
      </p:sp>
      <p:sp>
        <p:nvSpPr>
          <p:cNvPr id="14" name="Freeform 79"/>
          <p:cNvSpPr>
            <a:spLocks noEditPoints="1"/>
          </p:cNvSpPr>
          <p:nvPr/>
        </p:nvSpPr>
        <p:spPr bwMode="black">
          <a:xfrm>
            <a:off x="8096141" y="3220225"/>
            <a:ext cx="1439271" cy="189598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chemeClr val="bg1"/>
              </a:solidFill>
            </a:endParaRPr>
          </a:p>
        </p:txBody>
      </p:sp>
      <p:sp>
        <p:nvSpPr>
          <p:cNvPr id="15" name="Freeform 79"/>
          <p:cNvSpPr>
            <a:spLocks noEditPoints="1"/>
          </p:cNvSpPr>
          <p:nvPr/>
        </p:nvSpPr>
        <p:spPr bwMode="black">
          <a:xfrm>
            <a:off x="9641520" y="3220225"/>
            <a:ext cx="1439271" cy="189598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lumMod val="50000"/>
            </a:schemeClr>
          </a:solidFill>
          <a:ln>
            <a:noFill/>
          </a:ln>
        </p:spPr>
        <p:txBody>
          <a:bodyPr vert="horz" wrap="square" lIns="80654" tIns="40328" rIns="80654" bIns="40328" numCol="1" anchor="t" anchorCtr="0" compatLnSpc="1">
            <a:prstTxWarp prst="textNoShape">
              <a:avLst/>
            </a:prstTxWarp>
          </a:bodyPr>
          <a:lstStyle/>
          <a:p>
            <a:pPr defTabSz="913771"/>
            <a:endParaRPr lang="en-US" sz="1567" dirty="0">
              <a:solidFill>
                <a:schemeClr val="bg1"/>
              </a:solidFill>
            </a:endParaRPr>
          </a:p>
        </p:txBody>
      </p:sp>
      <p:sp>
        <p:nvSpPr>
          <p:cNvPr id="7" name="Freeform 703"/>
          <p:cNvSpPr>
            <a:spLocks/>
          </p:cNvSpPr>
          <p:nvPr/>
        </p:nvSpPr>
        <p:spPr bwMode="auto">
          <a:xfrm>
            <a:off x="2886142" y="4512194"/>
            <a:ext cx="1235994" cy="929775"/>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06" tIns="44803" rIns="89606" bIns="44803" numCol="1" anchor="t" anchorCtr="0" compatLnSpc="1">
            <a:prstTxWarp prst="textNoShape">
              <a:avLst/>
            </a:prstTxWarp>
          </a:bodyPr>
          <a:lstStyle/>
          <a:p>
            <a:pPr defTabSz="913771"/>
            <a:endParaRPr lang="en-US" sz="1764">
              <a:solidFill>
                <a:srgbClr val="505050"/>
              </a:solidFill>
            </a:endParaRPr>
          </a:p>
        </p:txBody>
      </p:sp>
      <p:sp>
        <p:nvSpPr>
          <p:cNvPr id="16" name="Freeform 703"/>
          <p:cNvSpPr>
            <a:spLocks/>
          </p:cNvSpPr>
          <p:nvPr/>
        </p:nvSpPr>
        <p:spPr bwMode="auto">
          <a:xfrm>
            <a:off x="6629431" y="3804959"/>
            <a:ext cx="1235994" cy="929775"/>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06" tIns="44803" rIns="89606" bIns="44803" numCol="1" anchor="t" anchorCtr="0" compatLnSpc="1">
            <a:prstTxWarp prst="textNoShape">
              <a:avLst/>
            </a:prstTxWarp>
          </a:bodyPr>
          <a:lstStyle/>
          <a:p>
            <a:pPr defTabSz="913771"/>
            <a:endParaRPr lang="en-US" sz="1764">
              <a:solidFill>
                <a:schemeClr val="bg1"/>
              </a:solidFill>
            </a:endParaRPr>
          </a:p>
        </p:txBody>
      </p:sp>
      <p:sp>
        <p:nvSpPr>
          <p:cNvPr id="17" name="Freeform 703"/>
          <p:cNvSpPr>
            <a:spLocks/>
          </p:cNvSpPr>
          <p:nvPr/>
        </p:nvSpPr>
        <p:spPr bwMode="auto">
          <a:xfrm>
            <a:off x="6629432" y="3800143"/>
            <a:ext cx="1235994" cy="929775"/>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chemeClr val="bg2"/>
          </a:solidFill>
          <a:ln w="28575">
            <a:solidFill>
              <a:srgbClr val="000000"/>
            </a:solidFill>
          </a:ln>
          <a:extLst/>
        </p:spPr>
        <p:txBody>
          <a:bodyPr vert="horz" wrap="square" lIns="89606" tIns="44803" rIns="89606" bIns="44803" numCol="1" anchor="t" anchorCtr="0" compatLnSpc="1">
            <a:prstTxWarp prst="textNoShape">
              <a:avLst/>
            </a:prstTxWarp>
          </a:bodyPr>
          <a:lstStyle/>
          <a:p>
            <a:pPr defTabSz="913771"/>
            <a:endParaRPr lang="en-US" sz="1764">
              <a:solidFill>
                <a:schemeClr val="bg1"/>
              </a:solidFill>
            </a:endParaRPr>
          </a:p>
        </p:txBody>
      </p:sp>
      <p:sp>
        <p:nvSpPr>
          <p:cNvPr id="12" name="Content Placeholder 4"/>
          <p:cNvSpPr txBox="1">
            <a:spLocks/>
          </p:cNvSpPr>
          <p:nvPr/>
        </p:nvSpPr>
        <p:spPr>
          <a:xfrm>
            <a:off x="235475" y="1492529"/>
            <a:ext cx="4812775" cy="33937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Azure storage page blobs</a:t>
            </a:r>
          </a:p>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3 – 6 copies</a:t>
            </a:r>
          </a:p>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VHD disks</a:t>
            </a:r>
          </a:p>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1 TB per disk </a:t>
            </a:r>
          </a:p>
          <a:p>
            <a:pPr marL="281620" lvl="1" indent="-281620" defTabSz="1088105">
              <a:spcBef>
                <a:spcPts val="1200"/>
              </a:spcBef>
              <a:spcAft>
                <a:spcPts val="588"/>
              </a:spcAft>
              <a:buSzPct val="100000"/>
              <a:buFont typeface="Arial" pitchFamily="34" charset="0"/>
              <a:buChar char="•"/>
            </a:pPr>
            <a:r>
              <a:rPr lang="en-US" dirty="0">
                <a:solidFill>
                  <a:srgbClr val="0C0C0C"/>
                </a:solidFill>
                <a:latin typeface="Segoe UI" pitchFamily="34" charset="0"/>
                <a:ea typeface="Segoe UI" pitchFamily="34" charset="0"/>
                <a:cs typeface="Segoe UI" pitchFamily="34" charset="0"/>
              </a:rPr>
              <a:t>500 IOPs (standard)</a:t>
            </a:r>
          </a:p>
        </p:txBody>
      </p:sp>
      <p:sp>
        <p:nvSpPr>
          <p:cNvPr id="13" name="Title 3"/>
          <p:cNvSpPr txBox="1">
            <a:spLocks/>
          </p:cNvSpPr>
          <p:nvPr/>
        </p:nvSpPr>
        <p:spPr>
          <a:xfrm>
            <a:off x="1016317" y="158494"/>
            <a:ext cx="5416508" cy="717583"/>
          </a:xfrm>
          <a:prstGeom prst="rect">
            <a:avLst/>
          </a:prstGeom>
        </p:spPr>
        <p:txBody>
          <a:bodyPr vert="horz" lIns="320040" tIns="152357" rIns="53325" bIns="53325" rtlCol="0" anchor="ctr">
            <a:normAutofit fontScale="97500" lnSpcReduction="10000"/>
          </a:bodyPr>
          <a:lstStyle>
            <a:lvl1pPr>
              <a:lnSpc>
                <a:spcPct val="90000"/>
              </a:lnSpc>
              <a:spcBef>
                <a:spcPct val="0"/>
              </a:spcBef>
              <a:buNone/>
              <a:defRPr lang="en-US" sz="4000" spc="-58" baseline="0" dirty="0">
                <a:solidFill>
                  <a:schemeClr val="bg2"/>
                </a:solidFill>
                <a:latin typeface="Segoe UI Light" pitchFamily="34" charset="0"/>
                <a:ea typeface="Segoe UI" pitchFamily="34" charset="0"/>
                <a:cs typeface="Segoe UI" pitchFamily="34" charset="0"/>
              </a:defRPr>
            </a:lvl1pPr>
          </a:lstStyle>
          <a:p>
            <a:r>
              <a:rPr lang="en-US" dirty="0"/>
              <a:t>Virtual machine storage</a:t>
            </a:r>
          </a:p>
        </p:txBody>
      </p:sp>
    </p:spTree>
    <p:extLst>
      <p:ext uri="{BB962C8B-B14F-4D97-AF65-F5344CB8AC3E}">
        <p14:creationId xmlns:p14="http://schemas.microsoft.com/office/powerpoint/2010/main" val="1758183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44000" decel="56000" fill="hold" grpId="0" nodeType="afterEffect">
                                  <p:stCondLst>
                                    <p:cond delay="0"/>
                                  </p:stCondLst>
                                  <p:childTnLst>
                                    <p:animMotion origin="layout" path="M -1.47817E-6 -4.4621E-6 L -0.10862 -0.00295 " pathEditMode="relative" rAng="0" ptsTypes="AA">
                                      <p:cBhvr>
                                        <p:cTn id="6" dur="500" fill="hold"/>
                                        <p:tgtEl>
                                          <p:spTgt spid="6"/>
                                        </p:tgtEl>
                                        <p:attrNameLst>
                                          <p:attrName>ppt_x</p:attrName>
                                          <p:attrName>ppt_y</p:attrName>
                                        </p:attrNameLst>
                                      </p:cBhvr>
                                      <p:rCtr x="-5412" y="-136"/>
                                    </p:animMotion>
                                  </p:childTnLst>
                                </p:cTn>
                              </p:par>
                              <p:par>
                                <p:cTn id="7" presetID="6" presetClass="emph" presetSubtype="0" accel="44000" decel="56000" fill="hold" grpId="1" nodeType="withEffect">
                                  <p:stCondLst>
                                    <p:cond delay="0"/>
                                  </p:stCondLst>
                                  <p:childTnLst>
                                    <p:animScale>
                                      <p:cBhvr>
                                        <p:cTn id="8" dur="500" fill="hold"/>
                                        <p:tgtEl>
                                          <p:spTgt spid="6"/>
                                        </p:tgtEl>
                                      </p:cBhvr>
                                      <p:by x="75180" y="75180"/>
                                    </p:animScale>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decel="10000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63" presetClass="path" presetSubtype="0" accel="34667" decel="65333" fill="hold" grpId="0" nodeType="afterEffect">
                                  <p:stCondLst>
                                    <p:cond delay="0"/>
                                  </p:stCondLst>
                                  <p:childTnLst>
                                    <p:animMotion origin="layout" path="M -6.58667E-7 4.33954E-6 L 0.40886 4.33954E-6 " pathEditMode="relative" rAng="0" ptsTypes="AA">
                                      <p:cBhvr>
                                        <p:cTn id="27" dur="500" fill="hold"/>
                                        <p:tgtEl>
                                          <p:spTgt spid="7"/>
                                        </p:tgtEl>
                                        <p:attrNameLst>
                                          <p:attrName>ppt_x</p:attrName>
                                          <p:attrName>ppt_y</p:attrName>
                                        </p:attrNameLst>
                                      </p:cBhvr>
                                      <p:rCtr x="20437" y="0"/>
                                    </p:animMotion>
                                  </p:childTnLst>
                                </p:cTn>
                              </p:par>
                              <p:par>
                                <p:cTn id="28" presetID="1" presetClass="entr" presetSubtype="0" fill="hold" grpId="1" nodeType="with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1" nodeType="with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childTnLst>
                          </p:cTn>
                        </p:par>
                        <p:par>
                          <p:cTn id="32" fill="hold">
                            <p:stCondLst>
                              <p:cond delay="1000"/>
                            </p:stCondLst>
                            <p:childTnLst>
                              <p:par>
                                <p:cTn id="33" presetID="63" presetClass="path" presetSubtype="0" accel="34667" decel="65333" fill="hold" grpId="0" nodeType="afterEffect">
                                  <p:stCondLst>
                                    <p:cond delay="0"/>
                                  </p:stCondLst>
                                  <p:childTnLst>
                                    <p:animMotion origin="layout" path="M 2.30534E-6 3.44984E-6 L 0.12637 3.44984E-6 " pathEditMode="relative" rAng="0" ptsTypes="AA">
                                      <p:cBhvr>
                                        <p:cTn id="34" dur="500" fill="hold"/>
                                        <p:tgtEl>
                                          <p:spTgt spid="16"/>
                                        </p:tgtEl>
                                        <p:attrNameLst>
                                          <p:attrName>ppt_x</p:attrName>
                                          <p:attrName>ppt_y</p:attrName>
                                        </p:attrNameLst>
                                      </p:cBhvr>
                                      <p:rCtr x="6319" y="0"/>
                                    </p:animMotion>
                                  </p:childTnLst>
                                </p:cTn>
                              </p:par>
                              <p:par>
                                <p:cTn id="35" presetID="63" presetClass="path" presetSubtype="0" accel="34667" decel="65333" fill="hold" grpId="0" nodeType="withEffect">
                                  <p:stCondLst>
                                    <p:cond delay="0"/>
                                  </p:stCondLst>
                                  <p:childTnLst>
                                    <p:animMotion origin="layout" path="M 2.30534E-6 4.33954E-6 L 0.25325 4.33954E-6 " pathEditMode="relative" rAng="0" ptsTypes="AA">
                                      <p:cBhvr>
                                        <p:cTn id="36" dur="500" fill="hold"/>
                                        <p:tgtEl>
                                          <p:spTgt spid="17"/>
                                        </p:tgtEl>
                                        <p:attrNameLst>
                                          <p:attrName>ppt_x</p:attrName>
                                          <p:attrName>ppt_y</p:attrName>
                                        </p:attrNameLst>
                                      </p:cBhvr>
                                      <p:rCtr x="12663" y="0"/>
                                    </p:animMotion>
                                  </p:childTnLst>
                                </p:cTn>
                              </p:par>
                            </p:childTnLst>
                          </p:cTn>
                        </p:par>
                        <p:par>
                          <p:cTn id="37" fill="hold">
                            <p:stCondLst>
                              <p:cond delay="1500"/>
                            </p:stCondLst>
                            <p:childTnLst>
                              <p:par>
                                <p:cTn id="38" presetID="6" presetClass="emph" presetSubtype="0" fill="hold" grpId="2" nodeType="afterEffect">
                                  <p:stCondLst>
                                    <p:cond delay="0"/>
                                  </p:stCondLst>
                                  <p:childTnLst>
                                    <p:animScale>
                                      <p:cBhvr>
                                        <p:cTn id="39" dur="250" fill="hold"/>
                                        <p:tgtEl>
                                          <p:spTgt spid="7"/>
                                        </p:tgtEl>
                                      </p:cBhvr>
                                      <p:by x="0" y="0"/>
                                    </p:animScale>
                                  </p:childTnLst>
                                </p:cTn>
                              </p:par>
                              <p:par>
                                <p:cTn id="40" presetID="6" presetClass="emph" presetSubtype="0" fill="hold" grpId="2" nodeType="withEffect">
                                  <p:stCondLst>
                                    <p:cond delay="100"/>
                                  </p:stCondLst>
                                  <p:childTnLst>
                                    <p:animScale>
                                      <p:cBhvr>
                                        <p:cTn id="41" dur="250" fill="hold"/>
                                        <p:tgtEl>
                                          <p:spTgt spid="16"/>
                                        </p:tgtEl>
                                      </p:cBhvr>
                                      <p:by x="0" y="0"/>
                                    </p:animScale>
                                  </p:childTnLst>
                                </p:cTn>
                              </p:par>
                              <p:par>
                                <p:cTn id="42" presetID="6" presetClass="emph" presetSubtype="0" fill="hold" grpId="2" nodeType="withEffect">
                                  <p:stCondLst>
                                    <p:cond delay="200"/>
                                  </p:stCondLst>
                                  <p:childTnLst>
                                    <p:animScale>
                                      <p:cBhvr>
                                        <p:cTn id="43" dur="250" fill="hold"/>
                                        <p:tgtEl>
                                          <p:spTgt spid="17"/>
                                        </p:tgtEl>
                                      </p:cBhvr>
                                      <p:by x="0" y="0"/>
                                    </p:animScale>
                                  </p:childTnLst>
                                </p:cTn>
                              </p:par>
                            </p:childTnLst>
                          </p:cTn>
                        </p:par>
                        <p:par>
                          <p:cTn id="44" fill="hold">
                            <p:stCondLst>
                              <p:cond delay="1950"/>
                            </p:stCondLst>
                            <p:childTnLst>
                              <p:par>
                                <p:cTn id="45" presetID="19" presetClass="emph" presetSubtype="0" fill="hold" grpId="2" nodeType="afterEffect">
                                  <p:stCondLst>
                                    <p:cond delay="0"/>
                                  </p:stCondLst>
                                  <p:childTnLst>
                                    <p:animClr clrSpc="rgb" dir="cw">
                                      <p:cBhvr override="childStyle">
                                        <p:cTn id="46" dur="500" fill="hold"/>
                                        <p:tgtEl>
                                          <p:spTgt spid="6"/>
                                        </p:tgtEl>
                                        <p:attrNameLst>
                                          <p:attrName>style.color</p:attrName>
                                        </p:attrNameLst>
                                      </p:cBhvr>
                                      <p:to>
                                        <a:schemeClr val="accent2"/>
                                      </p:to>
                                    </p:animClr>
                                    <p:animClr clrSpc="rgb" dir="cw">
                                      <p:cBhvr>
                                        <p:cTn id="47" dur="500" fill="hold"/>
                                        <p:tgtEl>
                                          <p:spTgt spid="6"/>
                                        </p:tgtEl>
                                        <p:attrNameLst>
                                          <p:attrName>fillcolor</p:attrName>
                                        </p:attrNameLst>
                                      </p:cBhvr>
                                      <p:to>
                                        <a:schemeClr val="accent2"/>
                                      </p:to>
                                    </p:animClr>
                                    <p:set>
                                      <p:cBhvr>
                                        <p:cTn id="48" dur="500" fill="hold"/>
                                        <p:tgtEl>
                                          <p:spTgt spid="6"/>
                                        </p:tgtEl>
                                        <p:attrNameLst>
                                          <p:attrName>fill.type</p:attrName>
                                        </p:attrNameLst>
                                      </p:cBhvr>
                                      <p:to>
                                        <p:strVal val="solid"/>
                                      </p:to>
                                    </p:set>
                                    <p:set>
                                      <p:cBhvr>
                                        <p:cTn id="49" dur="500" fill="hold"/>
                                        <p:tgtEl>
                                          <p:spTgt spid="6"/>
                                        </p:tgtEl>
                                        <p:attrNameLst>
                                          <p:attrName>fill.on</p:attrName>
                                        </p:attrNameLst>
                                      </p:cBhvr>
                                      <p:to>
                                        <p:strVal val="true"/>
                                      </p:to>
                                    </p:set>
                                  </p:childTnLst>
                                </p:cTn>
                              </p:par>
                              <p:par>
                                <p:cTn id="50" presetID="19" presetClass="emph" presetSubtype="0" fill="hold" grpId="1" nodeType="withEffect">
                                  <p:stCondLst>
                                    <p:cond delay="0"/>
                                  </p:stCondLst>
                                  <p:childTnLst>
                                    <p:animClr clrSpc="rgb" dir="cw">
                                      <p:cBhvr override="childStyle">
                                        <p:cTn id="51" dur="500" fill="hold"/>
                                        <p:tgtEl>
                                          <p:spTgt spid="14"/>
                                        </p:tgtEl>
                                        <p:attrNameLst>
                                          <p:attrName>style.color</p:attrName>
                                        </p:attrNameLst>
                                      </p:cBhvr>
                                      <p:to>
                                        <a:schemeClr val="accent2"/>
                                      </p:to>
                                    </p:animClr>
                                    <p:animClr clrSpc="rgb" dir="cw">
                                      <p:cBhvr>
                                        <p:cTn id="52" dur="500" fill="hold"/>
                                        <p:tgtEl>
                                          <p:spTgt spid="14"/>
                                        </p:tgtEl>
                                        <p:attrNameLst>
                                          <p:attrName>fillcolor</p:attrName>
                                        </p:attrNameLst>
                                      </p:cBhvr>
                                      <p:to>
                                        <a:schemeClr val="accent2"/>
                                      </p:to>
                                    </p:animClr>
                                    <p:set>
                                      <p:cBhvr>
                                        <p:cTn id="53" dur="500" fill="hold"/>
                                        <p:tgtEl>
                                          <p:spTgt spid="14"/>
                                        </p:tgtEl>
                                        <p:attrNameLst>
                                          <p:attrName>fill.type</p:attrName>
                                        </p:attrNameLst>
                                      </p:cBhvr>
                                      <p:to>
                                        <p:strVal val="solid"/>
                                      </p:to>
                                    </p:set>
                                    <p:set>
                                      <p:cBhvr>
                                        <p:cTn id="54" dur="500" fill="hold"/>
                                        <p:tgtEl>
                                          <p:spTgt spid="14"/>
                                        </p:tgtEl>
                                        <p:attrNameLst>
                                          <p:attrName>fill.on</p:attrName>
                                        </p:attrNameLst>
                                      </p:cBhvr>
                                      <p:to>
                                        <p:strVal val="true"/>
                                      </p:to>
                                    </p:set>
                                  </p:childTnLst>
                                </p:cTn>
                              </p:par>
                              <p:par>
                                <p:cTn id="55" presetID="19" presetClass="emph" presetSubtype="0" fill="hold" grpId="1" nodeType="withEffect">
                                  <p:stCondLst>
                                    <p:cond delay="0"/>
                                  </p:stCondLst>
                                  <p:childTnLst>
                                    <p:animClr clrSpc="rgb" dir="cw">
                                      <p:cBhvr override="childStyle">
                                        <p:cTn id="56" dur="500" fill="hold"/>
                                        <p:tgtEl>
                                          <p:spTgt spid="15"/>
                                        </p:tgtEl>
                                        <p:attrNameLst>
                                          <p:attrName>style.color</p:attrName>
                                        </p:attrNameLst>
                                      </p:cBhvr>
                                      <p:to>
                                        <a:schemeClr val="accent2"/>
                                      </p:to>
                                    </p:animClr>
                                    <p:animClr clrSpc="rgb" dir="cw">
                                      <p:cBhvr>
                                        <p:cTn id="57" dur="500" fill="hold"/>
                                        <p:tgtEl>
                                          <p:spTgt spid="15"/>
                                        </p:tgtEl>
                                        <p:attrNameLst>
                                          <p:attrName>fillcolor</p:attrName>
                                        </p:attrNameLst>
                                      </p:cBhvr>
                                      <p:to>
                                        <a:schemeClr val="accent2"/>
                                      </p:to>
                                    </p:animClr>
                                    <p:set>
                                      <p:cBhvr>
                                        <p:cTn id="58" dur="500" fill="hold"/>
                                        <p:tgtEl>
                                          <p:spTgt spid="15"/>
                                        </p:tgtEl>
                                        <p:attrNameLst>
                                          <p:attrName>fill.type</p:attrName>
                                        </p:attrNameLst>
                                      </p:cBhvr>
                                      <p:to>
                                        <p:strVal val="solid"/>
                                      </p:to>
                                    </p:set>
                                    <p:set>
                                      <p:cBhvr>
                                        <p:cTn id="59" dur="5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6" grpId="1" animBg="1"/>
      <p:bldP spid="6" grpId="2" animBg="1"/>
      <p:bldP spid="14" grpId="0" animBg="1"/>
      <p:bldP spid="14" grpId="1" animBg="1"/>
      <p:bldP spid="15" grpId="0" animBg="1"/>
      <p:bldP spid="15" grpId="1" animBg="1"/>
      <p:bldP spid="7" grpId="0" animBg="1"/>
      <p:bldP spid="7" grpId="1" animBg="1"/>
      <p:bldP spid="7" grpId="2" animBg="1"/>
      <p:bldP spid="16" grpId="0" animBg="1"/>
      <p:bldP spid="16" grpId="1" animBg="1"/>
      <p:bldP spid="16" grpId="2" animBg="1"/>
      <p:bldP spid="17" grpId="0" animBg="1"/>
      <p:bldP spid="17" grpId="1" animBg="1"/>
      <p:bldP spid="17"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6-Point Star 15"/>
          <p:cNvSpPr/>
          <p:nvPr/>
        </p:nvSpPr>
        <p:spPr bwMode="auto">
          <a:xfrm>
            <a:off x="-476726" y="894736"/>
            <a:ext cx="5899090" cy="5899090"/>
          </a:xfrm>
          <a:prstGeom prst="star16">
            <a:avLst>
              <a:gd name="adj" fmla="val 35361"/>
            </a:avLst>
          </a:prstGeom>
          <a:solidFill>
            <a:srgbClr val="FDFDFD">
              <a:alpha val="5098"/>
            </a:srgb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6517382" y="228154"/>
            <a:ext cx="4360168" cy="977127"/>
          </a:xfrm>
        </p:spPr>
        <p:txBody>
          <a:bodyPr>
            <a:normAutofit/>
          </a:bodyPr>
          <a:lstStyle/>
          <a:p>
            <a:r>
              <a:rPr lang="en-US" sz="3600" dirty="0"/>
              <a:t>Premium storage</a:t>
            </a:r>
          </a:p>
        </p:txBody>
      </p:sp>
      <p:sp>
        <p:nvSpPr>
          <p:cNvPr id="10" name="Content Placeholder 2"/>
          <p:cNvSpPr txBox="1">
            <a:spLocks/>
          </p:cNvSpPr>
          <p:nvPr/>
        </p:nvSpPr>
        <p:spPr>
          <a:xfrm>
            <a:off x="6024695" y="1669781"/>
            <a:ext cx="6021398" cy="4042054"/>
          </a:xfrm>
          <a:prstGeom prst="rect">
            <a:avLst/>
          </a:prstGeom>
          <a:noFill/>
        </p:spPr>
        <p:txBody>
          <a:bodyPr vert="horz" wrap="square" lIns="143370" tIns="89606" rIns="143370" bIns="8960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pPr>
            <a:r>
              <a:rPr lang="en-US" sz="2744" dirty="0">
                <a:solidFill>
                  <a:schemeClr val="tx1"/>
                </a:solidFill>
                <a:latin typeface="+mn-lt"/>
              </a:rPr>
              <a:t>Up to </a:t>
            </a:r>
            <a:r>
              <a:rPr lang="en-US" sz="2744" b="1" u="sng" dirty="0">
                <a:solidFill>
                  <a:schemeClr val="tx1"/>
                </a:solidFill>
                <a:latin typeface="+mn-lt"/>
              </a:rPr>
              <a:t>64 TB</a:t>
            </a:r>
            <a:r>
              <a:rPr lang="en-US" sz="2744" dirty="0">
                <a:solidFill>
                  <a:schemeClr val="tx1"/>
                </a:solidFill>
                <a:latin typeface="+mn-lt"/>
              </a:rPr>
              <a:t> of storage per VM</a:t>
            </a:r>
          </a:p>
          <a:p>
            <a:pPr marL="0" indent="0">
              <a:lnSpc>
                <a:spcPct val="100000"/>
              </a:lnSpc>
              <a:spcBef>
                <a:spcPts val="1175"/>
              </a:spcBef>
              <a:buClr>
                <a:schemeClr val="bg1"/>
              </a:buClr>
              <a:buNone/>
            </a:pPr>
            <a:r>
              <a:rPr lang="en-US" sz="2744" dirty="0">
                <a:solidFill>
                  <a:schemeClr val="tx1"/>
                </a:solidFill>
                <a:latin typeface="+mn-lt"/>
              </a:rPr>
              <a:t>&gt;80,000 IOPS per VM</a:t>
            </a:r>
          </a:p>
          <a:p>
            <a:pPr marL="0" indent="0">
              <a:lnSpc>
                <a:spcPct val="100000"/>
              </a:lnSpc>
              <a:spcBef>
                <a:spcPts val="1175"/>
              </a:spcBef>
              <a:buClr>
                <a:schemeClr val="bg1"/>
              </a:buClr>
              <a:buNone/>
            </a:pPr>
            <a:r>
              <a:rPr lang="en-US" sz="2744" dirty="0">
                <a:solidFill>
                  <a:schemeClr val="tx1"/>
                </a:solidFill>
                <a:latin typeface="+mn-lt"/>
              </a:rPr>
              <a:t>5,000 IOPS per disk</a:t>
            </a:r>
          </a:p>
          <a:p>
            <a:pPr marL="0" indent="0">
              <a:lnSpc>
                <a:spcPct val="100000"/>
              </a:lnSpc>
              <a:spcBef>
                <a:spcPts val="1175"/>
              </a:spcBef>
              <a:buClr>
                <a:schemeClr val="bg1"/>
              </a:buClr>
              <a:buNone/>
            </a:pPr>
            <a:r>
              <a:rPr lang="en-US" sz="2744" dirty="0">
                <a:solidFill>
                  <a:schemeClr val="tx1"/>
                </a:solidFill>
                <a:latin typeface="+mn-lt"/>
              </a:rPr>
              <a:t>Less than 1ms read latency (cache)</a:t>
            </a:r>
          </a:p>
          <a:p>
            <a:pPr marL="0" indent="0">
              <a:lnSpc>
                <a:spcPct val="100000"/>
              </a:lnSpc>
              <a:spcBef>
                <a:spcPts val="1175"/>
              </a:spcBef>
              <a:buClr>
                <a:schemeClr val="bg1"/>
              </a:buClr>
              <a:buNone/>
            </a:pPr>
            <a:r>
              <a:rPr lang="en-US" sz="2744" dirty="0">
                <a:solidFill>
                  <a:schemeClr val="tx1"/>
                </a:solidFill>
                <a:latin typeface="+mn-lt"/>
              </a:rPr>
              <a:t>~5 </a:t>
            </a:r>
            <a:r>
              <a:rPr lang="en-US" sz="2744" dirty="0" err="1">
                <a:solidFill>
                  <a:schemeClr val="tx1"/>
                </a:solidFill>
                <a:latin typeface="+mn-lt"/>
              </a:rPr>
              <a:t>ms</a:t>
            </a:r>
            <a:r>
              <a:rPr lang="en-US" sz="2744" dirty="0">
                <a:solidFill>
                  <a:schemeClr val="tx1"/>
                </a:solidFill>
                <a:latin typeface="+mn-lt"/>
              </a:rPr>
              <a:t> read/write (no cache)</a:t>
            </a:r>
          </a:p>
          <a:p>
            <a:pPr marL="0" indent="0">
              <a:lnSpc>
                <a:spcPct val="100000"/>
              </a:lnSpc>
              <a:spcBef>
                <a:spcPts val="1175"/>
              </a:spcBef>
              <a:buClr>
                <a:schemeClr val="bg1"/>
              </a:buClr>
              <a:buNone/>
            </a:pPr>
            <a:endParaRPr lang="en-US" sz="2744" dirty="0">
              <a:solidFill>
                <a:schemeClr val="tx1"/>
              </a:solidFill>
              <a:latin typeface="+mn-lt"/>
            </a:endParaRPr>
          </a:p>
          <a:p>
            <a:pPr marL="0" indent="0">
              <a:lnSpc>
                <a:spcPct val="100000"/>
              </a:lnSpc>
              <a:spcBef>
                <a:spcPts val="1175"/>
              </a:spcBef>
              <a:buClr>
                <a:schemeClr val="bg1"/>
              </a:buClr>
              <a:buNone/>
            </a:pPr>
            <a:endParaRPr lang="en-US" sz="2744" dirty="0">
              <a:solidFill>
                <a:schemeClr val="tx1"/>
              </a:solidFill>
              <a:latin typeface="+mn-lt"/>
            </a:endParaRPr>
          </a:p>
        </p:txBody>
      </p:sp>
      <p:pic>
        <p:nvPicPr>
          <p:cNvPr id="12" name="Picture 11"/>
          <p:cNvPicPr>
            <a:picLocks noChangeAspect="1"/>
          </p:cNvPicPr>
          <p:nvPr/>
        </p:nvPicPr>
        <p:blipFill>
          <a:blip r:embed="rId3"/>
          <a:stretch>
            <a:fillRect/>
          </a:stretch>
        </p:blipFill>
        <p:spPr>
          <a:xfrm>
            <a:off x="2990546" y="5072869"/>
            <a:ext cx="1485682" cy="1489977"/>
          </a:xfrm>
          <a:prstGeom prst="rect">
            <a:avLst/>
          </a:prstGeom>
        </p:spPr>
      </p:pic>
      <p:pic>
        <p:nvPicPr>
          <p:cNvPr id="15" name="Picture 14"/>
          <p:cNvPicPr>
            <a:picLocks noChangeAspect="1"/>
          </p:cNvPicPr>
          <p:nvPr/>
        </p:nvPicPr>
        <p:blipFill>
          <a:blip r:embed="rId3"/>
          <a:stretch>
            <a:fillRect/>
          </a:stretch>
        </p:blipFill>
        <p:spPr>
          <a:xfrm>
            <a:off x="2211467" y="680475"/>
            <a:ext cx="1973940" cy="1979645"/>
          </a:xfrm>
          <a:prstGeom prst="rect">
            <a:avLst/>
          </a:prstGeom>
        </p:spPr>
      </p:pic>
      <p:grpSp>
        <p:nvGrpSpPr>
          <p:cNvPr id="25" name="Group 24"/>
          <p:cNvGrpSpPr/>
          <p:nvPr/>
        </p:nvGrpSpPr>
        <p:grpSpPr>
          <a:xfrm>
            <a:off x="622914" y="1929509"/>
            <a:ext cx="3816402" cy="3825923"/>
            <a:chOff x="622300" y="1700213"/>
            <a:chExt cx="3817938" cy="3827462"/>
          </a:xfrm>
        </p:grpSpPr>
        <p:sp>
          <p:nvSpPr>
            <p:cNvPr id="5" name="AutoShape 3"/>
            <p:cNvSpPr>
              <a:spLocks noChangeAspect="1" noChangeArrowheads="1" noTextEdit="1"/>
            </p:cNvSpPr>
            <p:nvPr/>
          </p:nvSpPr>
          <p:spPr bwMode="auto">
            <a:xfrm>
              <a:off x="625475" y="1700213"/>
              <a:ext cx="3814763" cy="38274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p>
          </p:txBody>
        </p:sp>
        <p:sp>
          <p:nvSpPr>
            <p:cNvPr id="6" name="Freeform 5"/>
            <p:cNvSpPr>
              <a:spLocks noEditPoints="1"/>
            </p:cNvSpPr>
            <p:nvPr/>
          </p:nvSpPr>
          <p:spPr bwMode="auto">
            <a:xfrm>
              <a:off x="622300" y="1703388"/>
              <a:ext cx="3817938" cy="3824287"/>
            </a:xfrm>
            <a:custGeom>
              <a:avLst/>
              <a:gdLst>
                <a:gd name="T0" fmla="*/ 1036 w 1036"/>
                <a:gd name="T1" fmla="*/ 519 h 1037"/>
                <a:gd name="T2" fmla="*/ 518 w 1036"/>
                <a:gd name="T3" fmla="*/ 1037 h 1037"/>
                <a:gd name="T4" fmla="*/ 0 w 1036"/>
                <a:gd name="T5" fmla="*/ 519 h 1037"/>
                <a:gd name="T6" fmla="*/ 518 w 1036"/>
                <a:gd name="T7" fmla="*/ 0 h 1037"/>
                <a:gd name="T8" fmla="*/ 1036 w 1036"/>
                <a:gd name="T9" fmla="*/ 519 h 1037"/>
                <a:gd name="T10" fmla="*/ 518 w 1036"/>
                <a:gd name="T11" fmla="*/ 473 h 1037"/>
                <a:gd name="T12" fmla="*/ 472 w 1036"/>
                <a:gd name="T13" fmla="*/ 519 h 1037"/>
                <a:gd name="T14" fmla="*/ 518 w 1036"/>
                <a:gd name="T15" fmla="*/ 564 h 1037"/>
                <a:gd name="T16" fmla="*/ 564 w 1036"/>
                <a:gd name="T17" fmla="*/ 519 h 1037"/>
                <a:gd name="T18" fmla="*/ 518 w 1036"/>
                <a:gd name="T19" fmla="*/ 473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6" h="1037">
                  <a:moveTo>
                    <a:pt x="1036" y="519"/>
                  </a:moveTo>
                  <a:cubicBezTo>
                    <a:pt x="1036" y="805"/>
                    <a:pt x="804" y="1037"/>
                    <a:pt x="518" y="1037"/>
                  </a:cubicBezTo>
                  <a:cubicBezTo>
                    <a:pt x="232" y="1037"/>
                    <a:pt x="0" y="805"/>
                    <a:pt x="0" y="519"/>
                  </a:cubicBezTo>
                  <a:cubicBezTo>
                    <a:pt x="0" y="232"/>
                    <a:pt x="232" y="0"/>
                    <a:pt x="518" y="0"/>
                  </a:cubicBezTo>
                  <a:cubicBezTo>
                    <a:pt x="804" y="0"/>
                    <a:pt x="1036" y="232"/>
                    <a:pt x="1036" y="519"/>
                  </a:cubicBezTo>
                  <a:moveTo>
                    <a:pt x="518" y="473"/>
                  </a:moveTo>
                  <a:cubicBezTo>
                    <a:pt x="493" y="473"/>
                    <a:pt x="472" y="493"/>
                    <a:pt x="472" y="519"/>
                  </a:cubicBezTo>
                  <a:cubicBezTo>
                    <a:pt x="472" y="544"/>
                    <a:pt x="493" y="564"/>
                    <a:pt x="518" y="564"/>
                  </a:cubicBezTo>
                  <a:cubicBezTo>
                    <a:pt x="543" y="564"/>
                    <a:pt x="564" y="544"/>
                    <a:pt x="564" y="519"/>
                  </a:cubicBezTo>
                  <a:cubicBezTo>
                    <a:pt x="564" y="493"/>
                    <a:pt x="543" y="473"/>
                    <a:pt x="518" y="473"/>
                  </a:cubicBezTo>
                </a:path>
              </a:pathLst>
            </a:custGeom>
            <a:solidFill>
              <a:schemeClr val="accent1"/>
            </a:solidFill>
            <a:ln>
              <a:noFill/>
            </a:ln>
          </p:spPr>
          <p:txBody>
            <a:bodyPr vert="horz" wrap="square" lIns="91403" tIns="45701" rIns="91403" bIns="45701" numCol="1" anchor="t" anchorCtr="0" compatLnSpc="1">
              <a:prstTxWarp prst="textNoShape">
                <a:avLst/>
              </a:prstTxWarp>
            </a:bodyPr>
            <a:lstStyle/>
            <a:p>
              <a:endParaRPr lang="en-US" sz="1799"/>
            </a:p>
          </p:txBody>
        </p:sp>
        <p:sp>
          <p:nvSpPr>
            <p:cNvPr id="7" name="Freeform 6"/>
            <p:cNvSpPr>
              <a:spLocks noEditPoints="1"/>
            </p:cNvSpPr>
            <p:nvPr/>
          </p:nvSpPr>
          <p:spPr bwMode="auto">
            <a:xfrm>
              <a:off x="2530475" y="3617913"/>
              <a:ext cx="169863" cy="165100"/>
            </a:xfrm>
            <a:custGeom>
              <a:avLst/>
              <a:gdLst>
                <a:gd name="T0" fmla="*/ 0 w 46"/>
                <a:gd name="T1" fmla="*/ 45 h 45"/>
                <a:gd name="T2" fmla="*/ 0 w 46"/>
                <a:gd name="T3" fmla="*/ 45 h 45"/>
                <a:gd name="T4" fmla="*/ 0 w 46"/>
                <a:gd name="T5" fmla="*/ 45 h 45"/>
                <a:gd name="T6" fmla="*/ 1 w 46"/>
                <a:gd name="T7" fmla="*/ 45 h 45"/>
                <a:gd name="T8" fmla="*/ 1 w 46"/>
                <a:gd name="T9" fmla="*/ 45 h 45"/>
                <a:gd name="T10" fmla="*/ 1 w 46"/>
                <a:gd name="T11" fmla="*/ 45 h 45"/>
                <a:gd name="T12" fmla="*/ 1 w 46"/>
                <a:gd name="T13" fmla="*/ 45 h 45"/>
                <a:gd name="T14" fmla="*/ 1 w 46"/>
                <a:gd name="T15" fmla="*/ 45 h 45"/>
                <a:gd name="T16" fmla="*/ 1 w 46"/>
                <a:gd name="T17" fmla="*/ 45 h 45"/>
                <a:gd name="T18" fmla="*/ 1 w 46"/>
                <a:gd name="T19" fmla="*/ 45 h 45"/>
                <a:gd name="T20" fmla="*/ 1 w 46"/>
                <a:gd name="T21" fmla="*/ 45 h 45"/>
                <a:gd name="T22" fmla="*/ 1 w 46"/>
                <a:gd name="T23" fmla="*/ 45 h 45"/>
                <a:gd name="T24" fmla="*/ 1 w 46"/>
                <a:gd name="T25" fmla="*/ 45 h 45"/>
                <a:gd name="T26" fmla="*/ 1 w 46"/>
                <a:gd name="T27" fmla="*/ 45 h 45"/>
                <a:gd name="T28" fmla="*/ 1 w 46"/>
                <a:gd name="T29" fmla="*/ 45 h 45"/>
                <a:gd name="T30" fmla="*/ 1 w 46"/>
                <a:gd name="T31" fmla="*/ 45 h 45"/>
                <a:gd name="T32" fmla="*/ 1 w 46"/>
                <a:gd name="T33" fmla="*/ 45 h 45"/>
                <a:gd name="T34" fmla="*/ 1 w 46"/>
                <a:gd name="T35" fmla="*/ 45 h 45"/>
                <a:gd name="T36" fmla="*/ 46 w 46"/>
                <a:gd name="T37" fmla="*/ 0 h 45"/>
                <a:gd name="T38" fmla="*/ 46 w 46"/>
                <a:gd name="T39" fmla="*/ 0 h 45"/>
                <a:gd name="T40" fmla="*/ 46 w 46"/>
                <a:gd name="T41" fmla="*/ 0 h 45"/>
                <a:gd name="T42" fmla="*/ 46 w 46"/>
                <a:gd name="T43" fmla="*/ 0 h 45"/>
                <a:gd name="T44" fmla="*/ 46 w 46"/>
                <a:gd name="T45" fmla="*/ 0 h 45"/>
                <a:gd name="T46" fmla="*/ 46 w 46"/>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5">
                  <a:moveTo>
                    <a:pt x="0" y="45"/>
                  </a:moveTo>
                  <a:cubicBezTo>
                    <a:pt x="0" y="45"/>
                    <a:pt x="0" y="45"/>
                    <a:pt x="0" y="45"/>
                  </a:cubicBezTo>
                  <a:cubicBezTo>
                    <a:pt x="0" y="45"/>
                    <a:pt x="0" y="45"/>
                    <a:pt x="0" y="45"/>
                  </a:cubicBezTo>
                  <a:moveTo>
                    <a:pt x="1" y="45"/>
                  </a:moveTo>
                  <a:cubicBezTo>
                    <a:pt x="1" y="45"/>
                    <a:pt x="1" y="45"/>
                    <a:pt x="1" y="45"/>
                  </a:cubicBezTo>
                  <a:cubicBezTo>
                    <a:pt x="1" y="45"/>
                    <a:pt x="1" y="45"/>
                    <a:pt x="1" y="45"/>
                  </a:cubicBezTo>
                  <a:moveTo>
                    <a:pt x="1" y="45"/>
                  </a:moveTo>
                  <a:cubicBezTo>
                    <a:pt x="1" y="45"/>
                    <a:pt x="1" y="45"/>
                    <a:pt x="1" y="45"/>
                  </a:cubicBezTo>
                  <a:cubicBezTo>
                    <a:pt x="1" y="45"/>
                    <a:pt x="1" y="45"/>
                    <a:pt x="1" y="45"/>
                  </a:cubicBezTo>
                  <a:moveTo>
                    <a:pt x="1" y="45"/>
                  </a:moveTo>
                  <a:cubicBezTo>
                    <a:pt x="1" y="45"/>
                    <a:pt x="1" y="45"/>
                    <a:pt x="1" y="45"/>
                  </a:cubicBezTo>
                  <a:cubicBezTo>
                    <a:pt x="1" y="45"/>
                    <a:pt x="1" y="45"/>
                    <a:pt x="1" y="45"/>
                  </a:cubicBezTo>
                  <a:moveTo>
                    <a:pt x="1" y="45"/>
                  </a:moveTo>
                  <a:cubicBezTo>
                    <a:pt x="1" y="45"/>
                    <a:pt x="1" y="45"/>
                    <a:pt x="1" y="45"/>
                  </a:cubicBezTo>
                  <a:cubicBezTo>
                    <a:pt x="1" y="45"/>
                    <a:pt x="1" y="45"/>
                    <a:pt x="1" y="45"/>
                  </a:cubicBezTo>
                  <a:moveTo>
                    <a:pt x="1" y="45"/>
                  </a:moveTo>
                  <a:cubicBezTo>
                    <a:pt x="1" y="45"/>
                    <a:pt x="1" y="45"/>
                    <a:pt x="1" y="45"/>
                  </a:cubicBezTo>
                  <a:cubicBezTo>
                    <a:pt x="1" y="45"/>
                    <a:pt x="1" y="45"/>
                    <a:pt x="1" y="45"/>
                  </a:cubicBezTo>
                  <a:moveTo>
                    <a:pt x="46" y="0"/>
                  </a:moveTo>
                  <a:cubicBezTo>
                    <a:pt x="46" y="0"/>
                    <a:pt x="46" y="0"/>
                    <a:pt x="46" y="0"/>
                  </a:cubicBezTo>
                  <a:cubicBezTo>
                    <a:pt x="46" y="0"/>
                    <a:pt x="46" y="0"/>
                    <a:pt x="46" y="0"/>
                  </a:cubicBezTo>
                  <a:moveTo>
                    <a:pt x="46" y="0"/>
                  </a:moveTo>
                  <a:cubicBezTo>
                    <a:pt x="46" y="0"/>
                    <a:pt x="46" y="0"/>
                    <a:pt x="46" y="0"/>
                  </a:cubicBezTo>
                  <a:cubicBezTo>
                    <a:pt x="46" y="0"/>
                    <a:pt x="46" y="0"/>
                    <a:pt x="46" y="0"/>
                  </a:cubicBezTo>
                </a:path>
              </a:pathLst>
            </a:custGeom>
            <a:solidFill>
              <a:srgbClr val="F99E34"/>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8" name="Freeform 7"/>
            <p:cNvSpPr>
              <a:spLocks/>
            </p:cNvSpPr>
            <p:nvPr/>
          </p:nvSpPr>
          <p:spPr bwMode="auto">
            <a:xfrm>
              <a:off x="622300" y="1703388"/>
              <a:ext cx="3817938" cy="3824287"/>
            </a:xfrm>
            <a:custGeom>
              <a:avLst/>
              <a:gdLst>
                <a:gd name="T0" fmla="*/ 292 w 1036"/>
                <a:gd name="T1" fmla="*/ 519 h 1037"/>
                <a:gd name="T2" fmla="*/ 518 w 1036"/>
                <a:gd name="T3" fmla="*/ 293 h 1037"/>
                <a:gd name="T4" fmla="*/ 744 w 1036"/>
                <a:gd name="T5" fmla="*/ 519 h 1037"/>
                <a:gd name="T6" fmla="*/ 721 w 1036"/>
                <a:gd name="T7" fmla="*/ 619 h 1037"/>
                <a:gd name="T8" fmla="*/ 980 w 1036"/>
                <a:gd name="T9" fmla="*/ 754 h 1037"/>
                <a:gd name="T10" fmla="*/ 1036 w 1036"/>
                <a:gd name="T11" fmla="*/ 519 h 1037"/>
                <a:gd name="T12" fmla="*/ 518 w 1036"/>
                <a:gd name="T13" fmla="*/ 0 h 1037"/>
                <a:gd name="T14" fmla="*/ 0 w 1036"/>
                <a:gd name="T15" fmla="*/ 519 h 1037"/>
                <a:gd name="T16" fmla="*/ 518 w 1036"/>
                <a:gd name="T17" fmla="*/ 1037 h 1037"/>
                <a:gd name="T18" fmla="*/ 518 w 1036"/>
                <a:gd name="T19" fmla="*/ 744 h 1037"/>
                <a:gd name="T20" fmla="*/ 292 w 1036"/>
                <a:gd name="T21" fmla="*/ 519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6" h="1037">
                  <a:moveTo>
                    <a:pt x="292" y="519"/>
                  </a:moveTo>
                  <a:cubicBezTo>
                    <a:pt x="292" y="394"/>
                    <a:pt x="393" y="293"/>
                    <a:pt x="518" y="293"/>
                  </a:cubicBezTo>
                  <a:cubicBezTo>
                    <a:pt x="643" y="293"/>
                    <a:pt x="744" y="394"/>
                    <a:pt x="744" y="519"/>
                  </a:cubicBezTo>
                  <a:cubicBezTo>
                    <a:pt x="744" y="555"/>
                    <a:pt x="735" y="589"/>
                    <a:pt x="721" y="619"/>
                  </a:cubicBezTo>
                  <a:cubicBezTo>
                    <a:pt x="980" y="754"/>
                    <a:pt x="980" y="754"/>
                    <a:pt x="980" y="754"/>
                  </a:cubicBezTo>
                  <a:cubicBezTo>
                    <a:pt x="1016" y="683"/>
                    <a:pt x="1036" y="603"/>
                    <a:pt x="1036" y="519"/>
                  </a:cubicBezTo>
                  <a:cubicBezTo>
                    <a:pt x="1036" y="232"/>
                    <a:pt x="804" y="0"/>
                    <a:pt x="518" y="0"/>
                  </a:cubicBezTo>
                  <a:cubicBezTo>
                    <a:pt x="232" y="0"/>
                    <a:pt x="0" y="232"/>
                    <a:pt x="0" y="519"/>
                  </a:cubicBezTo>
                  <a:cubicBezTo>
                    <a:pt x="0" y="805"/>
                    <a:pt x="232" y="1037"/>
                    <a:pt x="518" y="1037"/>
                  </a:cubicBezTo>
                  <a:cubicBezTo>
                    <a:pt x="518" y="744"/>
                    <a:pt x="518" y="744"/>
                    <a:pt x="518" y="744"/>
                  </a:cubicBezTo>
                  <a:cubicBezTo>
                    <a:pt x="393" y="744"/>
                    <a:pt x="292" y="643"/>
                    <a:pt x="292" y="519"/>
                  </a:cubicBezTo>
                </a:path>
              </a:pathLst>
            </a:custGeom>
            <a:solidFill>
              <a:schemeClr val="accent1"/>
            </a:solidFill>
            <a:ln>
              <a:solidFill>
                <a:srgbClr val="003C6C"/>
              </a:solidFill>
            </a:ln>
          </p:spPr>
          <p:txBody>
            <a:bodyPr vert="horz" wrap="square" lIns="91403" tIns="45701" rIns="91403" bIns="45701" numCol="1" anchor="t" anchorCtr="0" compatLnSpc="1">
              <a:prstTxWarp prst="textNoShape">
                <a:avLst/>
              </a:prstTxWarp>
            </a:bodyPr>
            <a:lstStyle/>
            <a:p>
              <a:endParaRPr lang="en-US" sz="1799"/>
            </a:p>
          </p:txBody>
        </p:sp>
        <p:sp>
          <p:nvSpPr>
            <p:cNvPr id="9" name="Freeform 8"/>
            <p:cNvSpPr>
              <a:spLocks/>
            </p:cNvSpPr>
            <p:nvPr/>
          </p:nvSpPr>
          <p:spPr bwMode="auto">
            <a:xfrm>
              <a:off x="1698625" y="2784475"/>
              <a:ext cx="1665288" cy="1662112"/>
            </a:xfrm>
            <a:custGeom>
              <a:avLst/>
              <a:gdLst>
                <a:gd name="T0" fmla="*/ 226 w 452"/>
                <a:gd name="T1" fmla="*/ 0 h 451"/>
                <a:gd name="T2" fmla="*/ 0 w 452"/>
                <a:gd name="T3" fmla="*/ 226 h 451"/>
                <a:gd name="T4" fmla="*/ 226 w 452"/>
                <a:gd name="T5" fmla="*/ 451 h 451"/>
                <a:gd name="T6" fmla="*/ 226 w 452"/>
                <a:gd name="T7" fmla="*/ 271 h 451"/>
                <a:gd name="T8" fmla="*/ 180 w 452"/>
                <a:gd name="T9" fmla="*/ 226 h 451"/>
                <a:gd name="T10" fmla="*/ 226 w 452"/>
                <a:gd name="T11" fmla="*/ 180 h 451"/>
                <a:gd name="T12" fmla="*/ 272 w 452"/>
                <a:gd name="T13" fmla="*/ 226 h 451"/>
                <a:gd name="T14" fmla="*/ 269 w 452"/>
                <a:gd name="T15" fmla="*/ 242 h 451"/>
                <a:gd name="T16" fmla="*/ 429 w 452"/>
                <a:gd name="T17" fmla="*/ 326 h 451"/>
                <a:gd name="T18" fmla="*/ 452 w 452"/>
                <a:gd name="T19" fmla="*/ 226 h 451"/>
                <a:gd name="T20" fmla="*/ 226 w 452"/>
                <a:gd name="T21"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2" h="451">
                  <a:moveTo>
                    <a:pt x="226" y="0"/>
                  </a:moveTo>
                  <a:cubicBezTo>
                    <a:pt x="101" y="0"/>
                    <a:pt x="0" y="101"/>
                    <a:pt x="0" y="226"/>
                  </a:cubicBezTo>
                  <a:cubicBezTo>
                    <a:pt x="0" y="350"/>
                    <a:pt x="101" y="451"/>
                    <a:pt x="226" y="451"/>
                  </a:cubicBezTo>
                  <a:cubicBezTo>
                    <a:pt x="226" y="271"/>
                    <a:pt x="226" y="271"/>
                    <a:pt x="226" y="271"/>
                  </a:cubicBezTo>
                  <a:cubicBezTo>
                    <a:pt x="201" y="271"/>
                    <a:pt x="180" y="251"/>
                    <a:pt x="180" y="226"/>
                  </a:cubicBezTo>
                  <a:cubicBezTo>
                    <a:pt x="180" y="200"/>
                    <a:pt x="201" y="180"/>
                    <a:pt x="226" y="180"/>
                  </a:cubicBezTo>
                  <a:cubicBezTo>
                    <a:pt x="251" y="180"/>
                    <a:pt x="272" y="200"/>
                    <a:pt x="272" y="226"/>
                  </a:cubicBezTo>
                  <a:cubicBezTo>
                    <a:pt x="272" y="231"/>
                    <a:pt x="271" y="237"/>
                    <a:pt x="269" y="242"/>
                  </a:cubicBezTo>
                  <a:cubicBezTo>
                    <a:pt x="429" y="326"/>
                    <a:pt x="429" y="326"/>
                    <a:pt x="429" y="326"/>
                  </a:cubicBezTo>
                  <a:cubicBezTo>
                    <a:pt x="443" y="296"/>
                    <a:pt x="452" y="262"/>
                    <a:pt x="452" y="226"/>
                  </a:cubicBezTo>
                  <a:cubicBezTo>
                    <a:pt x="452" y="101"/>
                    <a:pt x="351" y="0"/>
                    <a:pt x="226" y="0"/>
                  </a:cubicBezTo>
                </a:path>
              </a:pathLst>
            </a:custGeom>
            <a:solidFill>
              <a:srgbClr val="007FDE"/>
            </a:solidFill>
            <a:ln>
              <a:noFill/>
            </a:ln>
          </p:spPr>
          <p:txBody>
            <a:bodyPr vert="horz" wrap="square" lIns="91403" tIns="45701" rIns="91403" bIns="45701" numCol="1" anchor="t" anchorCtr="0" compatLnSpc="1">
              <a:prstTxWarp prst="textNoShape">
                <a:avLst/>
              </a:prstTxWarp>
            </a:bodyPr>
            <a:lstStyle/>
            <a:p>
              <a:endParaRPr lang="en-US" sz="1799"/>
            </a:p>
          </p:txBody>
        </p:sp>
        <p:sp>
          <p:nvSpPr>
            <p:cNvPr id="11" name="Freeform 9"/>
            <p:cNvSpPr>
              <a:spLocks/>
            </p:cNvSpPr>
            <p:nvPr/>
          </p:nvSpPr>
          <p:spPr bwMode="auto">
            <a:xfrm>
              <a:off x="1698625" y="2784475"/>
              <a:ext cx="1665288" cy="1662112"/>
            </a:xfrm>
            <a:custGeom>
              <a:avLst/>
              <a:gdLst>
                <a:gd name="T0" fmla="*/ 226 w 452"/>
                <a:gd name="T1" fmla="*/ 0 h 451"/>
                <a:gd name="T2" fmla="*/ 0 w 452"/>
                <a:gd name="T3" fmla="*/ 226 h 451"/>
                <a:gd name="T4" fmla="*/ 226 w 452"/>
                <a:gd name="T5" fmla="*/ 451 h 451"/>
                <a:gd name="T6" fmla="*/ 226 w 452"/>
                <a:gd name="T7" fmla="*/ 271 h 451"/>
                <a:gd name="T8" fmla="*/ 180 w 452"/>
                <a:gd name="T9" fmla="*/ 226 h 451"/>
                <a:gd name="T10" fmla="*/ 180 w 452"/>
                <a:gd name="T11" fmla="*/ 226 h 451"/>
                <a:gd name="T12" fmla="*/ 180 w 452"/>
                <a:gd name="T13" fmla="*/ 226 h 451"/>
                <a:gd name="T14" fmla="*/ 226 w 452"/>
                <a:gd name="T15" fmla="*/ 180 h 451"/>
                <a:gd name="T16" fmla="*/ 272 w 452"/>
                <a:gd name="T17" fmla="*/ 226 h 451"/>
                <a:gd name="T18" fmla="*/ 272 w 452"/>
                <a:gd name="T19" fmla="*/ 226 h 451"/>
                <a:gd name="T20" fmla="*/ 272 w 452"/>
                <a:gd name="T21" fmla="*/ 226 h 451"/>
                <a:gd name="T22" fmla="*/ 269 w 452"/>
                <a:gd name="T23" fmla="*/ 242 h 451"/>
                <a:gd name="T24" fmla="*/ 429 w 452"/>
                <a:gd name="T25" fmla="*/ 326 h 451"/>
                <a:gd name="T26" fmla="*/ 429 w 452"/>
                <a:gd name="T27" fmla="*/ 326 h 451"/>
                <a:gd name="T28" fmla="*/ 429 w 452"/>
                <a:gd name="T29" fmla="*/ 326 h 451"/>
                <a:gd name="T30" fmla="*/ 452 w 452"/>
                <a:gd name="T31" fmla="*/ 226 h 451"/>
                <a:gd name="T32" fmla="*/ 226 w 452"/>
                <a:gd name="T33" fmla="*/ 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2" h="451">
                  <a:moveTo>
                    <a:pt x="226" y="0"/>
                  </a:moveTo>
                  <a:cubicBezTo>
                    <a:pt x="101" y="0"/>
                    <a:pt x="0" y="101"/>
                    <a:pt x="0" y="226"/>
                  </a:cubicBezTo>
                  <a:cubicBezTo>
                    <a:pt x="0" y="350"/>
                    <a:pt x="101" y="451"/>
                    <a:pt x="226" y="451"/>
                  </a:cubicBezTo>
                  <a:cubicBezTo>
                    <a:pt x="226" y="271"/>
                    <a:pt x="226" y="271"/>
                    <a:pt x="226" y="271"/>
                  </a:cubicBezTo>
                  <a:cubicBezTo>
                    <a:pt x="201" y="271"/>
                    <a:pt x="180" y="251"/>
                    <a:pt x="180" y="226"/>
                  </a:cubicBezTo>
                  <a:cubicBezTo>
                    <a:pt x="180" y="226"/>
                    <a:pt x="180" y="226"/>
                    <a:pt x="180" y="226"/>
                  </a:cubicBezTo>
                  <a:cubicBezTo>
                    <a:pt x="180" y="226"/>
                    <a:pt x="180" y="226"/>
                    <a:pt x="180" y="226"/>
                  </a:cubicBezTo>
                  <a:cubicBezTo>
                    <a:pt x="180" y="200"/>
                    <a:pt x="201" y="180"/>
                    <a:pt x="226" y="180"/>
                  </a:cubicBezTo>
                  <a:cubicBezTo>
                    <a:pt x="251" y="180"/>
                    <a:pt x="272" y="200"/>
                    <a:pt x="272" y="226"/>
                  </a:cubicBezTo>
                  <a:cubicBezTo>
                    <a:pt x="272" y="226"/>
                    <a:pt x="272" y="226"/>
                    <a:pt x="272" y="226"/>
                  </a:cubicBezTo>
                  <a:cubicBezTo>
                    <a:pt x="272" y="226"/>
                    <a:pt x="272" y="226"/>
                    <a:pt x="272" y="226"/>
                  </a:cubicBezTo>
                  <a:cubicBezTo>
                    <a:pt x="272" y="231"/>
                    <a:pt x="271" y="237"/>
                    <a:pt x="269" y="242"/>
                  </a:cubicBezTo>
                  <a:cubicBezTo>
                    <a:pt x="429" y="326"/>
                    <a:pt x="429" y="326"/>
                    <a:pt x="429" y="326"/>
                  </a:cubicBezTo>
                  <a:cubicBezTo>
                    <a:pt x="429" y="326"/>
                    <a:pt x="429" y="326"/>
                    <a:pt x="429" y="326"/>
                  </a:cubicBezTo>
                  <a:cubicBezTo>
                    <a:pt x="429" y="326"/>
                    <a:pt x="429" y="326"/>
                    <a:pt x="429" y="326"/>
                  </a:cubicBezTo>
                  <a:cubicBezTo>
                    <a:pt x="443" y="296"/>
                    <a:pt x="452" y="262"/>
                    <a:pt x="452" y="226"/>
                  </a:cubicBezTo>
                  <a:cubicBezTo>
                    <a:pt x="452" y="101"/>
                    <a:pt x="351" y="0"/>
                    <a:pt x="226" y="0"/>
                  </a:cubicBezTo>
                </a:path>
              </a:pathLst>
            </a:custGeom>
            <a:solidFill>
              <a:srgbClr val="007FDE"/>
            </a:solidFill>
            <a:ln>
              <a:noFill/>
            </a:ln>
          </p:spPr>
          <p:txBody>
            <a:bodyPr vert="horz" wrap="square" lIns="91403" tIns="45701" rIns="91403" bIns="45701" numCol="1" anchor="t" anchorCtr="0" compatLnSpc="1">
              <a:prstTxWarp prst="textNoShape">
                <a:avLst/>
              </a:prstTxWarp>
            </a:bodyPr>
            <a:lstStyle/>
            <a:p>
              <a:endParaRPr lang="en-US" sz="1799"/>
            </a:p>
          </p:txBody>
        </p:sp>
        <p:sp>
          <p:nvSpPr>
            <p:cNvPr id="14" name="Freeform 10"/>
            <p:cNvSpPr>
              <a:spLocks noEditPoints="1"/>
            </p:cNvSpPr>
            <p:nvPr/>
          </p:nvSpPr>
          <p:spPr bwMode="auto">
            <a:xfrm>
              <a:off x="2530475" y="5513388"/>
              <a:ext cx="236538" cy="14287"/>
            </a:xfrm>
            <a:custGeom>
              <a:avLst/>
              <a:gdLst>
                <a:gd name="T0" fmla="*/ 2 w 64"/>
                <a:gd name="T1" fmla="*/ 4 h 4"/>
                <a:gd name="T2" fmla="*/ 2 w 64"/>
                <a:gd name="T3" fmla="*/ 4 h 4"/>
                <a:gd name="T4" fmla="*/ 3 w 64"/>
                <a:gd name="T5" fmla="*/ 4 h 4"/>
                <a:gd name="T6" fmla="*/ 5 w 64"/>
                <a:gd name="T7" fmla="*/ 4 h 4"/>
                <a:gd name="T8" fmla="*/ 5 w 64"/>
                <a:gd name="T9" fmla="*/ 4 h 4"/>
                <a:gd name="T10" fmla="*/ 7 w 64"/>
                <a:gd name="T11" fmla="*/ 4 h 4"/>
                <a:gd name="T12" fmla="*/ 8 w 64"/>
                <a:gd name="T13" fmla="*/ 4 h 4"/>
                <a:gd name="T14" fmla="*/ 9 w 64"/>
                <a:gd name="T15" fmla="*/ 4 h 4"/>
                <a:gd name="T16" fmla="*/ 10 w 64"/>
                <a:gd name="T17" fmla="*/ 4 h 4"/>
                <a:gd name="T18" fmla="*/ 12 w 64"/>
                <a:gd name="T19" fmla="*/ 4 h 4"/>
                <a:gd name="T20" fmla="*/ 12 w 64"/>
                <a:gd name="T21" fmla="*/ 4 h 4"/>
                <a:gd name="T22" fmla="*/ 13 w 64"/>
                <a:gd name="T23" fmla="*/ 4 h 4"/>
                <a:gd name="T24" fmla="*/ 15 w 64"/>
                <a:gd name="T25" fmla="*/ 4 h 4"/>
                <a:gd name="T26" fmla="*/ 15 w 64"/>
                <a:gd name="T27" fmla="*/ 4 h 4"/>
                <a:gd name="T28" fmla="*/ 17 w 64"/>
                <a:gd name="T29" fmla="*/ 4 h 4"/>
                <a:gd name="T30" fmla="*/ 18 w 64"/>
                <a:gd name="T31" fmla="*/ 4 h 4"/>
                <a:gd name="T32" fmla="*/ 19 w 64"/>
                <a:gd name="T33" fmla="*/ 4 h 4"/>
                <a:gd name="T34" fmla="*/ 20 w 64"/>
                <a:gd name="T35" fmla="*/ 4 h 4"/>
                <a:gd name="T36" fmla="*/ 22 w 64"/>
                <a:gd name="T37" fmla="*/ 4 h 4"/>
                <a:gd name="T38" fmla="*/ 22 w 64"/>
                <a:gd name="T39" fmla="*/ 4 h 4"/>
                <a:gd name="T40" fmla="*/ 23 w 64"/>
                <a:gd name="T41" fmla="*/ 3 h 4"/>
                <a:gd name="T42" fmla="*/ 25 w 64"/>
                <a:gd name="T43" fmla="*/ 3 h 4"/>
                <a:gd name="T44" fmla="*/ 25 w 64"/>
                <a:gd name="T45" fmla="*/ 3 h 4"/>
                <a:gd name="T46" fmla="*/ 27 w 64"/>
                <a:gd name="T47" fmla="*/ 3 h 4"/>
                <a:gd name="T48" fmla="*/ 28 w 64"/>
                <a:gd name="T49" fmla="*/ 3 h 4"/>
                <a:gd name="T50" fmla="*/ 29 w 64"/>
                <a:gd name="T51" fmla="*/ 3 h 4"/>
                <a:gd name="T52" fmla="*/ 30 w 64"/>
                <a:gd name="T53" fmla="*/ 3 h 4"/>
                <a:gd name="T54" fmla="*/ 32 w 64"/>
                <a:gd name="T55" fmla="*/ 3 h 4"/>
                <a:gd name="T56" fmla="*/ 32 w 64"/>
                <a:gd name="T57" fmla="*/ 3 h 4"/>
                <a:gd name="T58" fmla="*/ 33 w 64"/>
                <a:gd name="T59" fmla="*/ 3 h 4"/>
                <a:gd name="T60" fmla="*/ 35 w 64"/>
                <a:gd name="T61" fmla="*/ 3 h 4"/>
                <a:gd name="T62" fmla="*/ 35 w 64"/>
                <a:gd name="T63" fmla="*/ 3 h 4"/>
                <a:gd name="T64" fmla="*/ 36 w 64"/>
                <a:gd name="T65" fmla="*/ 3 h 4"/>
                <a:gd name="T66" fmla="*/ 38 w 64"/>
                <a:gd name="T67" fmla="*/ 3 h 4"/>
                <a:gd name="T68" fmla="*/ 38 w 64"/>
                <a:gd name="T69" fmla="*/ 3 h 4"/>
                <a:gd name="T70" fmla="*/ 40 w 64"/>
                <a:gd name="T71" fmla="*/ 2 h 4"/>
                <a:gd name="T72" fmla="*/ 41 w 64"/>
                <a:gd name="T73" fmla="*/ 2 h 4"/>
                <a:gd name="T74" fmla="*/ 42 w 64"/>
                <a:gd name="T75" fmla="*/ 2 h 4"/>
                <a:gd name="T76" fmla="*/ 43 w 64"/>
                <a:gd name="T77" fmla="*/ 2 h 4"/>
                <a:gd name="T78" fmla="*/ 45 w 64"/>
                <a:gd name="T79" fmla="*/ 2 h 4"/>
                <a:gd name="T80" fmla="*/ 45 w 64"/>
                <a:gd name="T81" fmla="*/ 2 h 4"/>
                <a:gd name="T82" fmla="*/ 46 w 64"/>
                <a:gd name="T83" fmla="*/ 2 h 4"/>
                <a:gd name="T84" fmla="*/ 48 w 64"/>
                <a:gd name="T85" fmla="*/ 2 h 4"/>
                <a:gd name="T86" fmla="*/ 48 w 64"/>
                <a:gd name="T87" fmla="*/ 2 h 4"/>
                <a:gd name="T88" fmla="*/ 50 w 64"/>
                <a:gd name="T89" fmla="*/ 2 h 4"/>
                <a:gd name="T90" fmla="*/ 52 w 64"/>
                <a:gd name="T91" fmla="*/ 1 h 4"/>
                <a:gd name="T92" fmla="*/ 52 w 64"/>
                <a:gd name="T93" fmla="*/ 1 h 4"/>
                <a:gd name="T94" fmla="*/ 54 w 64"/>
                <a:gd name="T95" fmla="*/ 1 h 4"/>
                <a:gd name="T96" fmla="*/ 56 w 64"/>
                <a:gd name="T97" fmla="*/ 1 h 4"/>
                <a:gd name="T98" fmla="*/ 58 w 64"/>
                <a:gd name="T99" fmla="*/ 1 h 4"/>
                <a:gd name="T100" fmla="*/ 58 w 64"/>
                <a:gd name="T101" fmla="*/ 1 h 4"/>
                <a:gd name="T102" fmla="*/ 62 w 64"/>
                <a:gd name="T103" fmla="*/ 0 h 4"/>
                <a:gd name="T104" fmla="*/ 64 w 64"/>
                <a:gd name="T10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4">
                  <a:moveTo>
                    <a:pt x="1" y="4"/>
                  </a:moveTo>
                  <a:cubicBezTo>
                    <a:pt x="1" y="4"/>
                    <a:pt x="0" y="4"/>
                    <a:pt x="0" y="4"/>
                  </a:cubicBezTo>
                  <a:cubicBezTo>
                    <a:pt x="0" y="4"/>
                    <a:pt x="1" y="4"/>
                    <a:pt x="1" y="4"/>
                  </a:cubicBezTo>
                  <a:moveTo>
                    <a:pt x="2" y="4"/>
                  </a:moveTo>
                  <a:cubicBezTo>
                    <a:pt x="1" y="4"/>
                    <a:pt x="1" y="4"/>
                    <a:pt x="1" y="4"/>
                  </a:cubicBezTo>
                  <a:cubicBezTo>
                    <a:pt x="1" y="4"/>
                    <a:pt x="1" y="4"/>
                    <a:pt x="2" y="4"/>
                  </a:cubicBezTo>
                  <a:moveTo>
                    <a:pt x="3" y="4"/>
                  </a:moveTo>
                  <a:cubicBezTo>
                    <a:pt x="2" y="4"/>
                    <a:pt x="2" y="4"/>
                    <a:pt x="2" y="4"/>
                  </a:cubicBezTo>
                  <a:cubicBezTo>
                    <a:pt x="2" y="4"/>
                    <a:pt x="2" y="4"/>
                    <a:pt x="3" y="4"/>
                  </a:cubicBezTo>
                  <a:moveTo>
                    <a:pt x="3" y="4"/>
                  </a:moveTo>
                  <a:cubicBezTo>
                    <a:pt x="3" y="4"/>
                    <a:pt x="3" y="4"/>
                    <a:pt x="3" y="4"/>
                  </a:cubicBezTo>
                  <a:cubicBezTo>
                    <a:pt x="3" y="4"/>
                    <a:pt x="3" y="4"/>
                    <a:pt x="3" y="4"/>
                  </a:cubicBezTo>
                  <a:moveTo>
                    <a:pt x="4" y="4"/>
                  </a:moveTo>
                  <a:cubicBezTo>
                    <a:pt x="4" y="4"/>
                    <a:pt x="4" y="4"/>
                    <a:pt x="3" y="4"/>
                  </a:cubicBezTo>
                  <a:cubicBezTo>
                    <a:pt x="4" y="4"/>
                    <a:pt x="4" y="4"/>
                    <a:pt x="4" y="4"/>
                  </a:cubicBezTo>
                  <a:moveTo>
                    <a:pt x="5" y="4"/>
                  </a:moveTo>
                  <a:cubicBezTo>
                    <a:pt x="5" y="4"/>
                    <a:pt x="5" y="4"/>
                    <a:pt x="4" y="4"/>
                  </a:cubicBezTo>
                  <a:cubicBezTo>
                    <a:pt x="5" y="4"/>
                    <a:pt x="5" y="4"/>
                    <a:pt x="5" y="4"/>
                  </a:cubicBezTo>
                  <a:moveTo>
                    <a:pt x="6" y="4"/>
                  </a:moveTo>
                  <a:cubicBezTo>
                    <a:pt x="6" y="4"/>
                    <a:pt x="5" y="4"/>
                    <a:pt x="5" y="4"/>
                  </a:cubicBezTo>
                  <a:cubicBezTo>
                    <a:pt x="5" y="4"/>
                    <a:pt x="6" y="4"/>
                    <a:pt x="6" y="4"/>
                  </a:cubicBezTo>
                  <a:moveTo>
                    <a:pt x="7" y="4"/>
                  </a:moveTo>
                  <a:cubicBezTo>
                    <a:pt x="6" y="4"/>
                    <a:pt x="6" y="4"/>
                    <a:pt x="6" y="4"/>
                  </a:cubicBezTo>
                  <a:cubicBezTo>
                    <a:pt x="6" y="4"/>
                    <a:pt x="6" y="4"/>
                    <a:pt x="7" y="4"/>
                  </a:cubicBezTo>
                  <a:moveTo>
                    <a:pt x="7" y="4"/>
                  </a:moveTo>
                  <a:cubicBezTo>
                    <a:pt x="7" y="4"/>
                    <a:pt x="7" y="4"/>
                    <a:pt x="7" y="4"/>
                  </a:cubicBezTo>
                  <a:cubicBezTo>
                    <a:pt x="7" y="4"/>
                    <a:pt x="7" y="4"/>
                    <a:pt x="7" y="4"/>
                  </a:cubicBezTo>
                  <a:moveTo>
                    <a:pt x="8" y="4"/>
                  </a:moveTo>
                  <a:cubicBezTo>
                    <a:pt x="8" y="4"/>
                    <a:pt x="8" y="4"/>
                    <a:pt x="8" y="4"/>
                  </a:cubicBezTo>
                  <a:cubicBezTo>
                    <a:pt x="8" y="4"/>
                    <a:pt x="8" y="4"/>
                    <a:pt x="8" y="4"/>
                  </a:cubicBezTo>
                  <a:moveTo>
                    <a:pt x="9" y="4"/>
                  </a:moveTo>
                  <a:cubicBezTo>
                    <a:pt x="9" y="4"/>
                    <a:pt x="9" y="4"/>
                    <a:pt x="9" y="4"/>
                  </a:cubicBezTo>
                  <a:cubicBezTo>
                    <a:pt x="9" y="4"/>
                    <a:pt x="9" y="4"/>
                    <a:pt x="9" y="4"/>
                  </a:cubicBezTo>
                  <a:moveTo>
                    <a:pt x="10" y="4"/>
                  </a:moveTo>
                  <a:cubicBezTo>
                    <a:pt x="10" y="4"/>
                    <a:pt x="10" y="4"/>
                    <a:pt x="9" y="4"/>
                  </a:cubicBezTo>
                  <a:cubicBezTo>
                    <a:pt x="10" y="4"/>
                    <a:pt x="10" y="4"/>
                    <a:pt x="10" y="4"/>
                  </a:cubicBezTo>
                  <a:moveTo>
                    <a:pt x="11" y="4"/>
                  </a:moveTo>
                  <a:cubicBezTo>
                    <a:pt x="11" y="4"/>
                    <a:pt x="10" y="4"/>
                    <a:pt x="10" y="4"/>
                  </a:cubicBezTo>
                  <a:cubicBezTo>
                    <a:pt x="10" y="4"/>
                    <a:pt x="11" y="4"/>
                    <a:pt x="11" y="4"/>
                  </a:cubicBezTo>
                  <a:moveTo>
                    <a:pt x="12" y="4"/>
                  </a:moveTo>
                  <a:cubicBezTo>
                    <a:pt x="11" y="4"/>
                    <a:pt x="11" y="4"/>
                    <a:pt x="11" y="4"/>
                  </a:cubicBezTo>
                  <a:cubicBezTo>
                    <a:pt x="11" y="4"/>
                    <a:pt x="11" y="4"/>
                    <a:pt x="12" y="4"/>
                  </a:cubicBezTo>
                  <a:moveTo>
                    <a:pt x="13" y="4"/>
                  </a:moveTo>
                  <a:cubicBezTo>
                    <a:pt x="12" y="4"/>
                    <a:pt x="12" y="4"/>
                    <a:pt x="12" y="4"/>
                  </a:cubicBezTo>
                  <a:cubicBezTo>
                    <a:pt x="12" y="4"/>
                    <a:pt x="12" y="4"/>
                    <a:pt x="13" y="4"/>
                  </a:cubicBezTo>
                  <a:moveTo>
                    <a:pt x="13" y="4"/>
                  </a:moveTo>
                  <a:cubicBezTo>
                    <a:pt x="13" y="4"/>
                    <a:pt x="13" y="4"/>
                    <a:pt x="13" y="4"/>
                  </a:cubicBezTo>
                  <a:cubicBezTo>
                    <a:pt x="13" y="4"/>
                    <a:pt x="13" y="4"/>
                    <a:pt x="13" y="4"/>
                  </a:cubicBezTo>
                  <a:moveTo>
                    <a:pt x="14" y="4"/>
                  </a:moveTo>
                  <a:cubicBezTo>
                    <a:pt x="14" y="4"/>
                    <a:pt x="14" y="4"/>
                    <a:pt x="14" y="4"/>
                  </a:cubicBezTo>
                  <a:cubicBezTo>
                    <a:pt x="14" y="4"/>
                    <a:pt x="14" y="4"/>
                    <a:pt x="14" y="4"/>
                  </a:cubicBezTo>
                  <a:moveTo>
                    <a:pt x="15" y="4"/>
                  </a:moveTo>
                  <a:cubicBezTo>
                    <a:pt x="15" y="4"/>
                    <a:pt x="15" y="4"/>
                    <a:pt x="14" y="4"/>
                  </a:cubicBezTo>
                  <a:cubicBezTo>
                    <a:pt x="15" y="4"/>
                    <a:pt x="15" y="4"/>
                    <a:pt x="15" y="4"/>
                  </a:cubicBezTo>
                  <a:moveTo>
                    <a:pt x="16" y="4"/>
                  </a:moveTo>
                  <a:cubicBezTo>
                    <a:pt x="16" y="4"/>
                    <a:pt x="15" y="4"/>
                    <a:pt x="15" y="4"/>
                  </a:cubicBezTo>
                  <a:cubicBezTo>
                    <a:pt x="15" y="4"/>
                    <a:pt x="16" y="4"/>
                    <a:pt x="16" y="4"/>
                  </a:cubicBezTo>
                  <a:moveTo>
                    <a:pt x="17" y="4"/>
                  </a:moveTo>
                  <a:cubicBezTo>
                    <a:pt x="16" y="4"/>
                    <a:pt x="16" y="4"/>
                    <a:pt x="16" y="4"/>
                  </a:cubicBezTo>
                  <a:cubicBezTo>
                    <a:pt x="16" y="4"/>
                    <a:pt x="16" y="4"/>
                    <a:pt x="17" y="4"/>
                  </a:cubicBezTo>
                  <a:moveTo>
                    <a:pt x="17" y="4"/>
                  </a:moveTo>
                  <a:cubicBezTo>
                    <a:pt x="17" y="4"/>
                    <a:pt x="17" y="4"/>
                    <a:pt x="17" y="4"/>
                  </a:cubicBezTo>
                  <a:cubicBezTo>
                    <a:pt x="17" y="4"/>
                    <a:pt x="17" y="4"/>
                    <a:pt x="17" y="4"/>
                  </a:cubicBezTo>
                  <a:moveTo>
                    <a:pt x="18" y="4"/>
                  </a:moveTo>
                  <a:cubicBezTo>
                    <a:pt x="18" y="4"/>
                    <a:pt x="18" y="4"/>
                    <a:pt x="18" y="4"/>
                  </a:cubicBezTo>
                  <a:cubicBezTo>
                    <a:pt x="18" y="4"/>
                    <a:pt x="18" y="4"/>
                    <a:pt x="18" y="4"/>
                  </a:cubicBezTo>
                  <a:moveTo>
                    <a:pt x="19" y="4"/>
                  </a:moveTo>
                  <a:cubicBezTo>
                    <a:pt x="19" y="4"/>
                    <a:pt x="19" y="4"/>
                    <a:pt x="19" y="4"/>
                  </a:cubicBezTo>
                  <a:cubicBezTo>
                    <a:pt x="19" y="4"/>
                    <a:pt x="19" y="4"/>
                    <a:pt x="19" y="4"/>
                  </a:cubicBezTo>
                  <a:moveTo>
                    <a:pt x="20" y="4"/>
                  </a:moveTo>
                  <a:cubicBezTo>
                    <a:pt x="20" y="4"/>
                    <a:pt x="20" y="4"/>
                    <a:pt x="19" y="4"/>
                  </a:cubicBezTo>
                  <a:cubicBezTo>
                    <a:pt x="20" y="4"/>
                    <a:pt x="20" y="4"/>
                    <a:pt x="20" y="4"/>
                  </a:cubicBezTo>
                  <a:moveTo>
                    <a:pt x="21" y="4"/>
                  </a:moveTo>
                  <a:cubicBezTo>
                    <a:pt x="21" y="4"/>
                    <a:pt x="20" y="4"/>
                    <a:pt x="20" y="4"/>
                  </a:cubicBezTo>
                  <a:cubicBezTo>
                    <a:pt x="20" y="4"/>
                    <a:pt x="21" y="4"/>
                    <a:pt x="21" y="4"/>
                  </a:cubicBezTo>
                  <a:moveTo>
                    <a:pt x="22" y="4"/>
                  </a:moveTo>
                  <a:cubicBezTo>
                    <a:pt x="21" y="4"/>
                    <a:pt x="21" y="4"/>
                    <a:pt x="21" y="4"/>
                  </a:cubicBezTo>
                  <a:cubicBezTo>
                    <a:pt x="21" y="4"/>
                    <a:pt x="21" y="4"/>
                    <a:pt x="22" y="4"/>
                  </a:cubicBezTo>
                  <a:moveTo>
                    <a:pt x="22" y="3"/>
                  </a:moveTo>
                  <a:cubicBezTo>
                    <a:pt x="22" y="4"/>
                    <a:pt x="22" y="4"/>
                    <a:pt x="22" y="4"/>
                  </a:cubicBezTo>
                  <a:cubicBezTo>
                    <a:pt x="22" y="4"/>
                    <a:pt x="22" y="4"/>
                    <a:pt x="22" y="3"/>
                  </a:cubicBezTo>
                  <a:moveTo>
                    <a:pt x="23" y="3"/>
                  </a:moveTo>
                  <a:cubicBezTo>
                    <a:pt x="23" y="3"/>
                    <a:pt x="23" y="3"/>
                    <a:pt x="23" y="3"/>
                  </a:cubicBezTo>
                  <a:cubicBezTo>
                    <a:pt x="23" y="3"/>
                    <a:pt x="23" y="3"/>
                    <a:pt x="23" y="3"/>
                  </a:cubicBezTo>
                  <a:moveTo>
                    <a:pt x="24" y="3"/>
                  </a:moveTo>
                  <a:cubicBezTo>
                    <a:pt x="24" y="3"/>
                    <a:pt x="24" y="3"/>
                    <a:pt x="23" y="3"/>
                  </a:cubicBezTo>
                  <a:cubicBezTo>
                    <a:pt x="24" y="3"/>
                    <a:pt x="24" y="3"/>
                    <a:pt x="24" y="3"/>
                  </a:cubicBezTo>
                  <a:moveTo>
                    <a:pt x="25" y="3"/>
                  </a:moveTo>
                  <a:cubicBezTo>
                    <a:pt x="25" y="3"/>
                    <a:pt x="25" y="3"/>
                    <a:pt x="24" y="3"/>
                  </a:cubicBezTo>
                  <a:cubicBezTo>
                    <a:pt x="25" y="3"/>
                    <a:pt x="25" y="3"/>
                    <a:pt x="25" y="3"/>
                  </a:cubicBezTo>
                  <a:moveTo>
                    <a:pt x="26" y="3"/>
                  </a:moveTo>
                  <a:cubicBezTo>
                    <a:pt x="26" y="3"/>
                    <a:pt x="25" y="3"/>
                    <a:pt x="25" y="3"/>
                  </a:cubicBezTo>
                  <a:cubicBezTo>
                    <a:pt x="25" y="3"/>
                    <a:pt x="26" y="3"/>
                    <a:pt x="26" y="3"/>
                  </a:cubicBezTo>
                  <a:moveTo>
                    <a:pt x="27" y="3"/>
                  </a:moveTo>
                  <a:cubicBezTo>
                    <a:pt x="26" y="3"/>
                    <a:pt x="26" y="3"/>
                    <a:pt x="26" y="3"/>
                  </a:cubicBezTo>
                  <a:cubicBezTo>
                    <a:pt x="26" y="3"/>
                    <a:pt x="26" y="3"/>
                    <a:pt x="27" y="3"/>
                  </a:cubicBezTo>
                  <a:moveTo>
                    <a:pt x="27" y="3"/>
                  </a:moveTo>
                  <a:cubicBezTo>
                    <a:pt x="27" y="3"/>
                    <a:pt x="27" y="3"/>
                    <a:pt x="27" y="3"/>
                  </a:cubicBezTo>
                  <a:cubicBezTo>
                    <a:pt x="27" y="3"/>
                    <a:pt x="27" y="3"/>
                    <a:pt x="27" y="3"/>
                  </a:cubicBezTo>
                  <a:moveTo>
                    <a:pt x="28" y="3"/>
                  </a:moveTo>
                  <a:cubicBezTo>
                    <a:pt x="28" y="3"/>
                    <a:pt x="28" y="3"/>
                    <a:pt x="28" y="3"/>
                  </a:cubicBezTo>
                  <a:cubicBezTo>
                    <a:pt x="28" y="3"/>
                    <a:pt x="28" y="3"/>
                    <a:pt x="28" y="3"/>
                  </a:cubicBezTo>
                  <a:moveTo>
                    <a:pt x="29" y="3"/>
                  </a:moveTo>
                  <a:cubicBezTo>
                    <a:pt x="29" y="3"/>
                    <a:pt x="29" y="3"/>
                    <a:pt x="29" y="3"/>
                  </a:cubicBezTo>
                  <a:cubicBezTo>
                    <a:pt x="29" y="3"/>
                    <a:pt x="29" y="3"/>
                    <a:pt x="29" y="3"/>
                  </a:cubicBezTo>
                  <a:moveTo>
                    <a:pt x="30" y="3"/>
                  </a:moveTo>
                  <a:cubicBezTo>
                    <a:pt x="30" y="3"/>
                    <a:pt x="30" y="3"/>
                    <a:pt x="29" y="3"/>
                  </a:cubicBezTo>
                  <a:cubicBezTo>
                    <a:pt x="30" y="3"/>
                    <a:pt x="30" y="3"/>
                    <a:pt x="30" y="3"/>
                  </a:cubicBezTo>
                  <a:moveTo>
                    <a:pt x="31" y="3"/>
                  </a:moveTo>
                  <a:cubicBezTo>
                    <a:pt x="31" y="3"/>
                    <a:pt x="30" y="3"/>
                    <a:pt x="30" y="3"/>
                  </a:cubicBezTo>
                  <a:cubicBezTo>
                    <a:pt x="30" y="3"/>
                    <a:pt x="31" y="3"/>
                    <a:pt x="31" y="3"/>
                  </a:cubicBezTo>
                  <a:moveTo>
                    <a:pt x="32" y="3"/>
                  </a:moveTo>
                  <a:cubicBezTo>
                    <a:pt x="31" y="3"/>
                    <a:pt x="31" y="3"/>
                    <a:pt x="31" y="3"/>
                  </a:cubicBezTo>
                  <a:cubicBezTo>
                    <a:pt x="31" y="3"/>
                    <a:pt x="31" y="3"/>
                    <a:pt x="32" y="3"/>
                  </a:cubicBezTo>
                  <a:moveTo>
                    <a:pt x="32" y="3"/>
                  </a:moveTo>
                  <a:cubicBezTo>
                    <a:pt x="32" y="3"/>
                    <a:pt x="32" y="3"/>
                    <a:pt x="32" y="3"/>
                  </a:cubicBezTo>
                  <a:cubicBezTo>
                    <a:pt x="32" y="3"/>
                    <a:pt x="32" y="3"/>
                    <a:pt x="32" y="3"/>
                  </a:cubicBezTo>
                  <a:moveTo>
                    <a:pt x="33" y="3"/>
                  </a:moveTo>
                  <a:cubicBezTo>
                    <a:pt x="33" y="3"/>
                    <a:pt x="33" y="3"/>
                    <a:pt x="33" y="3"/>
                  </a:cubicBezTo>
                  <a:cubicBezTo>
                    <a:pt x="33" y="3"/>
                    <a:pt x="33" y="3"/>
                    <a:pt x="33" y="3"/>
                  </a:cubicBezTo>
                  <a:moveTo>
                    <a:pt x="34" y="3"/>
                  </a:moveTo>
                  <a:cubicBezTo>
                    <a:pt x="34" y="3"/>
                    <a:pt x="34" y="3"/>
                    <a:pt x="33" y="3"/>
                  </a:cubicBezTo>
                  <a:cubicBezTo>
                    <a:pt x="34" y="3"/>
                    <a:pt x="34" y="3"/>
                    <a:pt x="34" y="3"/>
                  </a:cubicBezTo>
                  <a:moveTo>
                    <a:pt x="35" y="3"/>
                  </a:moveTo>
                  <a:cubicBezTo>
                    <a:pt x="35" y="3"/>
                    <a:pt x="35" y="3"/>
                    <a:pt x="34" y="3"/>
                  </a:cubicBezTo>
                  <a:cubicBezTo>
                    <a:pt x="35" y="3"/>
                    <a:pt x="35" y="3"/>
                    <a:pt x="35" y="3"/>
                  </a:cubicBezTo>
                  <a:moveTo>
                    <a:pt x="36" y="3"/>
                  </a:moveTo>
                  <a:cubicBezTo>
                    <a:pt x="36" y="3"/>
                    <a:pt x="35" y="3"/>
                    <a:pt x="35" y="3"/>
                  </a:cubicBezTo>
                  <a:cubicBezTo>
                    <a:pt x="35" y="3"/>
                    <a:pt x="36" y="3"/>
                    <a:pt x="36" y="3"/>
                  </a:cubicBezTo>
                  <a:moveTo>
                    <a:pt x="36" y="3"/>
                  </a:moveTo>
                  <a:cubicBezTo>
                    <a:pt x="36" y="3"/>
                    <a:pt x="36" y="3"/>
                    <a:pt x="36" y="3"/>
                  </a:cubicBezTo>
                  <a:cubicBezTo>
                    <a:pt x="36" y="3"/>
                    <a:pt x="36" y="3"/>
                    <a:pt x="36" y="3"/>
                  </a:cubicBezTo>
                  <a:moveTo>
                    <a:pt x="37" y="3"/>
                  </a:moveTo>
                  <a:cubicBezTo>
                    <a:pt x="37" y="3"/>
                    <a:pt x="37" y="3"/>
                    <a:pt x="37" y="3"/>
                  </a:cubicBezTo>
                  <a:cubicBezTo>
                    <a:pt x="37" y="3"/>
                    <a:pt x="37" y="3"/>
                    <a:pt x="37" y="3"/>
                  </a:cubicBezTo>
                  <a:moveTo>
                    <a:pt x="38" y="3"/>
                  </a:moveTo>
                  <a:cubicBezTo>
                    <a:pt x="38" y="3"/>
                    <a:pt x="38" y="3"/>
                    <a:pt x="38" y="3"/>
                  </a:cubicBezTo>
                  <a:cubicBezTo>
                    <a:pt x="38" y="3"/>
                    <a:pt x="38" y="3"/>
                    <a:pt x="38" y="3"/>
                  </a:cubicBezTo>
                  <a:moveTo>
                    <a:pt x="39" y="3"/>
                  </a:moveTo>
                  <a:cubicBezTo>
                    <a:pt x="39" y="3"/>
                    <a:pt x="39" y="3"/>
                    <a:pt x="38" y="3"/>
                  </a:cubicBezTo>
                  <a:cubicBezTo>
                    <a:pt x="39" y="3"/>
                    <a:pt x="39" y="3"/>
                    <a:pt x="39" y="3"/>
                  </a:cubicBezTo>
                  <a:moveTo>
                    <a:pt x="40" y="2"/>
                  </a:moveTo>
                  <a:cubicBezTo>
                    <a:pt x="40" y="2"/>
                    <a:pt x="39" y="2"/>
                    <a:pt x="39" y="3"/>
                  </a:cubicBezTo>
                  <a:cubicBezTo>
                    <a:pt x="39" y="2"/>
                    <a:pt x="40" y="2"/>
                    <a:pt x="40" y="2"/>
                  </a:cubicBezTo>
                  <a:moveTo>
                    <a:pt x="41" y="2"/>
                  </a:moveTo>
                  <a:cubicBezTo>
                    <a:pt x="40" y="2"/>
                    <a:pt x="40" y="2"/>
                    <a:pt x="40" y="2"/>
                  </a:cubicBezTo>
                  <a:cubicBezTo>
                    <a:pt x="40" y="2"/>
                    <a:pt x="40" y="2"/>
                    <a:pt x="41" y="2"/>
                  </a:cubicBezTo>
                  <a:moveTo>
                    <a:pt x="41" y="2"/>
                  </a:moveTo>
                  <a:cubicBezTo>
                    <a:pt x="41" y="2"/>
                    <a:pt x="41" y="2"/>
                    <a:pt x="41" y="2"/>
                  </a:cubicBezTo>
                  <a:cubicBezTo>
                    <a:pt x="41" y="2"/>
                    <a:pt x="41" y="2"/>
                    <a:pt x="41" y="2"/>
                  </a:cubicBezTo>
                  <a:moveTo>
                    <a:pt x="42" y="2"/>
                  </a:moveTo>
                  <a:cubicBezTo>
                    <a:pt x="42" y="2"/>
                    <a:pt x="42" y="2"/>
                    <a:pt x="42" y="2"/>
                  </a:cubicBezTo>
                  <a:cubicBezTo>
                    <a:pt x="42" y="2"/>
                    <a:pt x="42" y="2"/>
                    <a:pt x="42" y="2"/>
                  </a:cubicBezTo>
                  <a:moveTo>
                    <a:pt x="43" y="2"/>
                  </a:moveTo>
                  <a:cubicBezTo>
                    <a:pt x="43" y="2"/>
                    <a:pt x="43" y="2"/>
                    <a:pt x="43" y="2"/>
                  </a:cubicBezTo>
                  <a:cubicBezTo>
                    <a:pt x="43" y="2"/>
                    <a:pt x="43" y="2"/>
                    <a:pt x="43" y="2"/>
                  </a:cubicBezTo>
                  <a:moveTo>
                    <a:pt x="44" y="2"/>
                  </a:moveTo>
                  <a:cubicBezTo>
                    <a:pt x="44" y="2"/>
                    <a:pt x="44" y="2"/>
                    <a:pt x="44" y="2"/>
                  </a:cubicBezTo>
                  <a:cubicBezTo>
                    <a:pt x="44" y="2"/>
                    <a:pt x="44" y="2"/>
                    <a:pt x="44" y="2"/>
                  </a:cubicBezTo>
                  <a:moveTo>
                    <a:pt x="45" y="2"/>
                  </a:moveTo>
                  <a:cubicBezTo>
                    <a:pt x="44" y="2"/>
                    <a:pt x="44" y="2"/>
                    <a:pt x="44" y="2"/>
                  </a:cubicBezTo>
                  <a:cubicBezTo>
                    <a:pt x="44" y="2"/>
                    <a:pt x="45" y="2"/>
                    <a:pt x="45" y="2"/>
                  </a:cubicBezTo>
                  <a:moveTo>
                    <a:pt x="45" y="2"/>
                  </a:moveTo>
                  <a:cubicBezTo>
                    <a:pt x="45" y="2"/>
                    <a:pt x="45" y="2"/>
                    <a:pt x="45" y="2"/>
                  </a:cubicBezTo>
                  <a:cubicBezTo>
                    <a:pt x="45" y="2"/>
                    <a:pt x="45" y="2"/>
                    <a:pt x="45" y="2"/>
                  </a:cubicBezTo>
                  <a:moveTo>
                    <a:pt x="46" y="2"/>
                  </a:moveTo>
                  <a:cubicBezTo>
                    <a:pt x="46" y="2"/>
                    <a:pt x="46" y="2"/>
                    <a:pt x="46" y="2"/>
                  </a:cubicBezTo>
                  <a:cubicBezTo>
                    <a:pt x="46" y="2"/>
                    <a:pt x="46" y="2"/>
                    <a:pt x="46" y="2"/>
                  </a:cubicBezTo>
                  <a:moveTo>
                    <a:pt x="47" y="2"/>
                  </a:moveTo>
                  <a:cubicBezTo>
                    <a:pt x="47" y="2"/>
                    <a:pt x="47" y="2"/>
                    <a:pt x="47" y="2"/>
                  </a:cubicBezTo>
                  <a:cubicBezTo>
                    <a:pt x="47" y="2"/>
                    <a:pt x="47" y="2"/>
                    <a:pt x="47" y="2"/>
                  </a:cubicBezTo>
                  <a:moveTo>
                    <a:pt x="48" y="2"/>
                  </a:moveTo>
                  <a:cubicBezTo>
                    <a:pt x="48" y="2"/>
                    <a:pt x="48" y="2"/>
                    <a:pt x="48" y="2"/>
                  </a:cubicBezTo>
                  <a:cubicBezTo>
                    <a:pt x="48" y="2"/>
                    <a:pt x="48" y="2"/>
                    <a:pt x="48" y="2"/>
                  </a:cubicBezTo>
                  <a:moveTo>
                    <a:pt x="49" y="2"/>
                  </a:moveTo>
                  <a:cubicBezTo>
                    <a:pt x="49" y="2"/>
                    <a:pt x="48" y="2"/>
                    <a:pt x="48" y="2"/>
                  </a:cubicBezTo>
                  <a:cubicBezTo>
                    <a:pt x="48" y="2"/>
                    <a:pt x="49" y="2"/>
                    <a:pt x="49" y="2"/>
                  </a:cubicBezTo>
                  <a:moveTo>
                    <a:pt x="50" y="2"/>
                  </a:moveTo>
                  <a:cubicBezTo>
                    <a:pt x="50" y="2"/>
                    <a:pt x="50" y="2"/>
                    <a:pt x="50" y="2"/>
                  </a:cubicBezTo>
                  <a:cubicBezTo>
                    <a:pt x="50" y="2"/>
                    <a:pt x="50" y="2"/>
                    <a:pt x="50" y="2"/>
                  </a:cubicBezTo>
                  <a:moveTo>
                    <a:pt x="51" y="2"/>
                  </a:moveTo>
                  <a:cubicBezTo>
                    <a:pt x="51" y="2"/>
                    <a:pt x="51" y="2"/>
                    <a:pt x="51" y="2"/>
                  </a:cubicBezTo>
                  <a:cubicBezTo>
                    <a:pt x="51" y="2"/>
                    <a:pt x="51" y="2"/>
                    <a:pt x="51" y="2"/>
                  </a:cubicBezTo>
                  <a:moveTo>
                    <a:pt x="52" y="1"/>
                  </a:moveTo>
                  <a:cubicBezTo>
                    <a:pt x="52" y="1"/>
                    <a:pt x="52" y="1"/>
                    <a:pt x="52" y="1"/>
                  </a:cubicBezTo>
                  <a:cubicBezTo>
                    <a:pt x="52" y="1"/>
                    <a:pt x="52" y="1"/>
                    <a:pt x="52" y="1"/>
                  </a:cubicBezTo>
                  <a:moveTo>
                    <a:pt x="53" y="1"/>
                  </a:moveTo>
                  <a:cubicBezTo>
                    <a:pt x="53" y="1"/>
                    <a:pt x="53" y="1"/>
                    <a:pt x="52" y="1"/>
                  </a:cubicBezTo>
                  <a:cubicBezTo>
                    <a:pt x="53" y="1"/>
                    <a:pt x="53" y="1"/>
                    <a:pt x="53" y="1"/>
                  </a:cubicBezTo>
                  <a:moveTo>
                    <a:pt x="54" y="1"/>
                  </a:moveTo>
                  <a:cubicBezTo>
                    <a:pt x="54" y="1"/>
                    <a:pt x="54" y="1"/>
                    <a:pt x="54" y="1"/>
                  </a:cubicBezTo>
                  <a:cubicBezTo>
                    <a:pt x="54" y="1"/>
                    <a:pt x="54" y="1"/>
                    <a:pt x="54" y="1"/>
                  </a:cubicBezTo>
                  <a:moveTo>
                    <a:pt x="54" y="1"/>
                  </a:moveTo>
                  <a:cubicBezTo>
                    <a:pt x="54" y="1"/>
                    <a:pt x="54" y="1"/>
                    <a:pt x="54" y="1"/>
                  </a:cubicBezTo>
                  <a:cubicBezTo>
                    <a:pt x="54" y="1"/>
                    <a:pt x="54" y="1"/>
                    <a:pt x="54" y="1"/>
                  </a:cubicBezTo>
                  <a:moveTo>
                    <a:pt x="56" y="1"/>
                  </a:moveTo>
                  <a:cubicBezTo>
                    <a:pt x="56" y="1"/>
                    <a:pt x="56" y="1"/>
                    <a:pt x="56" y="1"/>
                  </a:cubicBezTo>
                  <a:cubicBezTo>
                    <a:pt x="56" y="1"/>
                    <a:pt x="56" y="1"/>
                    <a:pt x="56" y="1"/>
                  </a:cubicBezTo>
                  <a:moveTo>
                    <a:pt x="58" y="1"/>
                  </a:moveTo>
                  <a:cubicBezTo>
                    <a:pt x="58" y="1"/>
                    <a:pt x="58" y="1"/>
                    <a:pt x="58" y="1"/>
                  </a:cubicBezTo>
                  <a:cubicBezTo>
                    <a:pt x="58" y="1"/>
                    <a:pt x="58" y="1"/>
                    <a:pt x="58" y="1"/>
                  </a:cubicBezTo>
                  <a:moveTo>
                    <a:pt x="58" y="1"/>
                  </a:moveTo>
                  <a:cubicBezTo>
                    <a:pt x="58" y="1"/>
                    <a:pt x="58" y="1"/>
                    <a:pt x="58" y="1"/>
                  </a:cubicBezTo>
                  <a:cubicBezTo>
                    <a:pt x="58" y="1"/>
                    <a:pt x="58" y="1"/>
                    <a:pt x="58" y="1"/>
                  </a:cubicBezTo>
                  <a:moveTo>
                    <a:pt x="60" y="1"/>
                  </a:moveTo>
                  <a:cubicBezTo>
                    <a:pt x="60" y="1"/>
                    <a:pt x="60" y="1"/>
                    <a:pt x="60" y="1"/>
                  </a:cubicBezTo>
                  <a:cubicBezTo>
                    <a:pt x="60" y="1"/>
                    <a:pt x="60" y="1"/>
                    <a:pt x="60" y="1"/>
                  </a:cubicBezTo>
                  <a:moveTo>
                    <a:pt x="62" y="0"/>
                  </a:moveTo>
                  <a:cubicBezTo>
                    <a:pt x="62" y="0"/>
                    <a:pt x="62" y="0"/>
                    <a:pt x="62" y="0"/>
                  </a:cubicBezTo>
                  <a:cubicBezTo>
                    <a:pt x="62" y="0"/>
                    <a:pt x="62" y="0"/>
                    <a:pt x="62" y="0"/>
                  </a:cubicBezTo>
                  <a:moveTo>
                    <a:pt x="64" y="0"/>
                  </a:moveTo>
                  <a:cubicBezTo>
                    <a:pt x="64" y="0"/>
                    <a:pt x="64" y="0"/>
                    <a:pt x="64" y="0"/>
                  </a:cubicBezTo>
                  <a:cubicBezTo>
                    <a:pt x="64" y="0"/>
                    <a:pt x="64" y="0"/>
                    <a:pt x="64" y="0"/>
                  </a:cubicBezTo>
                </a:path>
              </a:pathLst>
            </a:custGeom>
            <a:solidFill>
              <a:srgbClr val="FDFDFD"/>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17" name="Freeform 11"/>
            <p:cNvSpPr>
              <a:spLocks/>
            </p:cNvSpPr>
            <p:nvPr/>
          </p:nvSpPr>
          <p:spPr bwMode="auto">
            <a:xfrm>
              <a:off x="2530475" y="3986213"/>
              <a:ext cx="1703388" cy="1541462"/>
            </a:xfrm>
            <a:custGeom>
              <a:avLst/>
              <a:gdLst>
                <a:gd name="T0" fmla="*/ 8 w 462"/>
                <a:gd name="T1" fmla="*/ 125 h 418"/>
                <a:gd name="T2" fmla="*/ 6 w 462"/>
                <a:gd name="T3" fmla="*/ 125 h 418"/>
                <a:gd name="T4" fmla="*/ 5 w 462"/>
                <a:gd name="T5" fmla="*/ 125 h 418"/>
                <a:gd name="T6" fmla="*/ 4 w 462"/>
                <a:gd name="T7" fmla="*/ 125 h 418"/>
                <a:gd name="T8" fmla="*/ 3 w 462"/>
                <a:gd name="T9" fmla="*/ 125 h 418"/>
                <a:gd name="T10" fmla="*/ 2 w 462"/>
                <a:gd name="T11" fmla="*/ 125 h 418"/>
                <a:gd name="T12" fmla="*/ 2 w 462"/>
                <a:gd name="T13" fmla="*/ 125 h 418"/>
                <a:gd name="T14" fmla="*/ 1 w 462"/>
                <a:gd name="T15" fmla="*/ 125 h 418"/>
                <a:gd name="T16" fmla="*/ 0 w 462"/>
                <a:gd name="T17" fmla="*/ 418 h 418"/>
                <a:gd name="T18" fmla="*/ 1 w 462"/>
                <a:gd name="T19" fmla="*/ 418 h 418"/>
                <a:gd name="T20" fmla="*/ 3 w 462"/>
                <a:gd name="T21" fmla="*/ 418 h 418"/>
                <a:gd name="T22" fmla="*/ 3 w 462"/>
                <a:gd name="T23" fmla="*/ 418 h 418"/>
                <a:gd name="T24" fmla="*/ 5 w 462"/>
                <a:gd name="T25" fmla="*/ 418 h 418"/>
                <a:gd name="T26" fmla="*/ 6 w 462"/>
                <a:gd name="T27" fmla="*/ 418 h 418"/>
                <a:gd name="T28" fmla="*/ 7 w 462"/>
                <a:gd name="T29" fmla="*/ 418 h 418"/>
                <a:gd name="T30" fmla="*/ 9 w 462"/>
                <a:gd name="T31" fmla="*/ 418 h 418"/>
                <a:gd name="T32" fmla="*/ 10 w 462"/>
                <a:gd name="T33" fmla="*/ 418 h 418"/>
                <a:gd name="T34" fmla="*/ 11 w 462"/>
                <a:gd name="T35" fmla="*/ 418 h 418"/>
                <a:gd name="T36" fmla="*/ 13 w 462"/>
                <a:gd name="T37" fmla="*/ 418 h 418"/>
                <a:gd name="T38" fmla="*/ 14 w 462"/>
                <a:gd name="T39" fmla="*/ 418 h 418"/>
                <a:gd name="T40" fmla="*/ 15 w 462"/>
                <a:gd name="T41" fmla="*/ 418 h 418"/>
                <a:gd name="T42" fmla="*/ 16 w 462"/>
                <a:gd name="T43" fmla="*/ 418 h 418"/>
                <a:gd name="T44" fmla="*/ 17 w 462"/>
                <a:gd name="T45" fmla="*/ 418 h 418"/>
                <a:gd name="T46" fmla="*/ 19 w 462"/>
                <a:gd name="T47" fmla="*/ 418 h 418"/>
                <a:gd name="T48" fmla="*/ 20 w 462"/>
                <a:gd name="T49" fmla="*/ 418 h 418"/>
                <a:gd name="T50" fmla="*/ 21 w 462"/>
                <a:gd name="T51" fmla="*/ 418 h 418"/>
                <a:gd name="T52" fmla="*/ 22 w 462"/>
                <a:gd name="T53" fmla="*/ 417 h 418"/>
                <a:gd name="T54" fmla="*/ 23 w 462"/>
                <a:gd name="T55" fmla="*/ 417 h 418"/>
                <a:gd name="T56" fmla="*/ 25 w 462"/>
                <a:gd name="T57" fmla="*/ 417 h 418"/>
                <a:gd name="T58" fmla="*/ 26 w 462"/>
                <a:gd name="T59" fmla="*/ 417 h 418"/>
                <a:gd name="T60" fmla="*/ 27 w 462"/>
                <a:gd name="T61" fmla="*/ 417 h 418"/>
                <a:gd name="T62" fmla="*/ 29 w 462"/>
                <a:gd name="T63" fmla="*/ 417 h 418"/>
                <a:gd name="T64" fmla="*/ 30 w 462"/>
                <a:gd name="T65" fmla="*/ 417 h 418"/>
                <a:gd name="T66" fmla="*/ 31 w 462"/>
                <a:gd name="T67" fmla="*/ 417 h 418"/>
                <a:gd name="T68" fmla="*/ 32 w 462"/>
                <a:gd name="T69" fmla="*/ 417 h 418"/>
                <a:gd name="T70" fmla="*/ 33 w 462"/>
                <a:gd name="T71" fmla="*/ 417 h 418"/>
                <a:gd name="T72" fmla="*/ 35 w 462"/>
                <a:gd name="T73" fmla="*/ 417 h 418"/>
                <a:gd name="T74" fmla="*/ 36 w 462"/>
                <a:gd name="T75" fmla="*/ 417 h 418"/>
                <a:gd name="T76" fmla="*/ 37 w 462"/>
                <a:gd name="T77" fmla="*/ 417 h 418"/>
                <a:gd name="T78" fmla="*/ 38 w 462"/>
                <a:gd name="T79" fmla="*/ 417 h 418"/>
                <a:gd name="T80" fmla="*/ 40 w 462"/>
                <a:gd name="T81" fmla="*/ 416 h 418"/>
                <a:gd name="T82" fmla="*/ 41 w 462"/>
                <a:gd name="T83" fmla="*/ 416 h 418"/>
                <a:gd name="T84" fmla="*/ 42 w 462"/>
                <a:gd name="T85" fmla="*/ 416 h 418"/>
                <a:gd name="T86" fmla="*/ 44 w 462"/>
                <a:gd name="T87" fmla="*/ 416 h 418"/>
                <a:gd name="T88" fmla="*/ 45 w 462"/>
                <a:gd name="T89" fmla="*/ 416 h 418"/>
                <a:gd name="T90" fmla="*/ 46 w 462"/>
                <a:gd name="T91" fmla="*/ 416 h 418"/>
                <a:gd name="T92" fmla="*/ 47 w 462"/>
                <a:gd name="T93" fmla="*/ 416 h 418"/>
                <a:gd name="T94" fmla="*/ 48 w 462"/>
                <a:gd name="T95" fmla="*/ 416 h 418"/>
                <a:gd name="T96" fmla="*/ 50 w 462"/>
                <a:gd name="T97" fmla="*/ 416 h 418"/>
                <a:gd name="T98" fmla="*/ 52 w 462"/>
                <a:gd name="T99" fmla="*/ 415 h 418"/>
                <a:gd name="T100" fmla="*/ 53 w 462"/>
                <a:gd name="T101" fmla="*/ 415 h 418"/>
                <a:gd name="T102" fmla="*/ 54 w 462"/>
                <a:gd name="T103" fmla="*/ 415 h 418"/>
                <a:gd name="T104" fmla="*/ 56 w 462"/>
                <a:gd name="T105" fmla="*/ 415 h 418"/>
                <a:gd name="T106" fmla="*/ 58 w 462"/>
                <a:gd name="T107" fmla="*/ 415 h 418"/>
                <a:gd name="T108" fmla="*/ 60 w 462"/>
                <a:gd name="T109" fmla="*/ 415 h 418"/>
                <a:gd name="T110" fmla="*/ 64 w 462"/>
                <a:gd name="T111" fmla="*/ 414 h 418"/>
                <a:gd name="T112" fmla="*/ 203 w 462"/>
                <a:gd name="T113"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2" h="418">
                  <a:moveTo>
                    <a:pt x="203" y="0"/>
                  </a:moveTo>
                  <a:cubicBezTo>
                    <a:pt x="167" y="72"/>
                    <a:pt x="93" y="122"/>
                    <a:pt x="8" y="125"/>
                  </a:cubicBezTo>
                  <a:cubicBezTo>
                    <a:pt x="8" y="125"/>
                    <a:pt x="8" y="125"/>
                    <a:pt x="8" y="125"/>
                  </a:cubicBezTo>
                  <a:cubicBezTo>
                    <a:pt x="7" y="125"/>
                    <a:pt x="7" y="125"/>
                    <a:pt x="7" y="125"/>
                  </a:cubicBezTo>
                  <a:cubicBezTo>
                    <a:pt x="7" y="125"/>
                    <a:pt x="7" y="125"/>
                    <a:pt x="7" y="125"/>
                  </a:cubicBezTo>
                  <a:cubicBezTo>
                    <a:pt x="6" y="125"/>
                    <a:pt x="6" y="125"/>
                    <a:pt x="6" y="125"/>
                  </a:cubicBezTo>
                  <a:cubicBezTo>
                    <a:pt x="6" y="125"/>
                    <a:pt x="6" y="125"/>
                    <a:pt x="6" y="125"/>
                  </a:cubicBezTo>
                  <a:cubicBezTo>
                    <a:pt x="6" y="125"/>
                    <a:pt x="5" y="125"/>
                    <a:pt x="5" y="125"/>
                  </a:cubicBezTo>
                  <a:cubicBezTo>
                    <a:pt x="5" y="125"/>
                    <a:pt x="5" y="125"/>
                    <a:pt x="5" y="125"/>
                  </a:cubicBezTo>
                  <a:cubicBezTo>
                    <a:pt x="5" y="125"/>
                    <a:pt x="5" y="125"/>
                    <a:pt x="5" y="125"/>
                  </a:cubicBezTo>
                  <a:cubicBezTo>
                    <a:pt x="5" y="125"/>
                    <a:pt x="5" y="125"/>
                    <a:pt x="5" y="125"/>
                  </a:cubicBezTo>
                  <a:cubicBezTo>
                    <a:pt x="5" y="125"/>
                    <a:pt x="4" y="125"/>
                    <a:pt x="4" y="125"/>
                  </a:cubicBezTo>
                  <a:cubicBezTo>
                    <a:pt x="4" y="125"/>
                    <a:pt x="4" y="125"/>
                    <a:pt x="4" y="125"/>
                  </a:cubicBezTo>
                  <a:cubicBezTo>
                    <a:pt x="4" y="125"/>
                    <a:pt x="4" y="125"/>
                    <a:pt x="3" y="125"/>
                  </a:cubicBezTo>
                  <a:cubicBezTo>
                    <a:pt x="3" y="125"/>
                    <a:pt x="3" y="125"/>
                    <a:pt x="3" y="125"/>
                  </a:cubicBezTo>
                  <a:cubicBezTo>
                    <a:pt x="3" y="125"/>
                    <a:pt x="3" y="125"/>
                    <a:pt x="3" y="125"/>
                  </a:cubicBezTo>
                  <a:cubicBezTo>
                    <a:pt x="3" y="125"/>
                    <a:pt x="3" y="125"/>
                    <a:pt x="3" y="125"/>
                  </a:cubicBezTo>
                  <a:cubicBezTo>
                    <a:pt x="2" y="125"/>
                    <a:pt x="2" y="125"/>
                    <a:pt x="2" y="125"/>
                  </a:cubicBezTo>
                  <a:cubicBezTo>
                    <a:pt x="2" y="125"/>
                    <a:pt x="2" y="125"/>
                    <a:pt x="2" y="125"/>
                  </a:cubicBezTo>
                  <a:cubicBezTo>
                    <a:pt x="2" y="125"/>
                    <a:pt x="2" y="125"/>
                    <a:pt x="2" y="125"/>
                  </a:cubicBezTo>
                  <a:cubicBezTo>
                    <a:pt x="2" y="125"/>
                    <a:pt x="2" y="125"/>
                    <a:pt x="2" y="125"/>
                  </a:cubicBezTo>
                  <a:cubicBezTo>
                    <a:pt x="1" y="125"/>
                    <a:pt x="1" y="125"/>
                    <a:pt x="1" y="125"/>
                  </a:cubicBezTo>
                  <a:cubicBezTo>
                    <a:pt x="1" y="125"/>
                    <a:pt x="1" y="125"/>
                    <a:pt x="1" y="125"/>
                  </a:cubicBezTo>
                  <a:cubicBezTo>
                    <a:pt x="1" y="125"/>
                    <a:pt x="1" y="125"/>
                    <a:pt x="1" y="125"/>
                  </a:cubicBezTo>
                  <a:cubicBezTo>
                    <a:pt x="1" y="125"/>
                    <a:pt x="1" y="125"/>
                    <a:pt x="1" y="125"/>
                  </a:cubicBezTo>
                  <a:cubicBezTo>
                    <a:pt x="0" y="125"/>
                    <a:pt x="0" y="125"/>
                    <a:pt x="0" y="125"/>
                  </a:cubicBezTo>
                  <a:cubicBezTo>
                    <a:pt x="0" y="418"/>
                    <a:pt x="0" y="418"/>
                    <a:pt x="0" y="418"/>
                  </a:cubicBezTo>
                  <a:cubicBezTo>
                    <a:pt x="0" y="418"/>
                    <a:pt x="0" y="418"/>
                    <a:pt x="0" y="418"/>
                  </a:cubicBezTo>
                  <a:cubicBezTo>
                    <a:pt x="0" y="418"/>
                    <a:pt x="1" y="418"/>
                    <a:pt x="1" y="418"/>
                  </a:cubicBezTo>
                  <a:cubicBezTo>
                    <a:pt x="1" y="418"/>
                    <a:pt x="1" y="418"/>
                    <a:pt x="1" y="418"/>
                  </a:cubicBezTo>
                  <a:cubicBezTo>
                    <a:pt x="1" y="418"/>
                    <a:pt x="1" y="418"/>
                    <a:pt x="2" y="418"/>
                  </a:cubicBezTo>
                  <a:cubicBezTo>
                    <a:pt x="2" y="418"/>
                    <a:pt x="2" y="418"/>
                    <a:pt x="2" y="418"/>
                  </a:cubicBezTo>
                  <a:cubicBezTo>
                    <a:pt x="2" y="418"/>
                    <a:pt x="2" y="418"/>
                    <a:pt x="3" y="418"/>
                  </a:cubicBezTo>
                  <a:cubicBezTo>
                    <a:pt x="3" y="418"/>
                    <a:pt x="3" y="418"/>
                    <a:pt x="3" y="418"/>
                  </a:cubicBezTo>
                  <a:cubicBezTo>
                    <a:pt x="3" y="418"/>
                    <a:pt x="3" y="418"/>
                    <a:pt x="3" y="418"/>
                  </a:cubicBezTo>
                  <a:cubicBezTo>
                    <a:pt x="3" y="418"/>
                    <a:pt x="3" y="418"/>
                    <a:pt x="3" y="418"/>
                  </a:cubicBezTo>
                  <a:cubicBezTo>
                    <a:pt x="4" y="418"/>
                    <a:pt x="4" y="418"/>
                    <a:pt x="4" y="418"/>
                  </a:cubicBezTo>
                  <a:cubicBezTo>
                    <a:pt x="4" y="418"/>
                    <a:pt x="4" y="418"/>
                    <a:pt x="4" y="418"/>
                  </a:cubicBezTo>
                  <a:cubicBezTo>
                    <a:pt x="5" y="418"/>
                    <a:pt x="5" y="418"/>
                    <a:pt x="5" y="418"/>
                  </a:cubicBezTo>
                  <a:cubicBezTo>
                    <a:pt x="5" y="418"/>
                    <a:pt x="5" y="418"/>
                    <a:pt x="5" y="418"/>
                  </a:cubicBezTo>
                  <a:cubicBezTo>
                    <a:pt x="5" y="418"/>
                    <a:pt x="6" y="418"/>
                    <a:pt x="6" y="418"/>
                  </a:cubicBezTo>
                  <a:cubicBezTo>
                    <a:pt x="6" y="418"/>
                    <a:pt x="6" y="418"/>
                    <a:pt x="6" y="418"/>
                  </a:cubicBezTo>
                  <a:cubicBezTo>
                    <a:pt x="6" y="418"/>
                    <a:pt x="6" y="418"/>
                    <a:pt x="7" y="418"/>
                  </a:cubicBezTo>
                  <a:cubicBezTo>
                    <a:pt x="7" y="418"/>
                    <a:pt x="7" y="418"/>
                    <a:pt x="7" y="418"/>
                  </a:cubicBezTo>
                  <a:cubicBezTo>
                    <a:pt x="7" y="418"/>
                    <a:pt x="7" y="418"/>
                    <a:pt x="7" y="418"/>
                  </a:cubicBezTo>
                  <a:cubicBezTo>
                    <a:pt x="8" y="418"/>
                    <a:pt x="8" y="418"/>
                    <a:pt x="8" y="418"/>
                  </a:cubicBezTo>
                  <a:cubicBezTo>
                    <a:pt x="8" y="418"/>
                    <a:pt x="8" y="418"/>
                    <a:pt x="8" y="418"/>
                  </a:cubicBezTo>
                  <a:cubicBezTo>
                    <a:pt x="8" y="418"/>
                    <a:pt x="8" y="418"/>
                    <a:pt x="9" y="418"/>
                  </a:cubicBezTo>
                  <a:cubicBezTo>
                    <a:pt x="9" y="418"/>
                    <a:pt x="9" y="418"/>
                    <a:pt x="9" y="418"/>
                  </a:cubicBezTo>
                  <a:cubicBezTo>
                    <a:pt x="9" y="418"/>
                    <a:pt x="9" y="418"/>
                    <a:pt x="9" y="418"/>
                  </a:cubicBezTo>
                  <a:cubicBezTo>
                    <a:pt x="10" y="418"/>
                    <a:pt x="10" y="418"/>
                    <a:pt x="10" y="418"/>
                  </a:cubicBezTo>
                  <a:cubicBezTo>
                    <a:pt x="10" y="418"/>
                    <a:pt x="10" y="418"/>
                    <a:pt x="10" y="418"/>
                  </a:cubicBezTo>
                  <a:cubicBezTo>
                    <a:pt x="10" y="418"/>
                    <a:pt x="11" y="418"/>
                    <a:pt x="11" y="418"/>
                  </a:cubicBezTo>
                  <a:cubicBezTo>
                    <a:pt x="11" y="418"/>
                    <a:pt x="11" y="418"/>
                    <a:pt x="11" y="418"/>
                  </a:cubicBezTo>
                  <a:cubicBezTo>
                    <a:pt x="11" y="418"/>
                    <a:pt x="11" y="418"/>
                    <a:pt x="12" y="418"/>
                  </a:cubicBezTo>
                  <a:cubicBezTo>
                    <a:pt x="12" y="418"/>
                    <a:pt x="12" y="418"/>
                    <a:pt x="12" y="418"/>
                  </a:cubicBezTo>
                  <a:cubicBezTo>
                    <a:pt x="12" y="418"/>
                    <a:pt x="12" y="418"/>
                    <a:pt x="13" y="418"/>
                  </a:cubicBezTo>
                  <a:cubicBezTo>
                    <a:pt x="13" y="418"/>
                    <a:pt x="13" y="418"/>
                    <a:pt x="13" y="418"/>
                  </a:cubicBezTo>
                  <a:cubicBezTo>
                    <a:pt x="13" y="418"/>
                    <a:pt x="13" y="418"/>
                    <a:pt x="13" y="418"/>
                  </a:cubicBezTo>
                  <a:cubicBezTo>
                    <a:pt x="13" y="418"/>
                    <a:pt x="13" y="418"/>
                    <a:pt x="14" y="418"/>
                  </a:cubicBezTo>
                  <a:cubicBezTo>
                    <a:pt x="14" y="418"/>
                    <a:pt x="14" y="418"/>
                    <a:pt x="14" y="418"/>
                  </a:cubicBezTo>
                  <a:cubicBezTo>
                    <a:pt x="14" y="418"/>
                    <a:pt x="14" y="418"/>
                    <a:pt x="14" y="418"/>
                  </a:cubicBezTo>
                  <a:cubicBezTo>
                    <a:pt x="15" y="418"/>
                    <a:pt x="15" y="418"/>
                    <a:pt x="15" y="418"/>
                  </a:cubicBezTo>
                  <a:cubicBezTo>
                    <a:pt x="15" y="418"/>
                    <a:pt x="15" y="418"/>
                    <a:pt x="15" y="418"/>
                  </a:cubicBezTo>
                  <a:cubicBezTo>
                    <a:pt x="15" y="418"/>
                    <a:pt x="16" y="418"/>
                    <a:pt x="16" y="418"/>
                  </a:cubicBezTo>
                  <a:cubicBezTo>
                    <a:pt x="16" y="418"/>
                    <a:pt x="16" y="418"/>
                    <a:pt x="16" y="418"/>
                  </a:cubicBezTo>
                  <a:cubicBezTo>
                    <a:pt x="16" y="418"/>
                    <a:pt x="16" y="418"/>
                    <a:pt x="17" y="418"/>
                  </a:cubicBezTo>
                  <a:cubicBezTo>
                    <a:pt x="17" y="418"/>
                    <a:pt x="17" y="418"/>
                    <a:pt x="17" y="418"/>
                  </a:cubicBezTo>
                  <a:cubicBezTo>
                    <a:pt x="17" y="418"/>
                    <a:pt x="17" y="418"/>
                    <a:pt x="17" y="418"/>
                  </a:cubicBezTo>
                  <a:cubicBezTo>
                    <a:pt x="18" y="418"/>
                    <a:pt x="18" y="418"/>
                    <a:pt x="18" y="418"/>
                  </a:cubicBezTo>
                  <a:cubicBezTo>
                    <a:pt x="18" y="418"/>
                    <a:pt x="18" y="418"/>
                    <a:pt x="18" y="418"/>
                  </a:cubicBezTo>
                  <a:cubicBezTo>
                    <a:pt x="18" y="418"/>
                    <a:pt x="18" y="418"/>
                    <a:pt x="19" y="418"/>
                  </a:cubicBezTo>
                  <a:cubicBezTo>
                    <a:pt x="19" y="418"/>
                    <a:pt x="19" y="418"/>
                    <a:pt x="19" y="418"/>
                  </a:cubicBezTo>
                  <a:cubicBezTo>
                    <a:pt x="19" y="418"/>
                    <a:pt x="19" y="418"/>
                    <a:pt x="19" y="418"/>
                  </a:cubicBezTo>
                  <a:cubicBezTo>
                    <a:pt x="20" y="418"/>
                    <a:pt x="20" y="418"/>
                    <a:pt x="20" y="418"/>
                  </a:cubicBezTo>
                  <a:cubicBezTo>
                    <a:pt x="20" y="418"/>
                    <a:pt x="20" y="418"/>
                    <a:pt x="20" y="418"/>
                  </a:cubicBezTo>
                  <a:cubicBezTo>
                    <a:pt x="20" y="418"/>
                    <a:pt x="21" y="418"/>
                    <a:pt x="21" y="418"/>
                  </a:cubicBezTo>
                  <a:cubicBezTo>
                    <a:pt x="21" y="418"/>
                    <a:pt x="21" y="418"/>
                    <a:pt x="21" y="418"/>
                  </a:cubicBezTo>
                  <a:cubicBezTo>
                    <a:pt x="21" y="418"/>
                    <a:pt x="21" y="418"/>
                    <a:pt x="22" y="418"/>
                  </a:cubicBezTo>
                  <a:cubicBezTo>
                    <a:pt x="22" y="418"/>
                    <a:pt x="22" y="418"/>
                    <a:pt x="22" y="418"/>
                  </a:cubicBezTo>
                  <a:cubicBezTo>
                    <a:pt x="22" y="418"/>
                    <a:pt x="22" y="418"/>
                    <a:pt x="22" y="417"/>
                  </a:cubicBezTo>
                  <a:cubicBezTo>
                    <a:pt x="23" y="417"/>
                    <a:pt x="23" y="417"/>
                    <a:pt x="23" y="417"/>
                  </a:cubicBezTo>
                  <a:cubicBezTo>
                    <a:pt x="23" y="417"/>
                    <a:pt x="23" y="417"/>
                    <a:pt x="23" y="417"/>
                  </a:cubicBezTo>
                  <a:cubicBezTo>
                    <a:pt x="23" y="417"/>
                    <a:pt x="23" y="417"/>
                    <a:pt x="23" y="417"/>
                  </a:cubicBezTo>
                  <a:cubicBezTo>
                    <a:pt x="24" y="417"/>
                    <a:pt x="24" y="417"/>
                    <a:pt x="24" y="417"/>
                  </a:cubicBezTo>
                  <a:cubicBezTo>
                    <a:pt x="24" y="417"/>
                    <a:pt x="24" y="417"/>
                    <a:pt x="24" y="417"/>
                  </a:cubicBezTo>
                  <a:cubicBezTo>
                    <a:pt x="25" y="417"/>
                    <a:pt x="25" y="417"/>
                    <a:pt x="25" y="417"/>
                  </a:cubicBezTo>
                  <a:cubicBezTo>
                    <a:pt x="25" y="417"/>
                    <a:pt x="25" y="417"/>
                    <a:pt x="25" y="417"/>
                  </a:cubicBezTo>
                  <a:cubicBezTo>
                    <a:pt x="25" y="417"/>
                    <a:pt x="26" y="417"/>
                    <a:pt x="26" y="417"/>
                  </a:cubicBezTo>
                  <a:cubicBezTo>
                    <a:pt x="26" y="417"/>
                    <a:pt x="26" y="417"/>
                    <a:pt x="26" y="417"/>
                  </a:cubicBezTo>
                  <a:cubicBezTo>
                    <a:pt x="26" y="417"/>
                    <a:pt x="26" y="417"/>
                    <a:pt x="27" y="417"/>
                  </a:cubicBezTo>
                  <a:cubicBezTo>
                    <a:pt x="27" y="417"/>
                    <a:pt x="27" y="417"/>
                    <a:pt x="27" y="417"/>
                  </a:cubicBezTo>
                  <a:cubicBezTo>
                    <a:pt x="27" y="417"/>
                    <a:pt x="27" y="417"/>
                    <a:pt x="27" y="417"/>
                  </a:cubicBezTo>
                  <a:cubicBezTo>
                    <a:pt x="27" y="417"/>
                    <a:pt x="28" y="417"/>
                    <a:pt x="28" y="417"/>
                  </a:cubicBezTo>
                  <a:cubicBezTo>
                    <a:pt x="28" y="417"/>
                    <a:pt x="28" y="417"/>
                    <a:pt x="28" y="417"/>
                  </a:cubicBezTo>
                  <a:cubicBezTo>
                    <a:pt x="28" y="417"/>
                    <a:pt x="28" y="417"/>
                    <a:pt x="29" y="417"/>
                  </a:cubicBezTo>
                  <a:cubicBezTo>
                    <a:pt x="29" y="417"/>
                    <a:pt x="29" y="417"/>
                    <a:pt x="29" y="417"/>
                  </a:cubicBezTo>
                  <a:cubicBezTo>
                    <a:pt x="29" y="417"/>
                    <a:pt x="29" y="417"/>
                    <a:pt x="29" y="417"/>
                  </a:cubicBezTo>
                  <a:cubicBezTo>
                    <a:pt x="30" y="417"/>
                    <a:pt x="30" y="417"/>
                    <a:pt x="30" y="417"/>
                  </a:cubicBezTo>
                  <a:cubicBezTo>
                    <a:pt x="30" y="417"/>
                    <a:pt x="30" y="417"/>
                    <a:pt x="30" y="417"/>
                  </a:cubicBezTo>
                  <a:cubicBezTo>
                    <a:pt x="30" y="417"/>
                    <a:pt x="31" y="417"/>
                    <a:pt x="31" y="417"/>
                  </a:cubicBezTo>
                  <a:cubicBezTo>
                    <a:pt x="31" y="417"/>
                    <a:pt x="31" y="417"/>
                    <a:pt x="31" y="417"/>
                  </a:cubicBezTo>
                  <a:cubicBezTo>
                    <a:pt x="31" y="417"/>
                    <a:pt x="31" y="417"/>
                    <a:pt x="32" y="417"/>
                  </a:cubicBezTo>
                  <a:cubicBezTo>
                    <a:pt x="32" y="417"/>
                    <a:pt x="32" y="417"/>
                    <a:pt x="32" y="417"/>
                  </a:cubicBezTo>
                  <a:cubicBezTo>
                    <a:pt x="32" y="417"/>
                    <a:pt x="32" y="417"/>
                    <a:pt x="32" y="417"/>
                  </a:cubicBezTo>
                  <a:cubicBezTo>
                    <a:pt x="32" y="417"/>
                    <a:pt x="33" y="417"/>
                    <a:pt x="33" y="417"/>
                  </a:cubicBezTo>
                  <a:cubicBezTo>
                    <a:pt x="33" y="417"/>
                    <a:pt x="33" y="417"/>
                    <a:pt x="33" y="417"/>
                  </a:cubicBezTo>
                  <a:cubicBezTo>
                    <a:pt x="33" y="417"/>
                    <a:pt x="33" y="417"/>
                    <a:pt x="33" y="417"/>
                  </a:cubicBezTo>
                  <a:cubicBezTo>
                    <a:pt x="34" y="417"/>
                    <a:pt x="34" y="417"/>
                    <a:pt x="34" y="417"/>
                  </a:cubicBezTo>
                  <a:cubicBezTo>
                    <a:pt x="34" y="417"/>
                    <a:pt x="34" y="417"/>
                    <a:pt x="34" y="417"/>
                  </a:cubicBezTo>
                  <a:cubicBezTo>
                    <a:pt x="35" y="417"/>
                    <a:pt x="35" y="417"/>
                    <a:pt x="35" y="417"/>
                  </a:cubicBezTo>
                  <a:cubicBezTo>
                    <a:pt x="35" y="417"/>
                    <a:pt x="35" y="417"/>
                    <a:pt x="35" y="417"/>
                  </a:cubicBezTo>
                  <a:cubicBezTo>
                    <a:pt x="35" y="417"/>
                    <a:pt x="36" y="417"/>
                    <a:pt x="36" y="417"/>
                  </a:cubicBezTo>
                  <a:cubicBezTo>
                    <a:pt x="36" y="417"/>
                    <a:pt x="36" y="417"/>
                    <a:pt x="36" y="417"/>
                  </a:cubicBezTo>
                  <a:cubicBezTo>
                    <a:pt x="36" y="417"/>
                    <a:pt x="36" y="417"/>
                    <a:pt x="36" y="417"/>
                  </a:cubicBezTo>
                  <a:cubicBezTo>
                    <a:pt x="37" y="417"/>
                    <a:pt x="37" y="417"/>
                    <a:pt x="37" y="417"/>
                  </a:cubicBezTo>
                  <a:cubicBezTo>
                    <a:pt x="37" y="417"/>
                    <a:pt x="37" y="417"/>
                    <a:pt x="37" y="417"/>
                  </a:cubicBezTo>
                  <a:cubicBezTo>
                    <a:pt x="37" y="417"/>
                    <a:pt x="37" y="417"/>
                    <a:pt x="38" y="417"/>
                  </a:cubicBezTo>
                  <a:cubicBezTo>
                    <a:pt x="38" y="417"/>
                    <a:pt x="38" y="417"/>
                    <a:pt x="38" y="417"/>
                  </a:cubicBezTo>
                  <a:cubicBezTo>
                    <a:pt x="38" y="417"/>
                    <a:pt x="38" y="417"/>
                    <a:pt x="38" y="417"/>
                  </a:cubicBezTo>
                  <a:cubicBezTo>
                    <a:pt x="39" y="417"/>
                    <a:pt x="39" y="417"/>
                    <a:pt x="39" y="417"/>
                  </a:cubicBezTo>
                  <a:cubicBezTo>
                    <a:pt x="39" y="417"/>
                    <a:pt x="39" y="417"/>
                    <a:pt x="39" y="417"/>
                  </a:cubicBezTo>
                  <a:cubicBezTo>
                    <a:pt x="39" y="416"/>
                    <a:pt x="40" y="416"/>
                    <a:pt x="40" y="416"/>
                  </a:cubicBezTo>
                  <a:cubicBezTo>
                    <a:pt x="40" y="416"/>
                    <a:pt x="40" y="416"/>
                    <a:pt x="40" y="416"/>
                  </a:cubicBezTo>
                  <a:cubicBezTo>
                    <a:pt x="40" y="416"/>
                    <a:pt x="40" y="416"/>
                    <a:pt x="41" y="416"/>
                  </a:cubicBezTo>
                  <a:cubicBezTo>
                    <a:pt x="41" y="416"/>
                    <a:pt x="41" y="416"/>
                    <a:pt x="41" y="416"/>
                  </a:cubicBezTo>
                  <a:cubicBezTo>
                    <a:pt x="41" y="416"/>
                    <a:pt x="41" y="416"/>
                    <a:pt x="41" y="416"/>
                  </a:cubicBezTo>
                  <a:cubicBezTo>
                    <a:pt x="41" y="416"/>
                    <a:pt x="42" y="416"/>
                    <a:pt x="42" y="416"/>
                  </a:cubicBezTo>
                  <a:cubicBezTo>
                    <a:pt x="42" y="416"/>
                    <a:pt x="42" y="416"/>
                    <a:pt x="42" y="416"/>
                  </a:cubicBezTo>
                  <a:cubicBezTo>
                    <a:pt x="42" y="416"/>
                    <a:pt x="42" y="416"/>
                    <a:pt x="43" y="416"/>
                  </a:cubicBezTo>
                  <a:cubicBezTo>
                    <a:pt x="43" y="416"/>
                    <a:pt x="43" y="416"/>
                    <a:pt x="43" y="416"/>
                  </a:cubicBezTo>
                  <a:cubicBezTo>
                    <a:pt x="43" y="416"/>
                    <a:pt x="43" y="416"/>
                    <a:pt x="44" y="416"/>
                  </a:cubicBezTo>
                  <a:cubicBezTo>
                    <a:pt x="44" y="416"/>
                    <a:pt x="44" y="416"/>
                    <a:pt x="44" y="416"/>
                  </a:cubicBezTo>
                  <a:cubicBezTo>
                    <a:pt x="44" y="416"/>
                    <a:pt x="44" y="416"/>
                    <a:pt x="44" y="416"/>
                  </a:cubicBezTo>
                  <a:cubicBezTo>
                    <a:pt x="44" y="416"/>
                    <a:pt x="44" y="416"/>
                    <a:pt x="45" y="416"/>
                  </a:cubicBezTo>
                  <a:cubicBezTo>
                    <a:pt x="45" y="416"/>
                    <a:pt x="45" y="416"/>
                    <a:pt x="45" y="416"/>
                  </a:cubicBezTo>
                  <a:cubicBezTo>
                    <a:pt x="45" y="416"/>
                    <a:pt x="45" y="416"/>
                    <a:pt x="45" y="416"/>
                  </a:cubicBezTo>
                  <a:cubicBezTo>
                    <a:pt x="46" y="416"/>
                    <a:pt x="46" y="416"/>
                    <a:pt x="46" y="416"/>
                  </a:cubicBezTo>
                  <a:cubicBezTo>
                    <a:pt x="46" y="416"/>
                    <a:pt x="46" y="416"/>
                    <a:pt x="46" y="416"/>
                  </a:cubicBezTo>
                  <a:cubicBezTo>
                    <a:pt x="46" y="416"/>
                    <a:pt x="47" y="416"/>
                    <a:pt x="47" y="416"/>
                  </a:cubicBezTo>
                  <a:cubicBezTo>
                    <a:pt x="47" y="416"/>
                    <a:pt x="47" y="416"/>
                    <a:pt x="47" y="416"/>
                  </a:cubicBezTo>
                  <a:cubicBezTo>
                    <a:pt x="47" y="416"/>
                    <a:pt x="47" y="416"/>
                    <a:pt x="48" y="416"/>
                  </a:cubicBezTo>
                  <a:cubicBezTo>
                    <a:pt x="48" y="416"/>
                    <a:pt x="48" y="416"/>
                    <a:pt x="48" y="416"/>
                  </a:cubicBezTo>
                  <a:cubicBezTo>
                    <a:pt x="48" y="416"/>
                    <a:pt x="48" y="416"/>
                    <a:pt x="48" y="416"/>
                  </a:cubicBezTo>
                  <a:cubicBezTo>
                    <a:pt x="48" y="416"/>
                    <a:pt x="49" y="416"/>
                    <a:pt x="49" y="416"/>
                  </a:cubicBezTo>
                  <a:cubicBezTo>
                    <a:pt x="49" y="416"/>
                    <a:pt x="50" y="416"/>
                    <a:pt x="50" y="416"/>
                  </a:cubicBezTo>
                  <a:cubicBezTo>
                    <a:pt x="50" y="416"/>
                    <a:pt x="50" y="416"/>
                    <a:pt x="50" y="416"/>
                  </a:cubicBezTo>
                  <a:cubicBezTo>
                    <a:pt x="50" y="416"/>
                    <a:pt x="51" y="416"/>
                    <a:pt x="51" y="416"/>
                  </a:cubicBezTo>
                  <a:cubicBezTo>
                    <a:pt x="51" y="416"/>
                    <a:pt x="51" y="416"/>
                    <a:pt x="51" y="416"/>
                  </a:cubicBezTo>
                  <a:cubicBezTo>
                    <a:pt x="51" y="415"/>
                    <a:pt x="52" y="415"/>
                    <a:pt x="52" y="415"/>
                  </a:cubicBezTo>
                  <a:cubicBezTo>
                    <a:pt x="52" y="415"/>
                    <a:pt x="52" y="415"/>
                    <a:pt x="52" y="415"/>
                  </a:cubicBezTo>
                  <a:cubicBezTo>
                    <a:pt x="52" y="415"/>
                    <a:pt x="52" y="415"/>
                    <a:pt x="52" y="415"/>
                  </a:cubicBezTo>
                  <a:cubicBezTo>
                    <a:pt x="53" y="415"/>
                    <a:pt x="53" y="415"/>
                    <a:pt x="53" y="415"/>
                  </a:cubicBezTo>
                  <a:cubicBezTo>
                    <a:pt x="53" y="415"/>
                    <a:pt x="53" y="415"/>
                    <a:pt x="54" y="415"/>
                  </a:cubicBezTo>
                  <a:cubicBezTo>
                    <a:pt x="54" y="415"/>
                    <a:pt x="54" y="415"/>
                    <a:pt x="54" y="415"/>
                  </a:cubicBezTo>
                  <a:cubicBezTo>
                    <a:pt x="54" y="415"/>
                    <a:pt x="54" y="415"/>
                    <a:pt x="54" y="415"/>
                  </a:cubicBezTo>
                  <a:cubicBezTo>
                    <a:pt x="54" y="415"/>
                    <a:pt x="54" y="415"/>
                    <a:pt x="54" y="415"/>
                  </a:cubicBezTo>
                  <a:cubicBezTo>
                    <a:pt x="55" y="415"/>
                    <a:pt x="55" y="415"/>
                    <a:pt x="56" y="415"/>
                  </a:cubicBezTo>
                  <a:cubicBezTo>
                    <a:pt x="56" y="415"/>
                    <a:pt x="56" y="415"/>
                    <a:pt x="56" y="415"/>
                  </a:cubicBezTo>
                  <a:cubicBezTo>
                    <a:pt x="57" y="415"/>
                    <a:pt x="57" y="415"/>
                    <a:pt x="58" y="415"/>
                  </a:cubicBezTo>
                  <a:cubicBezTo>
                    <a:pt x="58" y="415"/>
                    <a:pt x="58" y="415"/>
                    <a:pt x="58" y="415"/>
                  </a:cubicBezTo>
                  <a:cubicBezTo>
                    <a:pt x="58" y="415"/>
                    <a:pt x="58" y="415"/>
                    <a:pt x="58" y="415"/>
                  </a:cubicBezTo>
                  <a:cubicBezTo>
                    <a:pt x="58" y="415"/>
                    <a:pt x="58" y="415"/>
                    <a:pt x="58" y="415"/>
                  </a:cubicBezTo>
                  <a:cubicBezTo>
                    <a:pt x="59" y="415"/>
                    <a:pt x="59" y="415"/>
                    <a:pt x="60" y="415"/>
                  </a:cubicBezTo>
                  <a:cubicBezTo>
                    <a:pt x="60" y="415"/>
                    <a:pt x="60" y="415"/>
                    <a:pt x="60" y="415"/>
                  </a:cubicBezTo>
                  <a:cubicBezTo>
                    <a:pt x="61" y="414"/>
                    <a:pt x="61" y="414"/>
                    <a:pt x="62" y="414"/>
                  </a:cubicBezTo>
                  <a:cubicBezTo>
                    <a:pt x="62" y="414"/>
                    <a:pt x="62" y="414"/>
                    <a:pt x="62" y="414"/>
                  </a:cubicBezTo>
                  <a:cubicBezTo>
                    <a:pt x="62" y="414"/>
                    <a:pt x="63" y="414"/>
                    <a:pt x="64" y="414"/>
                  </a:cubicBezTo>
                  <a:cubicBezTo>
                    <a:pt x="64" y="414"/>
                    <a:pt x="64" y="414"/>
                    <a:pt x="64" y="414"/>
                  </a:cubicBezTo>
                  <a:cubicBezTo>
                    <a:pt x="238" y="393"/>
                    <a:pt x="385" y="285"/>
                    <a:pt x="462" y="135"/>
                  </a:cubicBezTo>
                  <a:cubicBezTo>
                    <a:pt x="203" y="0"/>
                    <a:pt x="203" y="0"/>
                    <a:pt x="203" y="0"/>
                  </a:cubicBezTo>
                </a:path>
              </a:pathLst>
            </a:custGeom>
            <a:solidFill>
              <a:srgbClr val="008AF2"/>
            </a:solidFill>
            <a:ln>
              <a:solidFill>
                <a:srgbClr val="003C6C"/>
              </a:solidFill>
            </a:ln>
          </p:spPr>
          <p:txBody>
            <a:bodyPr vert="horz" wrap="square" lIns="91403" tIns="45701" rIns="91403" bIns="45701" numCol="1" anchor="t" anchorCtr="0" compatLnSpc="1">
              <a:prstTxWarp prst="textNoShape">
                <a:avLst/>
              </a:prstTxWarp>
            </a:bodyPr>
            <a:lstStyle/>
            <a:p>
              <a:endParaRPr lang="en-US" sz="1799"/>
            </a:p>
          </p:txBody>
        </p:sp>
        <p:sp>
          <p:nvSpPr>
            <p:cNvPr id="18" name="Freeform 12"/>
            <p:cNvSpPr>
              <a:spLocks noEditPoints="1"/>
            </p:cNvSpPr>
            <p:nvPr/>
          </p:nvSpPr>
          <p:spPr bwMode="auto">
            <a:xfrm>
              <a:off x="2530475" y="3986213"/>
              <a:ext cx="749300" cy="460375"/>
            </a:xfrm>
            <a:custGeom>
              <a:avLst/>
              <a:gdLst>
                <a:gd name="T0" fmla="*/ 1 w 203"/>
                <a:gd name="T1" fmla="*/ 125 h 125"/>
                <a:gd name="T2" fmla="*/ 0 w 203"/>
                <a:gd name="T3" fmla="*/ 125 h 125"/>
                <a:gd name="T4" fmla="*/ 0 w 203"/>
                <a:gd name="T5" fmla="*/ 125 h 125"/>
                <a:gd name="T6" fmla="*/ 1 w 203"/>
                <a:gd name="T7" fmla="*/ 125 h 125"/>
                <a:gd name="T8" fmla="*/ 1 w 203"/>
                <a:gd name="T9" fmla="*/ 125 h 125"/>
                <a:gd name="T10" fmla="*/ 1 w 203"/>
                <a:gd name="T11" fmla="*/ 125 h 125"/>
                <a:gd name="T12" fmla="*/ 1 w 203"/>
                <a:gd name="T13" fmla="*/ 125 h 125"/>
                <a:gd name="T14" fmla="*/ 2 w 203"/>
                <a:gd name="T15" fmla="*/ 125 h 125"/>
                <a:gd name="T16" fmla="*/ 1 w 203"/>
                <a:gd name="T17" fmla="*/ 125 h 125"/>
                <a:gd name="T18" fmla="*/ 2 w 203"/>
                <a:gd name="T19" fmla="*/ 125 h 125"/>
                <a:gd name="T20" fmla="*/ 2 w 203"/>
                <a:gd name="T21" fmla="*/ 125 h 125"/>
                <a:gd name="T22" fmla="*/ 2 w 203"/>
                <a:gd name="T23" fmla="*/ 125 h 125"/>
                <a:gd name="T24" fmla="*/ 2 w 203"/>
                <a:gd name="T25" fmla="*/ 125 h 125"/>
                <a:gd name="T26" fmla="*/ 3 w 203"/>
                <a:gd name="T27" fmla="*/ 125 h 125"/>
                <a:gd name="T28" fmla="*/ 2 w 203"/>
                <a:gd name="T29" fmla="*/ 125 h 125"/>
                <a:gd name="T30" fmla="*/ 3 w 203"/>
                <a:gd name="T31" fmla="*/ 125 h 125"/>
                <a:gd name="T32" fmla="*/ 3 w 203"/>
                <a:gd name="T33" fmla="*/ 125 h 125"/>
                <a:gd name="T34" fmla="*/ 3 w 203"/>
                <a:gd name="T35" fmla="*/ 125 h 125"/>
                <a:gd name="T36" fmla="*/ 3 w 203"/>
                <a:gd name="T37" fmla="*/ 125 h 125"/>
                <a:gd name="T38" fmla="*/ 4 w 203"/>
                <a:gd name="T39" fmla="*/ 125 h 125"/>
                <a:gd name="T40" fmla="*/ 3 w 203"/>
                <a:gd name="T41" fmla="*/ 125 h 125"/>
                <a:gd name="T42" fmla="*/ 4 w 203"/>
                <a:gd name="T43" fmla="*/ 125 h 125"/>
                <a:gd name="T44" fmla="*/ 5 w 203"/>
                <a:gd name="T45" fmla="*/ 125 h 125"/>
                <a:gd name="T46" fmla="*/ 4 w 203"/>
                <a:gd name="T47" fmla="*/ 125 h 125"/>
                <a:gd name="T48" fmla="*/ 5 w 203"/>
                <a:gd name="T49" fmla="*/ 125 h 125"/>
                <a:gd name="T50" fmla="*/ 5 w 203"/>
                <a:gd name="T51" fmla="*/ 125 h 125"/>
                <a:gd name="T52" fmla="*/ 5 w 203"/>
                <a:gd name="T53" fmla="*/ 125 h 125"/>
                <a:gd name="T54" fmla="*/ 5 w 203"/>
                <a:gd name="T55" fmla="*/ 125 h 125"/>
                <a:gd name="T56" fmla="*/ 6 w 203"/>
                <a:gd name="T57" fmla="*/ 125 h 125"/>
                <a:gd name="T58" fmla="*/ 5 w 203"/>
                <a:gd name="T59" fmla="*/ 125 h 125"/>
                <a:gd name="T60" fmla="*/ 6 w 203"/>
                <a:gd name="T61" fmla="*/ 125 h 125"/>
                <a:gd name="T62" fmla="*/ 7 w 203"/>
                <a:gd name="T63" fmla="*/ 125 h 125"/>
                <a:gd name="T64" fmla="*/ 6 w 203"/>
                <a:gd name="T65" fmla="*/ 125 h 125"/>
                <a:gd name="T66" fmla="*/ 7 w 203"/>
                <a:gd name="T67" fmla="*/ 125 h 125"/>
                <a:gd name="T68" fmla="*/ 8 w 203"/>
                <a:gd name="T69" fmla="*/ 125 h 125"/>
                <a:gd name="T70" fmla="*/ 7 w 203"/>
                <a:gd name="T71" fmla="*/ 125 h 125"/>
                <a:gd name="T72" fmla="*/ 8 w 203"/>
                <a:gd name="T73" fmla="*/ 125 h 125"/>
                <a:gd name="T74" fmla="*/ 203 w 203"/>
                <a:gd name="T75" fmla="*/ 0 h 125"/>
                <a:gd name="T76" fmla="*/ 203 w 203"/>
                <a:gd name="T77" fmla="*/ 0 h 125"/>
                <a:gd name="T78" fmla="*/ 8 w 203"/>
                <a:gd name="T79" fmla="*/ 125 h 125"/>
                <a:gd name="T80" fmla="*/ 203 w 203"/>
                <a:gd name="T81" fmla="*/ 0 h 125"/>
                <a:gd name="T82" fmla="*/ 203 w 203"/>
                <a:gd name="T83" fmla="*/ 0 h 125"/>
                <a:gd name="T84" fmla="*/ 203 w 203"/>
                <a:gd name="T8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125">
                  <a:moveTo>
                    <a:pt x="1" y="125"/>
                  </a:moveTo>
                  <a:cubicBezTo>
                    <a:pt x="0" y="125"/>
                    <a:pt x="0" y="125"/>
                    <a:pt x="0" y="125"/>
                  </a:cubicBezTo>
                  <a:cubicBezTo>
                    <a:pt x="0" y="125"/>
                    <a:pt x="0" y="125"/>
                    <a:pt x="0" y="125"/>
                  </a:cubicBezTo>
                  <a:cubicBezTo>
                    <a:pt x="0" y="125"/>
                    <a:pt x="0" y="125"/>
                    <a:pt x="1" y="125"/>
                  </a:cubicBezTo>
                  <a:moveTo>
                    <a:pt x="1" y="125"/>
                  </a:moveTo>
                  <a:cubicBezTo>
                    <a:pt x="1" y="125"/>
                    <a:pt x="1" y="125"/>
                    <a:pt x="1" y="125"/>
                  </a:cubicBezTo>
                  <a:cubicBezTo>
                    <a:pt x="1" y="125"/>
                    <a:pt x="1" y="125"/>
                    <a:pt x="1" y="125"/>
                  </a:cubicBezTo>
                  <a:moveTo>
                    <a:pt x="2" y="125"/>
                  </a:moveTo>
                  <a:cubicBezTo>
                    <a:pt x="1" y="125"/>
                    <a:pt x="1" y="125"/>
                    <a:pt x="1" y="125"/>
                  </a:cubicBezTo>
                  <a:cubicBezTo>
                    <a:pt x="1" y="125"/>
                    <a:pt x="1" y="125"/>
                    <a:pt x="2" y="125"/>
                  </a:cubicBezTo>
                  <a:moveTo>
                    <a:pt x="2" y="125"/>
                  </a:moveTo>
                  <a:cubicBezTo>
                    <a:pt x="2" y="125"/>
                    <a:pt x="2" y="125"/>
                    <a:pt x="2" y="125"/>
                  </a:cubicBezTo>
                  <a:cubicBezTo>
                    <a:pt x="2" y="125"/>
                    <a:pt x="2" y="125"/>
                    <a:pt x="2" y="125"/>
                  </a:cubicBezTo>
                  <a:moveTo>
                    <a:pt x="3" y="125"/>
                  </a:moveTo>
                  <a:cubicBezTo>
                    <a:pt x="2" y="125"/>
                    <a:pt x="2" y="125"/>
                    <a:pt x="2" y="125"/>
                  </a:cubicBezTo>
                  <a:cubicBezTo>
                    <a:pt x="2" y="125"/>
                    <a:pt x="2" y="125"/>
                    <a:pt x="3" y="125"/>
                  </a:cubicBezTo>
                  <a:moveTo>
                    <a:pt x="3" y="125"/>
                  </a:moveTo>
                  <a:cubicBezTo>
                    <a:pt x="3" y="125"/>
                    <a:pt x="3" y="125"/>
                    <a:pt x="3" y="125"/>
                  </a:cubicBezTo>
                  <a:cubicBezTo>
                    <a:pt x="3" y="125"/>
                    <a:pt x="3" y="125"/>
                    <a:pt x="3" y="125"/>
                  </a:cubicBezTo>
                  <a:moveTo>
                    <a:pt x="4" y="125"/>
                  </a:moveTo>
                  <a:cubicBezTo>
                    <a:pt x="4" y="125"/>
                    <a:pt x="4" y="125"/>
                    <a:pt x="3" y="125"/>
                  </a:cubicBezTo>
                  <a:cubicBezTo>
                    <a:pt x="4" y="125"/>
                    <a:pt x="4" y="125"/>
                    <a:pt x="4" y="125"/>
                  </a:cubicBezTo>
                  <a:moveTo>
                    <a:pt x="5" y="125"/>
                  </a:moveTo>
                  <a:cubicBezTo>
                    <a:pt x="5" y="125"/>
                    <a:pt x="4" y="125"/>
                    <a:pt x="4" y="125"/>
                  </a:cubicBezTo>
                  <a:cubicBezTo>
                    <a:pt x="4" y="125"/>
                    <a:pt x="5" y="125"/>
                    <a:pt x="5" y="125"/>
                  </a:cubicBezTo>
                  <a:moveTo>
                    <a:pt x="5" y="125"/>
                  </a:moveTo>
                  <a:cubicBezTo>
                    <a:pt x="5" y="125"/>
                    <a:pt x="5" y="125"/>
                    <a:pt x="5" y="125"/>
                  </a:cubicBezTo>
                  <a:cubicBezTo>
                    <a:pt x="5" y="125"/>
                    <a:pt x="5" y="125"/>
                    <a:pt x="5" y="125"/>
                  </a:cubicBezTo>
                  <a:moveTo>
                    <a:pt x="6" y="125"/>
                  </a:moveTo>
                  <a:cubicBezTo>
                    <a:pt x="6" y="125"/>
                    <a:pt x="5" y="125"/>
                    <a:pt x="5" y="125"/>
                  </a:cubicBezTo>
                  <a:cubicBezTo>
                    <a:pt x="5" y="125"/>
                    <a:pt x="6" y="125"/>
                    <a:pt x="6" y="125"/>
                  </a:cubicBezTo>
                  <a:moveTo>
                    <a:pt x="7" y="125"/>
                  </a:moveTo>
                  <a:cubicBezTo>
                    <a:pt x="6" y="125"/>
                    <a:pt x="6" y="125"/>
                    <a:pt x="6" y="125"/>
                  </a:cubicBezTo>
                  <a:cubicBezTo>
                    <a:pt x="6" y="125"/>
                    <a:pt x="6" y="125"/>
                    <a:pt x="7" y="125"/>
                  </a:cubicBezTo>
                  <a:moveTo>
                    <a:pt x="8" y="125"/>
                  </a:moveTo>
                  <a:cubicBezTo>
                    <a:pt x="7" y="125"/>
                    <a:pt x="7" y="125"/>
                    <a:pt x="7" y="125"/>
                  </a:cubicBezTo>
                  <a:cubicBezTo>
                    <a:pt x="7" y="125"/>
                    <a:pt x="7" y="125"/>
                    <a:pt x="8" y="125"/>
                  </a:cubicBezTo>
                  <a:moveTo>
                    <a:pt x="203" y="0"/>
                  </a:moveTo>
                  <a:cubicBezTo>
                    <a:pt x="203" y="0"/>
                    <a:pt x="203" y="0"/>
                    <a:pt x="203" y="0"/>
                  </a:cubicBezTo>
                  <a:cubicBezTo>
                    <a:pt x="167" y="72"/>
                    <a:pt x="93" y="122"/>
                    <a:pt x="8" y="125"/>
                  </a:cubicBezTo>
                  <a:cubicBezTo>
                    <a:pt x="93" y="122"/>
                    <a:pt x="167" y="72"/>
                    <a:pt x="203" y="0"/>
                  </a:cubicBezTo>
                  <a:cubicBezTo>
                    <a:pt x="203" y="0"/>
                    <a:pt x="203" y="0"/>
                    <a:pt x="203" y="0"/>
                  </a:cubicBezTo>
                  <a:cubicBezTo>
                    <a:pt x="203" y="0"/>
                    <a:pt x="203" y="0"/>
                    <a:pt x="203" y="0"/>
                  </a:cubicBezTo>
                </a:path>
              </a:pathLst>
            </a:custGeom>
            <a:solidFill>
              <a:srgbClr val="F8A648"/>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19" name="Freeform 13"/>
            <p:cNvSpPr>
              <a:spLocks/>
            </p:cNvSpPr>
            <p:nvPr/>
          </p:nvSpPr>
          <p:spPr bwMode="auto">
            <a:xfrm>
              <a:off x="3279775" y="3986213"/>
              <a:ext cx="954088" cy="498475"/>
            </a:xfrm>
            <a:custGeom>
              <a:avLst/>
              <a:gdLst>
                <a:gd name="T0" fmla="*/ 0 w 601"/>
                <a:gd name="T1" fmla="*/ 0 h 314"/>
                <a:gd name="T2" fmla="*/ 0 w 601"/>
                <a:gd name="T3" fmla="*/ 0 h 314"/>
                <a:gd name="T4" fmla="*/ 0 w 601"/>
                <a:gd name="T5" fmla="*/ 0 h 314"/>
                <a:gd name="T6" fmla="*/ 601 w 601"/>
                <a:gd name="T7" fmla="*/ 314 h 314"/>
                <a:gd name="T8" fmla="*/ 601 w 601"/>
                <a:gd name="T9" fmla="*/ 314 h 314"/>
                <a:gd name="T10" fmla="*/ 0 w 601"/>
                <a:gd name="T11" fmla="*/ 0 h 314"/>
              </a:gdLst>
              <a:ahLst/>
              <a:cxnLst>
                <a:cxn ang="0">
                  <a:pos x="T0" y="T1"/>
                </a:cxn>
                <a:cxn ang="0">
                  <a:pos x="T2" y="T3"/>
                </a:cxn>
                <a:cxn ang="0">
                  <a:pos x="T4" y="T5"/>
                </a:cxn>
                <a:cxn ang="0">
                  <a:pos x="T6" y="T7"/>
                </a:cxn>
                <a:cxn ang="0">
                  <a:pos x="T8" y="T9"/>
                </a:cxn>
                <a:cxn ang="0">
                  <a:pos x="T10" y="T11"/>
                </a:cxn>
              </a:cxnLst>
              <a:rect l="0" t="0" r="r" b="b"/>
              <a:pathLst>
                <a:path w="601" h="314">
                  <a:moveTo>
                    <a:pt x="0" y="0"/>
                  </a:moveTo>
                  <a:lnTo>
                    <a:pt x="0" y="0"/>
                  </a:lnTo>
                  <a:lnTo>
                    <a:pt x="0" y="0"/>
                  </a:lnTo>
                  <a:lnTo>
                    <a:pt x="601" y="314"/>
                  </a:lnTo>
                  <a:lnTo>
                    <a:pt x="601" y="314"/>
                  </a:lnTo>
                  <a:lnTo>
                    <a:pt x="0" y="0"/>
                  </a:lnTo>
                  <a:close/>
                </a:path>
              </a:pathLst>
            </a:custGeom>
            <a:solidFill>
              <a:srgbClr val="F79D34"/>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20" name="Freeform 14"/>
            <p:cNvSpPr>
              <a:spLocks/>
            </p:cNvSpPr>
            <p:nvPr/>
          </p:nvSpPr>
          <p:spPr bwMode="auto">
            <a:xfrm>
              <a:off x="3279775" y="3986213"/>
              <a:ext cx="954088" cy="498475"/>
            </a:xfrm>
            <a:custGeom>
              <a:avLst/>
              <a:gdLst>
                <a:gd name="T0" fmla="*/ 0 w 601"/>
                <a:gd name="T1" fmla="*/ 0 h 314"/>
                <a:gd name="T2" fmla="*/ 0 w 601"/>
                <a:gd name="T3" fmla="*/ 0 h 314"/>
                <a:gd name="T4" fmla="*/ 0 w 601"/>
                <a:gd name="T5" fmla="*/ 0 h 314"/>
                <a:gd name="T6" fmla="*/ 601 w 601"/>
                <a:gd name="T7" fmla="*/ 314 h 314"/>
                <a:gd name="T8" fmla="*/ 601 w 601"/>
                <a:gd name="T9" fmla="*/ 314 h 314"/>
                <a:gd name="T10" fmla="*/ 0 w 601"/>
                <a:gd name="T11" fmla="*/ 0 h 314"/>
              </a:gdLst>
              <a:ahLst/>
              <a:cxnLst>
                <a:cxn ang="0">
                  <a:pos x="T0" y="T1"/>
                </a:cxn>
                <a:cxn ang="0">
                  <a:pos x="T2" y="T3"/>
                </a:cxn>
                <a:cxn ang="0">
                  <a:pos x="T4" y="T5"/>
                </a:cxn>
                <a:cxn ang="0">
                  <a:pos x="T6" y="T7"/>
                </a:cxn>
                <a:cxn ang="0">
                  <a:pos x="T8" y="T9"/>
                </a:cxn>
                <a:cxn ang="0">
                  <a:pos x="T10" y="T11"/>
                </a:cxn>
              </a:cxnLst>
              <a:rect l="0" t="0" r="r" b="b"/>
              <a:pathLst>
                <a:path w="601" h="314">
                  <a:moveTo>
                    <a:pt x="0" y="0"/>
                  </a:moveTo>
                  <a:lnTo>
                    <a:pt x="0" y="0"/>
                  </a:lnTo>
                  <a:lnTo>
                    <a:pt x="0" y="0"/>
                  </a:lnTo>
                  <a:lnTo>
                    <a:pt x="601" y="314"/>
                  </a:lnTo>
                  <a:lnTo>
                    <a:pt x="601" y="314"/>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endParaRPr lang="en-US" sz="1799"/>
            </a:p>
          </p:txBody>
        </p:sp>
        <p:sp>
          <p:nvSpPr>
            <p:cNvPr id="21" name="Freeform 15"/>
            <p:cNvSpPr>
              <a:spLocks noEditPoints="1"/>
            </p:cNvSpPr>
            <p:nvPr/>
          </p:nvSpPr>
          <p:spPr bwMode="auto">
            <a:xfrm>
              <a:off x="2530475" y="3676650"/>
              <a:ext cx="158750" cy="106362"/>
            </a:xfrm>
            <a:custGeom>
              <a:avLst/>
              <a:gdLst>
                <a:gd name="T0" fmla="*/ 0 w 43"/>
                <a:gd name="T1" fmla="*/ 29 h 29"/>
                <a:gd name="T2" fmla="*/ 0 w 43"/>
                <a:gd name="T3" fmla="*/ 29 h 29"/>
                <a:gd name="T4" fmla="*/ 0 w 43"/>
                <a:gd name="T5" fmla="*/ 29 h 29"/>
                <a:gd name="T6" fmla="*/ 0 w 43"/>
                <a:gd name="T7" fmla="*/ 29 h 29"/>
                <a:gd name="T8" fmla="*/ 1 w 43"/>
                <a:gd name="T9" fmla="*/ 29 h 29"/>
                <a:gd name="T10" fmla="*/ 0 w 43"/>
                <a:gd name="T11" fmla="*/ 29 h 29"/>
                <a:gd name="T12" fmla="*/ 1 w 43"/>
                <a:gd name="T13" fmla="*/ 29 h 29"/>
                <a:gd name="T14" fmla="*/ 1 w 43"/>
                <a:gd name="T15" fmla="*/ 29 h 29"/>
                <a:gd name="T16" fmla="*/ 1 w 43"/>
                <a:gd name="T17" fmla="*/ 29 h 29"/>
                <a:gd name="T18" fmla="*/ 1 w 43"/>
                <a:gd name="T19" fmla="*/ 29 h 29"/>
                <a:gd name="T20" fmla="*/ 1 w 43"/>
                <a:gd name="T21" fmla="*/ 29 h 29"/>
                <a:gd name="T22" fmla="*/ 1 w 43"/>
                <a:gd name="T23" fmla="*/ 29 h 29"/>
                <a:gd name="T24" fmla="*/ 1 w 43"/>
                <a:gd name="T25" fmla="*/ 29 h 29"/>
                <a:gd name="T26" fmla="*/ 1 w 43"/>
                <a:gd name="T27" fmla="*/ 29 h 29"/>
                <a:gd name="T28" fmla="*/ 1 w 43"/>
                <a:gd name="T29" fmla="*/ 29 h 29"/>
                <a:gd name="T30" fmla="*/ 1 w 43"/>
                <a:gd name="T31" fmla="*/ 29 h 29"/>
                <a:gd name="T32" fmla="*/ 1 w 43"/>
                <a:gd name="T33" fmla="*/ 29 h 29"/>
                <a:gd name="T34" fmla="*/ 1 w 43"/>
                <a:gd name="T35" fmla="*/ 29 h 29"/>
                <a:gd name="T36" fmla="*/ 1 w 43"/>
                <a:gd name="T37" fmla="*/ 29 h 29"/>
                <a:gd name="T38" fmla="*/ 43 w 43"/>
                <a:gd name="T39" fmla="*/ 0 h 29"/>
                <a:gd name="T40" fmla="*/ 1 w 43"/>
                <a:gd name="T41" fmla="*/ 29 h 29"/>
                <a:gd name="T42" fmla="*/ 43 w 43"/>
                <a:gd name="T43" fmla="*/ 0 h 29"/>
                <a:gd name="T44" fmla="*/ 43 w 43"/>
                <a:gd name="T45" fmla="*/ 0 h 29"/>
                <a:gd name="T46" fmla="*/ 43 w 43"/>
                <a:gd name="T47" fmla="*/ 0 h 29"/>
                <a:gd name="T48" fmla="*/ 43 w 43"/>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29">
                  <a:moveTo>
                    <a:pt x="0" y="29"/>
                  </a:moveTo>
                  <a:cubicBezTo>
                    <a:pt x="0" y="29"/>
                    <a:pt x="0" y="29"/>
                    <a:pt x="0" y="29"/>
                  </a:cubicBezTo>
                  <a:cubicBezTo>
                    <a:pt x="0" y="29"/>
                    <a:pt x="0" y="29"/>
                    <a:pt x="0" y="29"/>
                  </a:cubicBezTo>
                  <a:cubicBezTo>
                    <a:pt x="0" y="29"/>
                    <a:pt x="0" y="29"/>
                    <a:pt x="0" y="29"/>
                  </a:cubicBezTo>
                  <a:moveTo>
                    <a:pt x="1" y="29"/>
                  </a:moveTo>
                  <a:cubicBezTo>
                    <a:pt x="0" y="29"/>
                    <a:pt x="0" y="29"/>
                    <a:pt x="0" y="29"/>
                  </a:cubicBezTo>
                  <a:cubicBezTo>
                    <a:pt x="0" y="29"/>
                    <a:pt x="0" y="29"/>
                    <a:pt x="1" y="29"/>
                  </a:cubicBezTo>
                  <a:moveTo>
                    <a:pt x="1" y="29"/>
                  </a:moveTo>
                  <a:cubicBezTo>
                    <a:pt x="1" y="29"/>
                    <a:pt x="1" y="29"/>
                    <a:pt x="1" y="29"/>
                  </a:cubicBezTo>
                  <a:cubicBezTo>
                    <a:pt x="1" y="29"/>
                    <a:pt x="1" y="29"/>
                    <a:pt x="1" y="29"/>
                  </a:cubicBezTo>
                  <a:moveTo>
                    <a:pt x="1" y="29"/>
                  </a:moveTo>
                  <a:cubicBezTo>
                    <a:pt x="1" y="29"/>
                    <a:pt x="1" y="29"/>
                    <a:pt x="1" y="29"/>
                  </a:cubicBezTo>
                  <a:cubicBezTo>
                    <a:pt x="1" y="29"/>
                    <a:pt x="1" y="29"/>
                    <a:pt x="1" y="29"/>
                  </a:cubicBezTo>
                  <a:moveTo>
                    <a:pt x="1" y="29"/>
                  </a:moveTo>
                  <a:cubicBezTo>
                    <a:pt x="1" y="29"/>
                    <a:pt x="1" y="29"/>
                    <a:pt x="1" y="29"/>
                  </a:cubicBezTo>
                  <a:cubicBezTo>
                    <a:pt x="1" y="29"/>
                    <a:pt x="1" y="29"/>
                    <a:pt x="1" y="29"/>
                  </a:cubicBezTo>
                  <a:moveTo>
                    <a:pt x="1" y="29"/>
                  </a:moveTo>
                  <a:cubicBezTo>
                    <a:pt x="1" y="29"/>
                    <a:pt x="1" y="29"/>
                    <a:pt x="1" y="29"/>
                  </a:cubicBezTo>
                  <a:cubicBezTo>
                    <a:pt x="1" y="29"/>
                    <a:pt x="1" y="29"/>
                    <a:pt x="1" y="29"/>
                  </a:cubicBezTo>
                  <a:moveTo>
                    <a:pt x="43" y="0"/>
                  </a:moveTo>
                  <a:cubicBezTo>
                    <a:pt x="36" y="17"/>
                    <a:pt x="20" y="29"/>
                    <a:pt x="1" y="29"/>
                  </a:cubicBezTo>
                  <a:cubicBezTo>
                    <a:pt x="20" y="29"/>
                    <a:pt x="36" y="17"/>
                    <a:pt x="43" y="0"/>
                  </a:cubicBezTo>
                  <a:cubicBezTo>
                    <a:pt x="43" y="0"/>
                    <a:pt x="43" y="0"/>
                    <a:pt x="43" y="0"/>
                  </a:cubicBezTo>
                  <a:cubicBezTo>
                    <a:pt x="43" y="0"/>
                    <a:pt x="43" y="0"/>
                    <a:pt x="43" y="0"/>
                  </a:cubicBezTo>
                  <a:cubicBezTo>
                    <a:pt x="43" y="0"/>
                    <a:pt x="43" y="0"/>
                    <a:pt x="43" y="0"/>
                  </a:cubicBezTo>
                </a:path>
              </a:pathLst>
            </a:custGeom>
            <a:solidFill>
              <a:srgbClr val="FDFDFD"/>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22" name="Freeform 16"/>
            <p:cNvSpPr>
              <a:spLocks noEditPoints="1"/>
            </p:cNvSpPr>
            <p:nvPr/>
          </p:nvSpPr>
          <p:spPr bwMode="auto">
            <a:xfrm>
              <a:off x="2535238" y="4446588"/>
              <a:ext cx="25400" cy="0"/>
            </a:xfrm>
            <a:custGeom>
              <a:avLst/>
              <a:gdLst>
                <a:gd name="T0" fmla="*/ 0 w 7"/>
                <a:gd name="T1" fmla="*/ 0 w 7"/>
                <a:gd name="T2" fmla="*/ 0 w 7"/>
                <a:gd name="T3" fmla="*/ 0 w 7"/>
                <a:gd name="T4" fmla="*/ 0 w 7"/>
                <a:gd name="T5" fmla="*/ 0 w 7"/>
                <a:gd name="T6" fmla="*/ 1 w 7"/>
                <a:gd name="T7" fmla="*/ 1 w 7"/>
                <a:gd name="T8" fmla="*/ 1 w 7"/>
                <a:gd name="T9" fmla="*/ 1 w 7"/>
                <a:gd name="T10" fmla="*/ 1 w 7"/>
                <a:gd name="T11" fmla="*/ 1 w 7"/>
                <a:gd name="T12" fmla="*/ 2 w 7"/>
                <a:gd name="T13" fmla="*/ 2 w 7"/>
                <a:gd name="T14" fmla="*/ 2 w 7"/>
                <a:gd name="T15" fmla="*/ 2 w 7"/>
                <a:gd name="T16" fmla="*/ 2 w 7"/>
                <a:gd name="T17" fmla="*/ 2 w 7"/>
                <a:gd name="T18" fmla="*/ 3 w 7"/>
                <a:gd name="T19" fmla="*/ 3 w 7"/>
                <a:gd name="T20" fmla="*/ 3 w 7"/>
                <a:gd name="T21" fmla="*/ 4 w 7"/>
                <a:gd name="T22" fmla="*/ 4 w 7"/>
                <a:gd name="T23" fmla="*/ 4 w 7"/>
                <a:gd name="T24" fmla="*/ 4 w 7"/>
                <a:gd name="T25" fmla="*/ 4 w 7"/>
                <a:gd name="T26" fmla="*/ 4 w 7"/>
                <a:gd name="T27" fmla="*/ 5 w 7"/>
                <a:gd name="T28" fmla="*/ 5 w 7"/>
                <a:gd name="T29" fmla="*/ 5 w 7"/>
                <a:gd name="T30" fmla="*/ 6 w 7"/>
                <a:gd name="T31" fmla="*/ 6 w 7"/>
                <a:gd name="T32" fmla="*/ 6 w 7"/>
                <a:gd name="T33" fmla="*/ 7 w 7"/>
                <a:gd name="T34" fmla="*/ 7 w 7"/>
                <a:gd name="T35" fmla="*/ 7 w 7"/>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Lst>
              <a:rect l="0" t="0" r="r" b="b"/>
              <a:pathLst>
                <a:path w="7">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path>
              </a:pathLst>
            </a:custGeom>
            <a:solidFill>
              <a:srgbClr val="F79D34"/>
            </a:solidFill>
            <a:ln w="9525">
              <a:noFill/>
              <a:round/>
              <a:headEnd/>
              <a:tailEnd/>
            </a:ln>
            <a:extLst/>
          </p:spPr>
          <p:txBody>
            <a:bodyPr vert="horz" wrap="square" lIns="91403" tIns="45701" rIns="91403" bIns="45701" numCol="1" anchor="t" anchorCtr="0" compatLnSpc="1">
              <a:prstTxWarp prst="textNoShape">
                <a:avLst/>
              </a:prstTxWarp>
            </a:bodyPr>
            <a:lstStyle/>
            <a:p>
              <a:endParaRPr lang="en-US" sz="1799"/>
            </a:p>
          </p:txBody>
        </p:sp>
        <p:sp>
          <p:nvSpPr>
            <p:cNvPr id="23" name="Freeform 17"/>
            <p:cNvSpPr>
              <a:spLocks/>
            </p:cNvSpPr>
            <p:nvPr/>
          </p:nvSpPr>
          <p:spPr bwMode="auto">
            <a:xfrm>
              <a:off x="2530475" y="3676650"/>
              <a:ext cx="749300" cy="769937"/>
            </a:xfrm>
            <a:custGeom>
              <a:avLst/>
              <a:gdLst>
                <a:gd name="T0" fmla="*/ 43 w 203"/>
                <a:gd name="T1" fmla="*/ 0 h 209"/>
                <a:gd name="T2" fmla="*/ 1 w 203"/>
                <a:gd name="T3" fmla="*/ 29 h 209"/>
                <a:gd name="T4" fmla="*/ 1 w 203"/>
                <a:gd name="T5" fmla="*/ 29 h 209"/>
                <a:gd name="T6" fmla="*/ 1 w 203"/>
                <a:gd name="T7" fmla="*/ 29 h 209"/>
                <a:gd name="T8" fmla="*/ 1 w 203"/>
                <a:gd name="T9" fmla="*/ 29 h 209"/>
                <a:gd name="T10" fmla="*/ 1 w 203"/>
                <a:gd name="T11" fmla="*/ 29 h 209"/>
                <a:gd name="T12" fmla="*/ 1 w 203"/>
                <a:gd name="T13" fmla="*/ 29 h 209"/>
                <a:gd name="T14" fmla="*/ 1 w 203"/>
                <a:gd name="T15" fmla="*/ 29 h 209"/>
                <a:gd name="T16" fmla="*/ 1 w 203"/>
                <a:gd name="T17" fmla="*/ 29 h 209"/>
                <a:gd name="T18" fmla="*/ 1 w 203"/>
                <a:gd name="T19" fmla="*/ 29 h 209"/>
                <a:gd name="T20" fmla="*/ 1 w 203"/>
                <a:gd name="T21" fmla="*/ 29 h 209"/>
                <a:gd name="T22" fmla="*/ 0 w 203"/>
                <a:gd name="T23" fmla="*/ 29 h 209"/>
                <a:gd name="T24" fmla="*/ 0 w 203"/>
                <a:gd name="T25" fmla="*/ 29 h 209"/>
                <a:gd name="T26" fmla="*/ 0 w 203"/>
                <a:gd name="T27" fmla="*/ 29 h 209"/>
                <a:gd name="T28" fmla="*/ 0 w 203"/>
                <a:gd name="T29" fmla="*/ 209 h 209"/>
                <a:gd name="T30" fmla="*/ 1 w 203"/>
                <a:gd name="T31" fmla="*/ 209 h 209"/>
                <a:gd name="T32" fmla="*/ 1 w 203"/>
                <a:gd name="T33" fmla="*/ 209 h 209"/>
                <a:gd name="T34" fmla="*/ 1 w 203"/>
                <a:gd name="T35" fmla="*/ 209 h 209"/>
                <a:gd name="T36" fmla="*/ 1 w 203"/>
                <a:gd name="T37" fmla="*/ 209 h 209"/>
                <a:gd name="T38" fmla="*/ 2 w 203"/>
                <a:gd name="T39" fmla="*/ 209 h 209"/>
                <a:gd name="T40" fmla="*/ 2 w 203"/>
                <a:gd name="T41" fmla="*/ 209 h 209"/>
                <a:gd name="T42" fmla="*/ 2 w 203"/>
                <a:gd name="T43" fmla="*/ 209 h 209"/>
                <a:gd name="T44" fmla="*/ 2 w 203"/>
                <a:gd name="T45" fmla="*/ 209 h 209"/>
                <a:gd name="T46" fmla="*/ 3 w 203"/>
                <a:gd name="T47" fmla="*/ 209 h 209"/>
                <a:gd name="T48" fmla="*/ 3 w 203"/>
                <a:gd name="T49" fmla="*/ 209 h 209"/>
                <a:gd name="T50" fmla="*/ 3 w 203"/>
                <a:gd name="T51" fmla="*/ 209 h 209"/>
                <a:gd name="T52" fmla="*/ 3 w 203"/>
                <a:gd name="T53" fmla="*/ 209 h 209"/>
                <a:gd name="T54" fmla="*/ 4 w 203"/>
                <a:gd name="T55" fmla="*/ 209 h 209"/>
                <a:gd name="T56" fmla="*/ 4 w 203"/>
                <a:gd name="T57" fmla="*/ 209 h 209"/>
                <a:gd name="T58" fmla="*/ 5 w 203"/>
                <a:gd name="T59" fmla="*/ 209 h 209"/>
                <a:gd name="T60" fmla="*/ 5 w 203"/>
                <a:gd name="T61" fmla="*/ 209 h 209"/>
                <a:gd name="T62" fmla="*/ 5 w 203"/>
                <a:gd name="T63" fmla="*/ 209 h 209"/>
                <a:gd name="T64" fmla="*/ 5 w 203"/>
                <a:gd name="T65" fmla="*/ 209 h 209"/>
                <a:gd name="T66" fmla="*/ 6 w 203"/>
                <a:gd name="T67" fmla="*/ 209 h 209"/>
                <a:gd name="T68" fmla="*/ 6 w 203"/>
                <a:gd name="T69" fmla="*/ 209 h 209"/>
                <a:gd name="T70" fmla="*/ 7 w 203"/>
                <a:gd name="T71" fmla="*/ 209 h 209"/>
                <a:gd name="T72" fmla="*/ 7 w 203"/>
                <a:gd name="T73" fmla="*/ 209 h 209"/>
                <a:gd name="T74" fmla="*/ 8 w 203"/>
                <a:gd name="T75" fmla="*/ 209 h 209"/>
                <a:gd name="T76" fmla="*/ 8 w 203"/>
                <a:gd name="T77" fmla="*/ 209 h 209"/>
                <a:gd name="T78" fmla="*/ 203 w 203"/>
                <a:gd name="T79" fmla="*/ 84 h 209"/>
                <a:gd name="T80" fmla="*/ 43 w 203"/>
                <a:gd name="T81"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 h="209">
                  <a:moveTo>
                    <a:pt x="43" y="0"/>
                  </a:moveTo>
                  <a:cubicBezTo>
                    <a:pt x="36" y="17"/>
                    <a:pt x="20"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1" y="29"/>
                    <a:pt x="1" y="29"/>
                    <a:pt x="1" y="29"/>
                  </a:cubicBezTo>
                  <a:cubicBezTo>
                    <a:pt x="0" y="29"/>
                    <a:pt x="0" y="29"/>
                    <a:pt x="0" y="29"/>
                  </a:cubicBezTo>
                  <a:cubicBezTo>
                    <a:pt x="0" y="29"/>
                    <a:pt x="0" y="29"/>
                    <a:pt x="0" y="29"/>
                  </a:cubicBezTo>
                  <a:cubicBezTo>
                    <a:pt x="0" y="29"/>
                    <a:pt x="0" y="29"/>
                    <a:pt x="0" y="29"/>
                  </a:cubicBezTo>
                  <a:cubicBezTo>
                    <a:pt x="0" y="209"/>
                    <a:pt x="0" y="209"/>
                    <a:pt x="0" y="209"/>
                  </a:cubicBezTo>
                  <a:cubicBezTo>
                    <a:pt x="0" y="209"/>
                    <a:pt x="0" y="209"/>
                    <a:pt x="1" y="209"/>
                  </a:cubicBezTo>
                  <a:cubicBezTo>
                    <a:pt x="1" y="209"/>
                    <a:pt x="1" y="209"/>
                    <a:pt x="1" y="209"/>
                  </a:cubicBezTo>
                  <a:cubicBezTo>
                    <a:pt x="1" y="209"/>
                    <a:pt x="1" y="209"/>
                    <a:pt x="1" y="209"/>
                  </a:cubicBezTo>
                  <a:cubicBezTo>
                    <a:pt x="1" y="209"/>
                    <a:pt x="1" y="209"/>
                    <a:pt x="1" y="209"/>
                  </a:cubicBezTo>
                  <a:cubicBezTo>
                    <a:pt x="1" y="209"/>
                    <a:pt x="1" y="209"/>
                    <a:pt x="2" y="209"/>
                  </a:cubicBezTo>
                  <a:cubicBezTo>
                    <a:pt x="2" y="209"/>
                    <a:pt x="2" y="209"/>
                    <a:pt x="2" y="209"/>
                  </a:cubicBezTo>
                  <a:cubicBezTo>
                    <a:pt x="2" y="209"/>
                    <a:pt x="2" y="209"/>
                    <a:pt x="2" y="209"/>
                  </a:cubicBezTo>
                  <a:cubicBezTo>
                    <a:pt x="2" y="209"/>
                    <a:pt x="2" y="209"/>
                    <a:pt x="2" y="209"/>
                  </a:cubicBezTo>
                  <a:cubicBezTo>
                    <a:pt x="2" y="209"/>
                    <a:pt x="2" y="209"/>
                    <a:pt x="3" y="209"/>
                  </a:cubicBezTo>
                  <a:cubicBezTo>
                    <a:pt x="3" y="209"/>
                    <a:pt x="3" y="209"/>
                    <a:pt x="3" y="209"/>
                  </a:cubicBezTo>
                  <a:cubicBezTo>
                    <a:pt x="3" y="209"/>
                    <a:pt x="3" y="209"/>
                    <a:pt x="3" y="209"/>
                  </a:cubicBezTo>
                  <a:cubicBezTo>
                    <a:pt x="3" y="209"/>
                    <a:pt x="3" y="209"/>
                    <a:pt x="3" y="209"/>
                  </a:cubicBezTo>
                  <a:cubicBezTo>
                    <a:pt x="4" y="209"/>
                    <a:pt x="4" y="209"/>
                    <a:pt x="4" y="209"/>
                  </a:cubicBezTo>
                  <a:cubicBezTo>
                    <a:pt x="4" y="209"/>
                    <a:pt x="4" y="209"/>
                    <a:pt x="4" y="209"/>
                  </a:cubicBezTo>
                  <a:cubicBezTo>
                    <a:pt x="4" y="209"/>
                    <a:pt x="5" y="209"/>
                    <a:pt x="5" y="209"/>
                  </a:cubicBezTo>
                  <a:cubicBezTo>
                    <a:pt x="5" y="209"/>
                    <a:pt x="5" y="209"/>
                    <a:pt x="5" y="209"/>
                  </a:cubicBezTo>
                  <a:cubicBezTo>
                    <a:pt x="5" y="209"/>
                    <a:pt x="5" y="209"/>
                    <a:pt x="5" y="209"/>
                  </a:cubicBezTo>
                  <a:cubicBezTo>
                    <a:pt x="5" y="209"/>
                    <a:pt x="5" y="209"/>
                    <a:pt x="5" y="209"/>
                  </a:cubicBezTo>
                  <a:cubicBezTo>
                    <a:pt x="5" y="209"/>
                    <a:pt x="6" y="209"/>
                    <a:pt x="6" y="209"/>
                  </a:cubicBezTo>
                  <a:cubicBezTo>
                    <a:pt x="6" y="209"/>
                    <a:pt x="6" y="209"/>
                    <a:pt x="6" y="209"/>
                  </a:cubicBezTo>
                  <a:cubicBezTo>
                    <a:pt x="6" y="209"/>
                    <a:pt x="6" y="209"/>
                    <a:pt x="7" y="209"/>
                  </a:cubicBezTo>
                  <a:cubicBezTo>
                    <a:pt x="7" y="209"/>
                    <a:pt x="7" y="209"/>
                    <a:pt x="7" y="209"/>
                  </a:cubicBezTo>
                  <a:cubicBezTo>
                    <a:pt x="7" y="209"/>
                    <a:pt x="7" y="209"/>
                    <a:pt x="8" y="209"/>
                  </a:cubicBezTo>
                  <a:cubicBezTo>
                    <a:pt x="8" y="209"/>
                    <a:pt x="8" y="209"/>
                    <a:pt x="8" y="209"/>
                  </a:cubicBezTo>
                  <a:cubicBezTo>
                    <a:pt x="93" y="206"/>
                    <a:pt x="167" y="156"/>
                    <a:pt x="203" y="84"/>
                  </a:cubicBezTo>
                  <a:cubicBezTo>
                    <a:pt x="43" y="0"/>
                    <a:pt x="43" y="0"/>
                    <a:pt x="43" y="0"/>
                  </a:cubicBezTo>
                </a:path>
              </a:pathLst>
            </a:custGeom>
            <a:solidFill>
              <a:srgbClr val="008AF2"/>
            </a:solidFill>
            <a:ln>
              <a:solidFill>
                <a:srgbClr val="003C6C"/>
              </a:solidFill>
            </a:ln>
          </p:spPr>
          <p:txBody>
            <a:bodyPr vert="horz" wrap="square" lIns="91403" tIns="45701" rIns="91403" bIns="45701" numCol="1" anchor="t" anchorCtr="0" compatLnSpc="1">
              <a:prstTxWarp prst="textNoShape">
                <a:avLst/>
              </a:prstTxWarp>
            </a:bodyPr>
            <a:lstStyle/>
            <a:p>
              <a:endParaRPr lang="en-US" sz="1799"/>
            </a:p>
          </p:txBody>
        </p:sp>
      </p:grpSp>
      <p:cxnSp>
        <p:nvCxnSpPr>
          <p:cNvPr id="26" name="Straight Connector 25"/>
          <p:cNvCxnSpPr/>
          <p:nvPr/>
        </p:nvCxnSpPr>
        <p:spPr>
          <a:xfrm>
            <a:off x="5767383" y="1613430"/>
            <a:ext cx="5458837"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389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12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500"/>
                                        <p:tgtEl>
                                          <p:spTgt spid="16"/>
                                        </p:tgtEl>
                                      </p:cBhvr>
                                    </p:animEffect>
                                  </p:childTnLst>
                                </p:cTn>
                              </p:par>
                              <p:par>
                                <p:cTn id="24" presetID="8" presetClass="emph" presetSubtype="0" fill="hold" grpId="0" nodeType="withEffect">
                                  <p:stCondLst>
                                    <p:cond delay="0"/>
                                  </p:stCondLst>
                                  <p:childTnLst>
                                    <p:animRot by="21600000">
                                      <p:cBhvr>
                                        <p:cTn id="25" dur="6000" fill="hold"/>
                                        <p:tgtEl>
                                          <p:spTgt spid="16"/>
                                        </p:tgtEl>
                                        <p:attrNameLst>
                                          <p:attrName>r</p:attrName>
                                        </p:attrNameLst>
                                      </p:cBhvr>
                                    </p:animRot>
                                  </p:childTnLst>
                                </p:cTn>
                              </p:par>
                              <p:par>
                                <p:cTn id="26" presetID="10" presetClass="exit" presetSubtype="0" fill="hold" grpId="2" nodeType="withEffect">
                                  <p:stCondLst>
                                    <p:cond delay="3000"/>
                                  </p:stCondLst>
                                  <p:childTnLst>
                                    <p:animEffect transition="out" filter="fade">
                                      <p:cBhvr>
                                        <p:cTn id="27" dur="1250"/>
                                        <p:tgtEl>
                                          <p:spTgt spid="16"/>
                                        </p:tgtEl>
                                      </p:cBhvr>
                                    </p:animEffect>
                                    <p:set>
                                      <p:cBhvr>
                                        <p:cTn id="28" dur="1" fill="hold">
                                          <p:stCondLst>
                                            <p:cond delay="1249"/>
                                          </p:stCondLst>
                                        </p:cTn>
                                        <p:tgtEl>
                                          <p:spTgt spid="16"/>
                                        </p:tgtEl>
                                        <p:attrNameLst>
                                          <p:attrName>style.visibility</p:attrName>
                                        </p:attrNameLst>
                                      </p:cBhvr>
                                      <p:to>
                                        <p:strVal val="hidden"/>
                                      </p:to>
                                    </p:set>
                                  </p:childTnLst>
                                </p:cTn>
                              </p:par>
                            </p:childTnLst>
                          </p:cTn>
                        </p:par>
                        <p:par>
                          <p:cTn id="29" fill="hold">
                            <p:stCondLst>
                              <p:cond delay="8000"/>
                            </p:stCondLst>
                            <p:childTnLst>
                              <p:par>
                                <p:cTn id="30" presetID="22" presetClass="entr" presetSubtype="8"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Premium Storage</a:t>
            </a:r>
          </a:p>
        </p:txBody>
      </p:sp>
      <p:sp>
        <p:nvSpPr>
          <p:cNvPr id="3" name="Content Placeholder 2"/>
          <p:cNvSpPr>
            <a:spLocks noGrp="1"/>
          </p:cNvSpPr>
          <p:nvPr>
            <p:ph idx="1"/>
          </p:nvPr>
        </p:nvSpPr>
        <p:spPr/>
        <p:txBody>
          <a:bodyPr/>
          <a:lstStyle/>
          <a:p>
            <a:r>
              <a:rPr lang="en-US" dirty="0"/>
              <a:t>Regular Azure storage is primarily HDD based</a:t>
            </a:r>
          </a:p>
          <a:p>
            <a:r>
              <a:rPr lang="en-US" dirty="0"/>
              <a:t>Premium Storage is based on SSD storage</a:t>
            </a:r>
          </a:p>
          <a:p>
            <a:r>
              <a:rPr lang="en-US" dirty="0"/>
              <a:t>Provides a predictable level of performance compared to unpredictable MAX performance for regular storage</a:t>
            </a:r>
          </a:p>
          <a:p>
            <a:r>
              <a:rPr lang="en-US" dirty="0"/>
              <a:t>Three disk types and the size used for a VHD controls which disk type is selected</a:t>
            </a:r>
          </a:p>
          <a:p>
            <a:r>
              <a:rPr lang="en-US" dirty="0"/>
              <a:t>Must be used with</a:t>
            </a:r>
            <a:br>
              <a:rPr lang="en-US" dirty="0"/>
            </a:br>
            <a:r>
              <a:rPr lang="en-US" dirty="0"/>
              <a:t>DS or GS-series VMs which</a:t>
            </a:r>
            <a:br>
              <a:rPr lang="en-US" dirty="0"/>
            </a:br>
            <a:r>
              <a:rPr lang="en-US" dirty="0"/>
              <a:t>have varying IOPS</a:t>
            </a:r>
            <a:br>
              <a:rPr lang="en-US" dirty="0"/>
            </a:br>
            <a:r>
              <a:rPr lang="en-US" dirty="0"/>
              <a:t>limits</a:t>
            </a:r>
          </a:p>
        </p:txBody>
      </p:sp>
      <p:graphicFrame>
        <p:nvGraphicFramePr>
          <p:cNvPr id="4" name="Table 3"/>
          <p:cNvGraphicFramePr>
            <a:graphicFrameLocks noGrp="1"/>
          </p:cNvGraphicFramePr>
          <p:nvPr>
            <p:extLst/>
          </p:nvPr>
        </p:nvGraphicFramePr>
        <p:xfrm>
          <a:off x="4569878" y="4589769"/>
          <a:ext cx="7207032" cy="2349083"/>
        </p:xfrm>
        <a:graphic>
          <a:graphicData uri="http://schemas.openxmlformats.org/drawingml/2006/table">
            <a:tbl>
              <a:tblPr/>
              <a:tblGrid>
                <a:gridCol w="1801758">
                  <a:extLst>
                    <a:ext uri="{9D8B030D-6E8A-4147-A177-3AD203B41FA5}">
                      <a16:colId xmlns:a16="http://schemas.microsoft.com/office/drawing/2014/main" val="20000"/>
                    </a:ext>
                  </a:extLst>
                </a:gridCol>
                <a:gridCol w="1801758">
                  <a:extLst>
                    <a:ext uri="{9D8B030D-6E8A-4147-A177-3AD203B41FA5}">
                      <a16:colId xmlns:a16="http://schemas.microsoft.com/office/drawing/2014/main" val="20001"/>
                    </a:ext>
                  </a:extLst>
                </a:gridCol>
                <a:gridCol w="1801758">
                  <a:extLst>
                    <a:ext uri="{9D8B030D-6E8A-4147-A177-3AD203B41FA5}">
                      <a16:colId xmlns:a16="http://schemas.microsoft.com/office/drawing/2014/main" val="20002"/>
                    </a:ext>
                  </a:extLst>
                </a:gridCol>
                <a:gridCol w="1801758">
                  <a:extLst>
                    <a:ext uri="{9D8B030D-6E8A-4147-A177-3AD203B41FA5}">
                      <a16:colId xmlns:a16="http://schemas.microsoft.com/office/drawing/2014/main" val="20003"/>
                    </a:ext>
                  </a:extLst>
                </a:gridCol>
              </a:tblGrid>
              <a:tr h="449483">
                <a:tc>
                  <a:txBody>
                    <a:bodyPr/>
                    <a:lstStyle/>
                    <a:p>
                      <a:r>
                        <a:rPr lang="en-US" sz="2000" b="1" dirty="0">
                          <a:solidFill>
                            <a:srgbClr val="FFFFFF"/>
                          </a:solidFill>
                          <a:effectLst/>
                        </a:rPr>
                        <a:t>Disk Types</a:t>
                      </a:r>
                      <a:endParaRPr lang="en-US" sz="2000" dirty="0">
                        <a:solidFill>
                          <a:srgbClr val="FFFFFF"/>
                        </a:solidFill>
                        <a:effectLst/>
                      </a:endParaRPr>
                    </a:p>
                  </a:txBody>
                  <a:tcPr marL="91379" marR="91379" marT="45690" marB="45690" anchor="ctr">
                    <a:lnL>
                      <a:noFill/>
                    </a:lnL>
                    <a:lnR>
                      <a:noFill/>
                    </a:lnR>
                    <a:lnT>
                      <a:noFill/>
                    </a:lnT>
                    <a:lnB>
                      <a:noFill/>
                    </a:lnB>
                    <a:solidFill>
                      <a:srgbClr val="6699FF"/>
                    </a:solidFill>
                  </a:tcPr>
                </a:tc>
                <a:tc>
                  <a:txBody>
                    <a:bodyPr/>
                    <a:lstStyle/>
                    <a:p>
                      <a:r>
                        <a:rPr lang="en-US" sz="2000" dirty="0">
                          <a:solidFill>
                            <a:srgbClr val="0070C0"/>
                          </a:solidFill>
                          <a:effectLst/>
                        </a:rPr>
                        <a:t>P10</a:t>
                      </a:r>
                    </a:p>
                  </a:txBody>
                  <a:tcPr marL="91379" marR="91379" marT="45690" marB="45690" anchor="ctr">
                    <a:lnL>
                      <a:noFill/>
                    </a:lnL>
                    <a:lnR>
                      <a:noFill/>
                    </a:lnR>
                    <a:lnT>
                      <a:noFill/>
                    </a:lnT>
                    <a:lnB>
                      <a:noFill/>
                    </a:lnB>
                    <a:solidFill>
                      <a:srgbClr val="99CCFF"/>
                    </a:solidFill>
                  </a:tcPr>
                </a:tc>
                <a:tc>
                  <a:txBody>
                    <a:bodyPr/>
                    <a:lstStyle/>
                    <a:p>
                      <a:r>
                        <a:rPr lang="en-US" sz="2000" dirty="0">
                          <a:solidFill>
                            <a:srgbClr val="0070C0"/>
                          </a:solidFill>
                          <a:effectLst/>
                        </a:rPr>
                        <a:t>P20</a:t>
                      </a:r>
                    </a:p>
                  </a:txBody>
                  <a:tcPr marL="91379" marR="91379" marT="45690" marB="45690" anchor="ctr">
                    <a:lnL>
                      <a:noFill/>
                    </a:lnL>
                    <a:lnR>
                      <a:noFill/>
                    </a:lnR>
                    <a:lnT>
                      <a:noFill/>
                    </a:lnT>
                    <a:lnB>
                      <a:noFill/>
                    </a:lnB>
                    <a:solidFill>
                      <a:srgbClr val="DEEDF2"/>
                    </a:solidFill>
                  </a:tcPr>
                </a:tc>
                <a:tc>
                  <a:txBody>
                    <a:bodyPr/>
                    <a:lstStyle/>
                    <a:p>
                      <a:r>
                        <a:rPr lang="en-US" sz="2000" dirty="0">
                          <a:solidFill>
                            <a:srgbClr val="0070C0"/>
                          </a:solidFill>
                          <a:effectLst/>
                        </a:rPr>
                        <a:t>P30</a:t>
                      </a:r>
                    </a:p>
                  </a:txBody>
                  <a:tcPr marL="91379" marR="91379" marT="45690" marB="45690" anchor="ctr">
                    <a:lnL>
                      <a:noFill/>
                    </a:lnL>
                    <a:lnR>
                      <a:noFill/>
                    </a:lnR>
                    <a:lnT>
                      <a:noFill/>
                    </a:lnT>
                    <a:lnB>
                      <a:noFill/>
                    </a:lnB>
                    <a:solidFill>
                      <a:srgbClr val="99CCFF"/>
                    </a:solidFill>
                  </a:tcPr>
                </a:tc>
                <a:extLst>
                  <a:ext uri="{0D108BD9-81ED-4DB2-BD59-A6C34878D82A}">
                    <a16:rowId xmlns:a16="http://schemas.microsoft.com/office/drawing/2014/main" val="10000"/>
                  </a:ext>
                </a:extLst>
              </a:tr>
              <a:tr h="449483">
                <a:tc>
                  <a:txBody>
                    <a:bodyPr/>
                    <a:lstStyle/>
                    <a:p>
                      <a:r>
                        <a:rPr lang="en-US" sz="2000" b="1">
                          <a:solidFill>
                            <a:srgbClr val="FFFFFF"/>
                          </a:solidFill>
                          <a:effectLst/>
                        </a:rPr>
                        <a:t>Disk Size</a:t>
                      </a:r>
                      <a:endParaRPr lang="en-US" sz="2000">
                        <a:solidFill>
                          <a:srgbClr val="FFFFFF"/>
                        </a:solidFill>
                        <a:effectLst/>
                      </a:endParaRPr>
                    </a:p>
                  </a:txBody>
                  <a:tcPr marL="91379" marR="91379" marT="45690" marB="45690" anchor="ctr">
                    <a:lnL>
                      <a:noFill/>
                    </a:lnL>
                    <a:lnR>
                      <a:noFill/>
                    </a:lnR>
                    <a:lnT>
                      <a:noFill/>
                    </a:lnT>
                    <a:lnB>
                      <a:noFill/>
                    </a:lnB>
                    <a:solidFill>
                      <a:srgbClr val="6699FF"/>
                    </a:solidFill>
                  </a:tcPr>
                </a:tc>
                <a:tc>
                  <a:txBody>
                    <a:bodyPr/>
                    <a:lstStyle/>
                    <a:p>
                      <a:r>
                        <a:rPr lang="en-US" sz="2000" dirty="0">
                          <a:solidFill>
                            <a:srgbClr val="0070C0"/>
                          </a:solidFill>
                          <a:effectLst/>
                        </a:rPr>
                        <a:t>128 GB</a:t>
                      </a:r>
                    </a:p>
                  </a:txBody>
                  <a:tcPr marL="91379" marR="91379" marT="45690" marB="45690" anchor="ctr">
                    <a:lnL>
                      <a:noFill/>
                    </a:lnL>
                    <a:lnR>
                      <a:noFill/>
                    </a:lnR>
                    <a:lnT>
                      <a:noFill/>
                    </a:lnT>
                    <a:lnB>
                      <a:noFill/>
                    </a:lnB>
                    <a:solidFill>
                      <a:srgbClr val="99CCFF"/>
                    </a:solidFill>
                  </a:tcPr>
                </a:tc>
                <a:tc>
                  <a:txBody>
                    <a:bodyPr/>
                    <a:lstStyle/>
                    <a:p>
                      <a:r>
                        <a:rPr lang="en-US" sz="2000" dirty="0">
                          <a:solidFill>
                            <a:srgbClr val="0070C0"/>
                          </a:solidFill>
                          <a:effectLst/>
                        </a:rPr>
                        <a:t>512 GB</a:t>
                      </a:r>
                    </a:p>
                  </a:txBody>
                  <a:tcPr marL="91379" marR="91379" marT="45690" marB="45690" anchor="ctr">
                    <a:lnL>
                      <a:noFill/>
                    </a:lnL>
                    <a:lnR>
                      <a:noFill/>
                    </a:lnR>
                    <a:lnT>
                      <a:noFill/>
                    </a:lnT>
                    <a:lnB>
                      <a:noFill/>
                    </a:lnB>
                    <a:solidFill>
                      <a:srgbClr val="DEEDF2"/>
                    </a:solidFill>
                  </a:tcPr>
                </a:tc>
                <a:tc>
                  <a:txBody>
                    <a:bodyPr/>
                    <a:lstStyle/>
                    <a:p>
                      <a:r>
                        <a:rPr lang="en-US" sz="2000" dirty="0">
                          <a:solidFill>
                            <a:srgbClr val="0070C0"/>
                          </a:solidFill>
                          <a:effectLst/>
                        </a:rPr>
                        <a:t>1024 GB</a:t>
                      </a:r>
                    </a:p>
                  </a:txBody>
                  <a:tcPr marL="91379" marR="91379" marT="45690" marB="45690" anchor="ctr">
                    <a:lnL>
                      <a:noFill/>
                    </a:lnL>
                    <a:lnR>
                      <a:noFill/>
                    </a:lnR>
                    <a:lnT>
                      <a:noFill/>
                    </a:lnT>
                    <a:lnB>
                      <a:noFill/>
                    </a:lnB>
                    <a:solidFill>
                      <a:srgbClr val="99CCFF"/>
                    </a:solidFill>
                  </a:tcPr>
                </a:tc>
                <a:extLst>
                  <a:ext uri="{0D108BD9-81ED-4DB2-BD59-A6C34878D82A}">
                    <a16:rowId xmlns:a16="http://schemas.microsoft.com/office/drawing/2014/main" val="10001"/>
                  </a:ext>
                </a:extLst>
              </a:tr>
              <a:tr h="449483">
                <a:tc>
                  <a:txBody>
                    <a:bodyPr/>
                    <a:lstStyle/>
                    <a:p>
                      <a:r>
                        <a:rPr lang="en-US" sz="2000" b="1">
                          <a:solidFill>
                            <a:srgbClr val="FFFFFF"/>
                          </a:solidFill>
                          <a:effectLst/>
                        </a:rPr>
                        <a:t>IOPS per Disk</a:t>
                      </a:r>
                      <a:endParaRPr lang="en-US" sz="2000">
                        <a:solidFill>
                          <a:srgbClr val="FFFFFF"/>
                        </a:solidFill>
                        <a:effectLst/>
                      </a:endParaRPr>
                    </a:p>
                  </a:txBody>
                  <a:tcPr marL="91379" marR="91379" marT="45690" marB="45690" anchor="ctr">
                    <a:lnL>
                      <a:noFill/>
                    </a:lnL>
                    <a:lnR>
                      <a:noFill/>
                    </a:lnR>
                    <a:lnT>
                      <a:noFill/>
                    </a:lnT>
                    <a:lnB>
                      <a:noFill/>
                    </a:lnB>
                    <a:solidFill>
                      <a:srgbClr val="6699FF"/>
                    </a:solidFill>
                  </a:tcPr>
                </a:tc>
                <a:tc>
                  <a:txBody>
                    <a:bodyPr/>
                    <a:lstStyle/>
                    <a:p>
                      <a:r>
                        <a:rPr lang="en-US" sz="2000">
                          <a:solidFill>
                            <a:srgbClr val="0070C0"/>
                          </a:solidFill>
                          <a:effectLst/>
                        </a:rPr>
                        <a:t>500</a:t>
                      </a:r>
                    </a:p>
                  </a:txBody>
                  <a:tcPr marL="91379" marR="91379" marT="45690" marB="45690" anchor="ctr">
                    <a:lnL>
                      <a:noFill/>
                    </a:lnL>
                    <a:lnR>
                      <a:noFill/>
                    </a:lnR>
                    <a:lnT>
                      <a:noFill/>
                    </a:lnT>
                    <a:lnB>
                      <a:noFill/>
                    </a:lnB>
                    <a:solidFill>
                      <a:srgbClr val="99CCFF"/>
                    </a:solidFill>
                  </a:tcPr>
                </a:tc>
                <a:tc>
                  <a:txBody>
                    <a:bodyPr/>
                    <a:lstStyle/>
                    <a:p>
                      <a:r>
                        <a:rPr lang="en-US" sz="2000" dirty="0">
                          <a:solidFill>
                            <a:srgbClr val="0070C0"/>
                          </a:solidFill>
                          <a:effectLst/>
                        </a:rPr>
                        <a:t>2300</a:t>
                      </a:r>
                    </a:p>
                  </a:txBody>
                  <a:tcPr marL="91379" marR="91379" marT="45690" marB="45690" anchor="ctr">
                    <a:lnL>
                      <a:noFill/>
                    </a:lnL>
                    <a:lnR>
                      <a:noFill/>
                    </a:lnR>
                    <a:lnT>
                      <a:noFill/>
                    </a:lnT>
                    <a:lnB>
                      <a:noFill/>
                    </a:lnB>
                    <a:solidFill>
                      <a:srgbClr val="DEEDF2"/>
                    </a:solidFill>
                  </a:tcPr>
                </a:tc>
                <a:tc>
                  <a:txBody>
                    <a:bodyPr/>
                    <a:lstStyle/>
                    <a:p>
                      <a:r>
                        <a:rPr lang="en-US" sz="2000" dirty="0">
                          <a:solidFill>
                            <a:srgbClr val="0070C0"/>
                          </a:solidFill>
                          <a:effectLst/>
                        </a:rPr>
                        <a:t>5000</a:t>
                      </a:r>
                    </a:p>
                  </a:txBody>
                  <a:tcPr marL="91379" marR="91379" marT="45690" marB="45690" anchor="ctr">
                    <a:lnL>
                      <a:noFill/>
                    </a:lnL>
                    <a:lnR>
                      <a:noFill/>
                    </a:lnR>
                    <a:lnT>
                      <a:noFill/>
                    </a:lnT>
                    <a:lnB>
                      <a:noFill/>
                    </a:lnB>
                    <a:solidFill>
                      <a:srgbClr val="99CCFF"/>
                    </a:solidFill>
                  </a:tcPr>
                </a:tc>
                <a:extLst>
                  <a:ext uri="{0D108BD9-81ED-4DB2-BD59-A6C34878D82A}">
                    <a16:rowId xmlns:a16="http://schemas.microsoft.com/office/drawing/2014/main" val="10002"/>
                  </a:ext>
                </a:extLst>
              </a:tr>
              <a:tr h="749137">
                <a:tc>
                  <a:txBody>
                    <a:bodyPr/>
                    <a:lstStyle/>
                    <a:p>
                      <a:r>
                        <a:rPr lang="en-US" sz="2000" b="1">
                          <a:solidFill>
                            <a:srgbClr val="FFFFFF"/>
                          </a:solidFill>
                          <a:effectLst/>
                        </a:rPr>
                        <a:t>Throughput per Disk</a:t>
                      </a:r>
                      <a:endParaRPr lang="en-US" sz="2000">
                        <a:solidFill>
                          <a:srgbClr val="FFFFFF"/>
                        </a:solidFill>
                        <a:effectLst/>
                      </a:endParaRPr>
                    </a:p>
                  </a:txBody>
                  <a:tcPr marL="91379" marR="91379" marT="45690" marB="45690" anchor="ctr">
                    <a:lnL>
                      <a:noFill/>
                    </a:lnL>
                    <a:lnR>
                      <a:noFill/>
                    </a:lnR>
                    <a:lnT>
                      <a:noFill/>
                    </a:lnT>
                    <a:lnB>
                      <a:noFill/>
                    </a:lnB>
                    <a:solidFill>
                      <a:srgbClr val="6699FF"/>
                    </a:solidFill>
                  </a:tcPr>
                </a:tc>
                <a:tc>
                  <a:txBody>
                    <a:bodyPr/>
                    <a:lstStyle/>
                    <a:p>
                      <a:r>
                        <a:rPr lang="en-US" sz="2000">
                          <a:solidFill>
                            <a:srgbClr val="0070C0"/>
                          </a:solidFill>
                          <a:effectLst/>
                        </a:rPr>
                        <a:t>100 MB/sec</a:t>
                      </a:r>
                    </a:p>
                  </a:txBody>
                  <a:tcPr marL="91379" marR="91379" marT="45690" marB="45690" anchor="ctr">
                    <a:lnL>
                      <a:noFill/>
                    </a:lnL>
                    <a:lnR>
                      <a:noFill/>
                    </a:lnR>
                    <a:lnT>
                      <a:noFill/>
                    </a:lnT>
                    <a:lnB>
                      <a:noFill/>
                    </a:lnB>
                    <a:solidFill>
                      <a:srgbClr val="99CCFF"/>
                    </a:solidFill>
                  </a:tcPr>
                </a:tc>
                <a:tc>
                  <a:txBody>
                    <a:bodyPr/>
                    <a:lstStyle/>
                    <a:p>
                      <a:r>
                        <a:rPr lang="en-US" sz="2000" dirty="0">
                          <a:solidFill>
                            <a:srgbClr val="0070C0"/>
                          </a:solidFill>
                          <a:effectLst/>
                        </a:rPr>
                        <a:t>150 MB/sec</a:t>
                      </a:r>
                    </a:p>
                  </a:txBody>
                  <a:tcPr marL="91379" marR="91379" marT="45690" marB="45690" anchor="ctr">
                    <a:lnL>
                      <a:noFill/>
                    </a:lnL>
                    <a:lnR>
                      <a:noFill/>
                    </a:lnR>
                    <a:lnT>
                      <a:noFill/>
                    </a:lnT>
                    <a:lnB>
                      <a:noFill/>
                    </a:lnB>
                    <a:solidFill>
                      <a:srgbClr val="DEEDF2"/>
                    </a:solidFill>
                  </a:tcPr>
                </a:tc>
                <a:tc>
                  <a:txBody>
                    <a:bodyPr/>
                    <a:lstStyle/>
                    <a:p>
                      <a:r>
                        <a:rPr lang="en-US" sz="2000" dirty="0">
                          <a:solidFill>
                            <a:srgbClr val="0070C0"/>
                          </a:solidFill>
                          <a:effectLst/>
                        </a:rPr>
                        <a:t>200 MB/sec</a:t>
                      </a:r>
                    </a:p>
                  </a:txBody>
                  <a:tcPr marL="91379" marR="91379" marT="45690" marB="45690" anchor="ctr">
                    <a:lnL>
                      <a:noFill/>
                    </a:lnL>
                    <a:lnR>
                      <a:noFill/>
                    </a:lnR>
                    <a:lnT>
                      <a:noFill/>
                    </a:lnT>
                    <a:lnB>
                      <a:noFill/>
                    </a:lnB>
                    <a:solidFill>
                      <a:srgbClr val="99CC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73680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Rectangle 572"/>
          <p:cNvSpPr/>
          <p:nvPr/>
        </p:nvSpPr>
        <p:spPr bwMode="auto">
          <a:xfrm>
            <a:off x="54558" y="767124"/>
            <a:ext cx="12123900" cy="5290233"/>
          </a:xfrm>
          <a:prstGeom prst="rect">
            <a:avLst/>
          </a:prstGeom>
          <a:solidFill>
            <a:srgbClr val="002846"/>
          </a:solidFill>
          <a:ln w="10795" cap="flat" cmpd="sng" algn="ctr">
            <a:noFill/>
            <a:prstDash val="solid"/>
            <a:headEnd type="none" w="med" len="med"/>
            <a:tailEnd type="none" w="med" len="med"/>
          </a:ln>
          <a:effectLst/>
        </p:spPr>
        <p:txBody>
          <a:bodyPr lIns="0" tIns="45630" rIns="0" bIns="45630" anchor="ctr"/>
          <a:lstStyle/>
          <a:p>
            <a:pPr algn="ctr" defTabSz="912157" fontAlgn="base">
              <a:spcBef>
                <a:spcPct val="0"/>
              </a:spcBef>
              <a:spcAft>
                <a:spcPct val="0"/>
              </a:spcAft>
              <a:defRPr/>
            </a:pPr>
            <a:endParaRPr lang="en-US" sz="1958" kern="0" dirty="0">
              <a:gradFill>
                <a:gsLst>
                  <a:gs pos="16814">
                    <a:srgbClr val="FFFFFF"/>
                  </a:gs>
                  <a:gs pos="46000">
                    <a:srgbClr val="FFFFFF"/>
                  </a:gs>
                </a:gsLst>
                <a:lin ang="5400000" scaled="0"/>
              </a:gradFill>
              <a:latin typeface="Segoe UI"/>
              <a:ea typeface="MS PGothic" panose="020B0600070205080204" pitchFamily="34" charset="-128"/>
            </a:endParaRPr>
          </a:p>
        </p:txBody>
      </p:sp>
      <p:sp>
        <p:nvSpPr>
          <p:cNvPr id="574" name="Freeform 573"/>
          <p:cNvSpPr/>
          <p:nvPr/>
        </p:nvSpPr>
        <p:spPr bwMode="auto">
          <a:xfrm>
            <a:off x="11164193" y="2542377"/>
            <a:ext cx="66788" cy="37277"/>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2184">
              <a:defRPr/>
            </a:pPr>
            <a:endParaRPr lang="en-US" sz="1798" kern="0">
              <a:solidFill>
                <a:srgbClr val="FFFFFF"/>
              </a:solidFill>
              <a:latin typeface="Segoe UI"/>
              <a:ea typeface="MS PGothic" panose="020B0600070205080204" pitchFamily="34" charset="-128"/>
            </a:endParaRPr>
          </a:p>
        </p:txBody>
      </p:sp>
      <p:sp>
        <p:nvSpPr>
          <p:cNvPr id="575" name="Rectangle 574"/>
          <p:cNvSpPr/>
          <p:nvPr/>
        </p:nvSpPr>
        <p:spPr bwMode="auto">
          <a:xfrm>
            <a:off x="120653" y="4552261"/>
            <a:ext cx="11939759" cy="1361362"/>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5416" tIns="89466" rIns="175416" bIns="140334"/>
          <a:lstStyle/>
          <a:p>
            <a:pPr algn="ctr" defTabSz="894086" fontAlgn="base">
              <a:lnSpc>
                <a:spcPct val="90000"/>
              </a:lnSpc>
              <a:defRPr/>
            </a:pPr>
            <a:r>
              <a:rPr lang="en-US" sz="1564"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sp>
        <p:nvSpPr>
          <p:cNvPr id="812" name="Rectangle 811"/>
          <p:cNvSpPr/>
          <p:nvPr/>
        </p:nvSpPr>
        <p:spPr bwMode="auto">
          <a:xfrm>
            <a:off x="2892288" y="4916442"/>
            <a:ext cx="2773467" cy="773514"/>
          </a:xfrm>
          <a:prstGeom prst="rect">
            <a:avLst/>
          </a:prstGeom>
          <a:solidFill>
            <a:srgbClr val="0072C6"/>
          </a:solidFill>
          <a:ln w="6350" cap="flat" cmpd="sng" algn="ctr">
            <a:noFill/>
            <a:prstDash val="solid"/>
            <a:miter lim="800000"/>
            <a:headEnd type="none" w="med" len="med"/>
            <a:tailEnd type="none" w="med" len="med"/>
          </a:ln>
          <a:effectLst/>
        </p:spPr>
        <p:txBody>
          <a:bodyPr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sp>
        <p:nvSpPr>
          <p:cNvPr id="820" name="Rectangle 819"/>
          <p:cNvSpPr/>
          <p:nvPr/>
        </p:nvSpPr>
        <p:spPr bwMode="auto">
          <a:xfrm>
            <a:off x="3206234" y="5170935"/>
            <a:ext cx="647935" cy="355933"/>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821" name="Picture 231"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953974" y="5232164"/>
            <a:ext cx="242305" cy="24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8" name="Rectangle 817"/>
          <p:cNvSpPr/>
          <p:nvPr/>
        </p:nvSpPr>
        <p:spPr bwMode="auto">
          <a:xfrm>
            <a:off x="4188053" y="5174644"/>
            <a:ext cx="533939" cy="355933"/>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819" name="Picture 232"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922074" y="5232164"/>
            <a:ext cx="242305" cy="24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6" name="Rectangle 815"/>
          <p:cNvSpPr/>
          <p:nvPr/>
        </p:nvSpPr>
        <p:spPr bwMode="auto">
          <a:xfrm>
            <a:off x="5058282" y="5173636"/>
            <a:ext cx="607473" cy="355933"/>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817" name="Picture 233"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4789901" y="5232164"/>
            <a:ext cx="242305" cy="24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2" name="Rectangle 791"/>
          <p:cNvSpPr/>
          <p:nvPr/>
        </p:nvSpPr>
        <p:spPr bwMode="auto">
          <a:xfrm>
            <a:off x="254553" y="4916439"/>
            <a:ext cx="2518016" cy="771961"/>
          </a:xfrm>
          <a:prstGeom prst="rect">
            <a:avLst/>
          </a:prstGeom>
          <a:solidFill>
            <a:srgbClr val="0072C6"/>
          </a:solidFill>
          <a:ln w="6350" cap="flat" cmpd="sng" algn="ctr">
            <a:noFill/>
            <a:prstDash val="solid"/>
            <a:miter lim="800000"/>
            <a:headEnd type="none" w="med" len="med"/>
            <a:tailEnd type="none" w="med" len="med"/>
          </a:ln>
          <a:effectLst/>
        </p:spPr>
        <p:txBody>
          <a:bodyPr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sp>
        <p:nvSpPr>
          <p:cNvPr id="810" name="Rectangle 809"/>
          <p:cNvSpPr/>
          <p:nvPr/>
        </p:nvSpPr>
        <p:spPr bwMode="auto">
          <a:xfrm>
            <a:off x="764215" y="5242054"/>
            <a:ext cx="653202" cy="213398"/>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Machines</a:t>
            </a:r>
          </a:p>
        </p:txBody>
      </p:sp>
      <p:pic>
        <p:nvPicPr>
          <p:cNvPr id="811" name="Picture 395"/>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485560" y="5242055"/>
            <a:ext cx="256285" cy="256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5" name="Rectangle 794"/>
          <p:cNvSpPr/>
          <p:nvPr/>
        </p:nvSpPr>
        <p:spPr bwMode="auto">
          <a:xfrm>
            <a:off x="1829774" y="5116078"/>
            <a:ext cx="920351" cy="241151"/>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endParaRPr lang="en-US" sz="977"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94086" fontAlgn="base">
              <a:lnSpc>
                <a:spcPct val="90000"/>
              </a:lnSpc>
              <a:defRPr/>
            </a:pPr>
            <a:r>
              <a:rPr lang="en-US" sz="900" kern="0" dirty="0">
                <a:gradFill>
                  <a:gsLst>
                    <a:gs pos="0">
                      <a:srgbClr val="FFFFFF"/>
                    </a:gs>
                    <a:gs pos="100000">
                      <a:srgbClr val="FFFFFF"/>
                    </a:gs>
                  </a:gsLst>
                  <a:lin ang="5400000" scaled="0"/>
                </a:gradFill>
                <a:latin typeface="Segoe UI"/>
                <a:ea typeface="Segoe UI" pitchFamily="34" charset="0"/>
                <a:cs typeface="Segoe UI" pitchFamily="34" charset="0"/>
              </a:rPr>
              <a:t>VM extensions</a:t>
            </a: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 </a:t>
            </a: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(incl. Containers)</a:t>
            </a:r>
          </a:p>
        </p:txBody>
      </p:sp>
      <p:grpSp>
        <p:nvGrpSpPr>
          <p:cNvPr id="797" name="Group 796"/>
          <p:cNvGrpSpPr/>
          <p:nvPr/>
        </p:nvGrpSpPr>
        <p:grpSpPr bwMode="auto">
          <a:xfrm>
            <a:off x="1730479" y="5286903"/>
            <a:ext cx="71099" cy="76193"/>
            <a:chOff x="429567" y="3925067"/>
            <a:chExt cx="291844" cy="312924"/>
          </a:xfrm>
          <a:solidFill>
            <a:srgbClr val="FFFFFF"/>
          </a:solidFill>
        </p:grpSpPr>
        <p:sp>
          <p:nvSpPr>
            <p:cNvPr id="807" name="Diamond 806"/>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8" name="Diamond 807"/>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9" name="Diamond 808"/>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sp>
        <p:nvSpPr>
          <p:cNvPr id="798" name="Rounded Rectangle 797"/>
          <p:cNvSpPr/>
          <p:nvPr/>
        </p:nvSpPr>
        <p:spPr bwMode="auto">
          <a:xfrm>
            <a:off x="1617325" y="5272609"/>
            <a:ext cx="215901" cy="166196"/>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nvGrpSpPr>
          <p:cNvPr id="799" name="Group 798"/>
          <p:cNvGrpSpPr/>
          <p:nvPr/>
        </p:nvGrpSpPr>
        <p:grpSpPr bwMode="auto">
          <a:xfrm>
            <a:off x="1640739" y="5287292"/>
            <a:ext cx="71099" cy="76192"/>
            <a:chOff x="429561" y="3925070"/>
            <a:chExt cx="291847" cy="312921"/>
          </a:xfrm>
          <a:solidFill>
            <a:srgbClr val="FFFFFF"/>
          </a:solidFill>
        </p:grpSpPr>
        <p:sp>
          <p:nvSpPr>
            <p:cNvPr id="804" name="Diamond 803"/>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5" name="Diamond 804"/>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6" name="Diamond 805"/>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grpSp>
        <p:nvGrpSpPr>
          <p:cNvPr id="800" name="Group 799"/>
          <p:cNvGrpSpPr/>
          <p:nvPr/>
        </p:nvGrpSpPr>
        <p:grpSpPr bwMode="auto">
          <a:xfrm>
            <a:off x="1702495" y="5346946"/>
            <a:ext cx="71099" cy="76191"/>
            <a:chOff x="429564" y="3925074"/>
            <a:chExt cx="291843" cy="312917"/>
          </a:xfrm>
          <a:solidFill>
            <a:srgbClr val="FFFFFF"/>
          </a:solidFill>
        </p:grpSpPr>
        <p:sp>
          <p:nvSpPr>
            <p:cNvPr id="801" name="Diamond 800"/>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2" name="Diamond 801"/>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803" name="Diamond 802"/>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sp>
        <p:nvSpPr>
          <p:cNvPr id="770" name="Rectangle 769"/>
          <p:cNvSpPr/>
          <p:nvPr/>
        </p:nvSpPr>
        <p:spPr bwMode="auto">
          <a:xfrm>
            <a:off x="5783644" y="4916442"/>
            <a:ext cx="6157046" cy="773514"/>
          </a:xfrm>
          <a:prstGeom prst="rect">
            <a:avLst/>
          </a:prstGeom>
          <a:solidFill>
            <a:srgbClr val="0072C6"/>
          </a:solidFill>
          <a:ln w="6350" cap="flat" cmpd="sng" algn="ctr">
            <a:noFill/>
            <a:prstDash val="solid"/>
            <a:miter lim="800000"/>
            <a:headEnd type="none" w="med" len="med"/>
            <a:tailEnd type="none" w="med" len="med"/>
          </a:ln>
          <a:effectLst/>
        </p:spPr>
        <p:txBody>
          <a:bodyPr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sp>
        <p:nvSpPr>
          <p:cNvPr id="790" name="Rectangle 789"/>
          <p:cNvSpPr/>
          <p:nvPr/>
        </p:nvSpPr>
        <p:spPr bwMode="auto">
          <a:xfrm>
            <a:off x="6140893" y="5190526"/>
            <a:ext cx="665086" cy="339040"/>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791" name="Picture 226"/>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5878669" y="5221212"/>
            <a:ext cx="262498" cy="262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 name="Rectangle 787"/>
          <p:cNvSpPr/>
          <p:nvPr/>
        </p:nvSpPr>
        <p:spPr bwMode="auto">
          <a:xfrm>
            <a:off x="8602951" y="5190289"/>
            <a:ext cx="538257" cy="339279"/>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789" name="Picture 227"/>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304968" y="5213876"/>
            <a:ext cx="278927" cy="27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6" name="Rectangle 785"/>
          <p:cNvSpPr/>
          <p:nvPr/>
        </p:nvSpPr>
        <p:spPr bwMode="auto">
          <a:xfrm>
            <a:off x="9411801" y="5190289"/>
            <a:ext cx="612074" cy="339279"/>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787" name="Picture 88"/>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9185533" y="5249948"/>
            <a:ext cx="206581" cy="20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4" name="Rectangle 783"/>
          <p:cNvSpPr/>
          <p:nvPr/>
        </p:nvSpPr>
        <p:spPr bwMode="auto">
          <a:xfrm>
            <a:off x="11166544" y="5190289"/>
            <a:ext cx="715126" cy="339279"/>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785" name="Freeform 784"/>
          <p:cNvSpPr/>
          <p:nvPr/>
        </p:nvSpPr>
        <p:spPr bwMode="auto">
          <a:xfrm rot="2700000">
            <a:off x="10917575" y="5260045"/>
            <a:ext cx="184835" cy="184834"/>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sp>
        <p:nvSpPr>
          <p:cNvPr id="782" name="Rectangle 781"/>
          <p:cNvSpPr/>
          <p:nvPr/>
        </p:nvSpPr>
        <p:spPr bwMode="auto">
          <a:xfrm>
            <a:off x="7867632" y="5190289"/>
            <a:ext cx="393012" cy="339279"/>
          </a:xfrm>
          <a:prstGeom prst="rect">
            <a:avLst/>
          </a:prstGeom>
          <a:noFill/>
          <a:ln w="6350" cap="flat" cmpd="sng" algn="ctr">
            <a:noFill/>
            <a:prstDash val="solid"/>
            <a:miter lim="800000"/>
            <a:headEnd type="none" w="med" len="med"/>
            <a:tailEnd type="none" w="med" len="med"/>
          </a:ln>
          <a:effectLst/>
        </p:spPr>
        <p:txBody>
          <a:bodyPr lIns="44733" tIns="44733" rIns="44733" bIns="44733" anchor="ctr" anchorCtr="0"/>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783" name="Picture 3"/>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7617738" y="5237955"/>
            <a:ext cx="229014" cy="22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0" name="Rectangle 779"/>
          <p:cNvSpPr/>
          <p:nvPr/>
        </p:nvSpPr>
        <p:spPr bwMode="auto">
          <a:xfrm>
            <a:off x="10295999" y="5190289"/>
            <a:ext cx="577249" cy="339279"/>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781" name="Picture 9"/>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10068197" y="5234415"/>
            <a:ext cx="236093" cy="236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 name="Rectangle 777"/>
          <p:cNvSpPr/>
          <p:nvPr/>
        </p:nvSpPr>
        <p:spPr bwMode="auto">
          <a:xfrm>
            <a:off x="7000603" y="5190526"/>
            <a:ext cx="572810" cy="339040"/>
          </a:xfrm>
          <a:prstGeom prst="rect">
            <a:avLst/>
          </a:prstGeom>
          <a:noFill/>
          <a:ln w="6350" cap="flat" cmpd="sng" algn="ctr">
            <a:noFill/>
            <a:prstDash val="solid"/>
            <a:miter lim="800000"/>
            <a:headEnd type="none" w="med" len="med"/>
            <a:tailEnd type="none" w="med" len="med"/>
          </a:ln>
          <a:effectLst/>
        </p:spPr>
        <p:txBody>
          <a:bodyPr lIns="44733" tIns="44733" rIns="44733" bIns="44733"/>
          <a:lstStyle/>
          <a:p>
            <a:pPr defTabSz="894086" fontAlgn="base">
              <a:lnSpc>
                <a:spcPct val="90000"/>
              </a:lnSpc>
              <a:defRPr/>
            </a:pPr>
            <a:r>
              <a:rPr lang="en-US" sz="977"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779" name="Picture 1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6743547" y="5235969"/>
            <a:ext cx="234540" cy="23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9" name="Rectangle 578"/>
          <p:cNvSpPr/>
          <p:nvPr/>
        </p:nvSpPr>
        <p:spPr bwMode="auto">
          <a:xfrm>
            <a:off x="54559" y="767123"/>
            <a:ext cx="12005854" cy="3826526"/>
          </a:xfrm>
          <a:prstGeom prst="rect">
            <a:avLst/>
          </a:prstGeom>
          <a:solidFill>
            <a:srgbClr val="005695"/>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564"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sp>
        <p:nvSpPr>
          <p:cNvPr id="751" name="Rectangle 750"/>
          <p:cNvSpPr/>
          <p:nvPr/>
        </p:nvSpPr>
        <p:spPr bwMode="auto">
          <a:xfrm>
            <a:off x="4265070" y="767124"/>
            <a:ext cx="3656052" cy="1341999"/>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752" name="Group 751"/>
          <p:cNvGrpSpPr/>
          <p:nvPr/>
        </p:nvGrpSpPr>
        <p:grpSpPr>
          <a:xfrm>
            <a:off x="4440768" y="1154107"/>
            <a:ext cx="982177" cy="293563"/>
            <a:chOff x="4516491" y="987018"/>
            <a:chExt cx="1003842" cy="300037"/>
          </a:xfrm>
        </p:grpSpPr>
        <p:sp>
          <p:nvSpPr>
            <p:cNvPr id="768" name="TextBox 767"/>
            <p:cNvSpPr txBox="1"/>
            <p:nvPr/>
          </p:nvSpPr>
          <p:spPr bwMode="auto">
            <a:xfrm>
              <a:off x="4861521" y="987018"/>
              <a:ext cx="658812"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Web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Apps</a:t>
              </a:r>
            </a:p>
          </p:txBody>
        </p:sp>
        <p:pic>
          <p:nvPicPr>
            <p:cNvPr id="769" name="Picture 151"/>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3" name="Group 752"/>
          <p:cNvGrpSpPr/>
          <p:nvPr/>
        </p:nvGrpSpPr>
        <p:grpSpPr>
          <a:xfrm>
            <a:off x="4440768" y="1712410"/>
            <a:ext cx="982177" cy="284906"/>
            <a:chOff x="4516491" y="1514601"/>
            <a:chExt cx="1003842" cy="291190"/>
          </a:xfrm>
        </p:grpSpPr>
        <p:sp>
          <p:nvSpPr>
            <p:cNvPr id="766" name="TextBox 765"/>
            <p:cNvSpPr txBox="1"/>
            <p:nvPr/>
          </p:nvSpPr>
          <p:spPr bwMode="auto">
            <a:xfrm>
              <a:off x="4861521" y="1530021"/>
              <a:ext cx="658812" cy="260350"/>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Mobile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Apps</a:t>
              </a:r>
            </a:p>
          </p:txBody>
        </p:sp>
        <p:pic>
          <p:nvPicPr>
            <p:cNvPr id="767" name="Picture 153"/>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4" name="Group 753"/>
          <p:cNvGrpSpPr/>
          <p:nvPr/>
        </p:nvGrpSpPr>
        <p:grpSpPr>
          <a:xfrm>
            <a:off x="6720365" y="1152553"/>
            <a:ext cx="995806" cy="295117"/>
            <a:chOff x="6784198" y="987352"/>
            <a:chExt cx="1017770" cy="301625"/>
          </a:xfrm>
        </p:grpSpPr>
        <p:sp>
          <p:nvSpPr>
            <p:cNvPr id="764" name="TextBox 763"/>
            <p:cNvSpPr txBox="1"/>
            <p:nvPr/>
          </p:nvSpPr>
          <p:spPr bwMode="auto">
            <a:xfrm>
              <a:off x="7143156" y="987352"/>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API</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Management</a:t>
              </a:r>
            </a:p>
          </p:txBody>
        </p:sp>
        <p:pic>
          <p:nvPicPr>
            <p:cNvPr id="765" name="Picture 155"/>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5" name="Group 754"/>
          <p:cNvGrpSpPr/>
          <p:nvPr/>
        </p:nvGrpSpPr>
        <p:grpSpPr>
          <a:xfrm>
            <a:off x="5572668" y="1159130"/>
            <a:ext cx="997970" cy="288540"/>
            <a:chOff x="5648693" y="1000311"/>
            <a:chExt cx="1019983" cy="294904"/>
          </a:xfrm>
        </p:grpSpPr>
        <p:sp>
          <p:nvSpPr>
            <p:cNvPr id="762" name="TextBox 761"/>
            <p:cNvSpPr txBox="1"/>
            <p:nvPr/>
          </p:nvSpPr>
          <p:spPr bwMode="auto">
            <a:xfrm>
              <a:off x="6008276" y="1024727"/>
              <a:ext cx="660400" cy="25717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API</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Apps</a:t>
              </a:r>
            </a:p>
          </p:txBody>
        </p:sp>
        <p:pic>
          <p:nvPicPr>
            <p:cNvPr id="763" name="Picture 157"/>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6" name="Group 755"/>
          <p:cNvGrpSpPr/>
          <p:nvPr/>
        </p:nvGrpSpPr>
        <p:grpSpPr>
          <a:xfrm>
            <a:off x="5572668" y="1712409"/>
            <a:ext cx="1000573" cy="295117"/>
            <a:chOff x="5646034" y="1516851"/>
            <a:chExt cx="1022642" cy="301625"/>
          </a:xfrm>
        </p:grpSpPr>
        <p:sp>
          <p:nvSpPr>
            <p:cNvPr id="760" name="TextBox 759"/>
            <p:cNvSpPr txBox="1"/>
            <p:nvPr/>
          </p:nvSpPr>
          <p:spPr bwMode="auto">
            <a:xfrm>
              <a:off x="6008276" y="1516851"/>
              <a:ext cx="660400"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Logic</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Apps</a:t>
              </a:r>
            </a:p>
          </p:txBody>
        </p:sp>
        <p:pic>
          <p:nvPicPr>
            <p:cNvPr id="761" name="Picture 159"/>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7" name="Group 756"/>
          <p:cNvGrpSpPr/>
          <p:nvPr/>
        </p:nvGrpSpPr>
        <p:grpSpPr>
          <a:xfrm>
            <a:off x="6720362" y="1712409"/>
            <a:ext cx="995807" cy="295117"/>
            <a:chOff x="6784198" y="1512087"/>
            <a:chExt cx="1017771" cy="301625"/>
          </a:xfrm>
        </p:grpSpPr>
        <p:sp>
          <p:nvSpPr>
            <p:cNvPr id="758" name="TextBox 757"/>
            <p:cNvSpPr txBox="1"/>
            <p:nvPr/>
          </p:nvSpPr>
          <p:spPr bwMode="auto">
            <a:xfrm>
              <a:off x="7143156" y="1512087"/>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Notification</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Hubs</a:t>
              </a:r>
            </a:p>
          </p:txBody>
        </p:sp>
        <p:pic>
          <p:nvPicPr>
            <p:cNvPr id="759" name="Picture 161"/>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43" name="Rectangle 742"/>
          <p:cNvSpPr/>
          <p:nvPr/>
        </p:nvSpPr>
        <p:spPr bwMode="auto">
          <a:xfrm>
            <a:off x="2052553" y="3653825"/>
            <a:ext cx="2437786" cy="821664"/>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744" name="Group 743"/>
          <p:cNvGrpSpPr/>
          <p:nvPr/>
        </p:nvGrpSpPr>
        <p:grpSpPr>
          <a:xfrm>
            <a:off x="2166621" y="4051454"/>
            <a:ext cx="2034218" cy="294363"/>
            <a:chOff x="2198592" y="4014101"/>
            <a:chExt cx="2079086" cy="300855"/>
          </a:xfrm>
        </p:grpSpPr>
        <p:grpSp>
          <p:nvGrpSpPr>
            <p:cNvPr id="745" name="Group 342"/>
            <p:cNvGrpSpPr>
              <a:grpSpLocks/>
            </p:cNvGrpSpPr>
            <p:nvPr/>
          </p:nvGrpSpPr>
          <p:grpSpPr bwMode="auto">
            <a:xfrm>
              <a:off x="3256056" y="4014101"/>
              <a:ext cx="1021622" cy="300855"/>
              <a:chOff x="3495416" y="3743131"/>
              <a:chExt cx="1021282" cy="301105"/>
            </a:xfrm>
          </p:grpSpPr>
          <p:sp>
            <p:nvSpPr>
              <p:cNvPr id="749" name="TextBox 162"/>
              <p:cNvSpPr txBox="1">
                <a:spLocks noChangeArrowheads="1"/>
              </p:cNvSpPr>
              <p:nvPr/>
            </p:nvSpPr>
            <p:spPr bwMode="auto">
              <a:xfrm>
                <a:off x="3857542" y="3743131"/>
                <a:ext cx="659156" cy="301105"/>
              </a:xfrm>
              <a:prstGeom prst="rect">
                <a:avLst/>
              </a:prstGeom>
              <a:noFill/>
              <a:ln>
                <a:noFill/>
              </a:ln>
              <a:extLst/>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altLang="en-US" sz="881" kern="0" dirty="0">
                    <a:gradFill>
                      <a:gsLst>
                        <a:gs pos="76250">
                          <a:srgbClr val="FFFFFF"/>
                        </a:gs>
                        <a:gs pos="31000">
                          <a:srgbClr val="FFFFFF"/>
                        </a:gs>
                      </a:gsLst>
                      <a:lin ang="5400000" scaled="0"/>
                    </a:gradFill>
                    <a:latin typeface="Segoe UI"/>
                  </a:rPr>
                  <a:t>Content Delivery</a:t>
                </a:r>
                <a:br>
                  <a:rPr lang="en-US" altLang="en-US" sz="881" kern="0" dirty="0">
                    <a:gradFill>
                      <a:gsLst>
                        <a:gs pos="76250">
                          <a:srgbClr val="FFFFFF"/>
                        </a:gs>
                        <a:gs pos="31000">
                          <a:srgbClr val="FFFFFF"/>
                        </a:gs>
                      </a:gsLst>
                      <a:lin ang="5400000" scaled="0"/>
                    </a:gradFill>
                    <a:latin typeface="Segoe UI"/>
                  </a:rPr>
                </a:br>
                <a:r>
                  <a:rPr lang="en-US" altLang="en-US" sz="881" kern="0" dirty="0">
                    <a:gradFill>
                      <a:gsLst>
                        <a:gs pos="76250">
                          <a:srgbClr val="FFFFFF"/>
                        </a:gs>
                        <a:gs pos="31000">
                          <a:srgbClr val="FFFFFF"/>
                        </a:gs>
                      </a:gsLst>
                      <a:lin ang="5400000" scaled="0"/>
                    </a:gradFill>
                    <a:latin typeface="Segoe UI"/>
                  </a:rPr>
                  <a:t>Network (CDN)</a:t>
                </a:r>
              </a:p>
            </p:txBody>
          </p:sp>
          <p:pic>
            <p:nvPicPr>
              <p:cNvPr id="750" name="Picture 163" descr="Content Delivery Network (CDN).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6" name="Group 341"/>
            <p:cNvGrpSpPr>
              <a:grpSpLocks/>
            </p:cNvGrpSpPr>
            <p:nvPr/>
          </p:nvGrpSpPr>
          <p:grpSpPr bwMode="auto">
            <a:xfrm>
              <a:off x="2198592" y="4014101"/>
              <a:ext cx="1014521" cy="300036"/>
              <a:chOff x="2682792" y="3748793"/>
              <a:chExt cx="1014184" cy="300286"/>
            </a:xfrm>
          </p:grpSpPr>
          <p:sp>
            <p:nvSpPr>
              <p:cNvPr id="747" name="TextBox 746"/>
              <p:cNvSpPr txBox="1"/>
              <p:nvPr/>
            </p:nvSpPr>
            <p:spPr>
              <a:xfrm>
                <a:off x="3038382" y="3748793"/>
                <a:ext cx="658594" cy="300286"/>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Media</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Services</a:t>
                </a:r>
              </a:p>
            </p:txBody>
          </p:sp>
          <p:pic>
            <p:nvPicPr>
              <p:cNvPr id="748" name="Picture 165" descr="Media Services.png"/>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23" name="Rectangle 722"/>
          <p:cNvSpPr/>
          <p:nvPr/>
        </p:nvSpPr>
        <p:spPr bwMode="auto">
          <a:xfrm>
            <a:off x="4609673" y="2216688"/>
            <a:ext cx="2810931" cy="2254901"/>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1"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724" name="Group 723"/>
          <p:cNvGrpSpPr/>
          <p:nvPr/>
        </p:nvGrpSpPr>
        <p:grpSpPr>
          <a:xfrm>
            <a:off x="4860803" y="2625652"/>
            <a:ext cx="2310166" cy="1553475"/>
            <a:chOff x="4805017" y="2556851"/>
            <a:chExt cx="2361121" cy="1587740"/>
          </a:xfrm>
        </p:grpSpPr>
        <p:grpSp>
          <p:nvGrpSpPr>
            <p:cNvPr id="725" name="Group 724"/>
            <p:cNvGrpSpPr/>
            <p:nvPr/>
          </p:nvGrpSpPr>
          <p:grpSpPr>
            <a:xfrm>
              <a:off x="4811883" y="2556851"/>
              <a:ext cx="1046240" cy="337079"/>
              <a:chOff x="4811883" y="2556851"/>
              <a:chExt cx="1046240" cy="337079"/>
            </a:xfrm>
          </p:grpSpPr>
          <p:sp>
            <p:nvSpPr>
              <p:cNvPr id="741" name="TextBox 740"/>
              <p:cNvSpPr txBox="1"/>
              <p:nvPr/>
            </p:nvSpPr>
            <p:spPr bwMode="auto">
              <a:xfrm>
                <a:off x="5199310" y="2574578"/>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HDInsight</a:t>
                </a:r>
                <a:endParaRPr lang="en-US" sz="977" kern="0" dirty="0">
                  <a:gradFill>
                    <a:gsLst>
                      <a:gs pos="76250">
                        <a:srgbClr val="FFFFFF"/>
                      </a:gs>
                      <a:gs pos="31000">
                        <a:srgbClr val="FFFFFF"/>
                      </a:gs>
                    </a:gsLst>
                    <a:lin ang="5400000" scaled="0"/>
                  </a:gradFill>
                  <a:latin typeface="Segoe UI"/>
                </a:endParaRPr>
              </a:p>
            </p:txBody>
          </p:sp>
          <p:pic>
            <p:nvPicPr>
              <p:cNvPr id="742" name="Picture 181"/>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6" name="Group 725"/>
            <p:cNvGrpSpPr/>
            <p:nvPr/>
          </p:nvGrpSpPr>
          <p:grpSpPr>
            <a:xfrm>
              <a:off x="6162402" y="2574420"/>
              <a:ext cx="1003736" cy="301625"/>
              <a:chOff x="6162402" y="2574420"/>
              <a:chExt cx="1003736" cy="301625"/>
            </a:xfrm>
          </p:grpSpPr>
          <p:sp>
            <p:nvSpPr>
              <p:cNvPr id="739" name="TextBox 738"/>
              <p:cNvSpPr txBox="1"/>
              <p:nvPr/>
            </p:nvSpPr>
            <p:spPr bwMode="auto">
              <a:xfrm>
                <a:off x="6507325" y="2574420"/>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Machine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Learning</a:t>
                </a:r>
              </a:p>
            </p:txBody>
          </p:sp>
          <p:pic>
            <p:nvPicPr>
              <p:cNvPr id="740" name="Picture 183"/>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7" name="Group 726"/>
            <p:cNvGrpSpPr/>
            <p:nvPr/>
          </p:nvGrpSpPr>
          <p:grpSpPr>
            <a:xfrm>
              <a:off x="4805017" y="3834139"/>
              <a:ext cx="1053105" cy="310452"/>
              <a:chOff x="4805017" y="3834139"/>
              <a:chExt cx="1053105" cy="310452"/>
            </a:xfrm>
          </p:grpSpPr>
          <p:sp>
            <p:nvSpPr>
              <p:cNvPr id="737" name="TextBox 736"/>
              <p:cNvSpPr txBox="1"/>
              <p:nvPr/>
            </p:nvSpPr>
            <p:spPr bwMode="auto">
              <a:xfrm>
                <a:off x="5199310" y="3838553"/>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Stream</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Analytics</a:t>
                </a:r>
              </a:p>
            </p:txBody>
          </p:sp>
          <p:pic>
            <p:nvPicPr>
              <p:cNvPr id="738" name="Picture 185"/>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8" name="Group 727"/>
            <p:cNvGrpSpPr/>
            <p:nvPr/>
          </p:nvGrpSpPr>
          <p:grpSpPr>
            <a:xfrm>
              <a:off x="4809230" y="3192842"/>
              <a:ext cx="1048893" cy="305501"/>
              <a:chOff x="4809230" y="3192842"/>
              <a:chExt cx="1048893" cy="305501"/>
            </a:xfrm>
          </p:grpSpPr>
          <p:sp>
            <p:nvSpPr>
              <p:cNvPr id="735" name="TextBox 734"/>
              <p:cNvSpPr txBox="1"/>
              <p:nvPr/>
            </p:nvSpPr>
            <p:spPr bwMode="auto">
              <a:xfrm>
                <a:off x="5199310" y="3198305"/>
                <a:ext cx="658813" cy="300038"/>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Data</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Factory</a:t>
                </a:r>
              </a:p>
            </p:txBody>
          </p:sp>
          <p:pic>
            <p:nvPicPr>
              <p:cNvPr id="736" name="Picture 187"/>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9" name="Group 728"/>
            <p:cNvGrpSpPr/>
            <p:nvPr/>
          </p:nvGrpSpPr>
          <p:grpSpPr>
            <a:xfrm>
              <a:off x="6159534" y="3198305"/>
              <a:ext cx="1006604" cy="300037"/>
              <a:chOff x="6159534" y="3198305"/>
              <a:chExt cx="1006604" cy="300037"/>
            </a:xfrm>
          </p:grpSpPr>
          <p:sp>
            <p:nvSpPr>
              <p:cNvPr id="733" name="TextBox 732"/>
              <p:cNvSpPr txBox="1"/>
              <p:nvPr/>
            </p:nvSpPr>
            <p:spPr bwMode="auto">
              <a:xfrm>
                <a:off x="6507325" y="3198305"/>
                <a:ext cx="658813"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Event</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Hubs</a:t>
                </a:r>
              </a:p>
            </p:txBody>
          </p:sp>
          <p:pic>
            <p:nvPicPr>
              <p:cNvPr id="734" name="Picture 189"/>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0" name="Group 729"/>
            <p:cNvGrpSpPr/>
            <p:nvPr/>
          </p:nvGrpSpPr>
          <p:grpSpPr>
            <a:xfrm>
              <a:off x="6165936" y="3834755"/>
              <a:ext cx="1000202" cy="296566"/>
              <a:chOff x="6165936" y="3834755"/>
              <a:chExt cx="1000202" cy="296566"/>
            </a:xfrm>
          </p:grpSpPr>
          <p:sp>
            <p:nvSpPr>
              <p:cNvPr id="731" name="TextBox 730"/>
              <p:cNvSpPr txBox="1"/>
              <p:nvPr/>
            </p:nvSpPr>
            <p:spPr bwMode="auto">
              <a:xfrm>
                <a:off x="6507325" y="3853657"/>
                <a:ext cx="658813" cy="258762"/>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Mobile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Engagement</a:t>
                </a:r>
              </a:p>
            </p:txBody>
          </p:sp>
          <p:pic>
            <p:nvPicPr>
              <p:cNvPr id="732" name="Picture 191"/>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09" name="Rectangle 708"/>
          <p:cNvSpPr/>
          <p:nvPr/>
        </p:nvSpPr>
        <p:spPr bwMode="auto">
          <a:xfrm>
            <a:off x="2052554" y="2216687"/>
            <a:ext cx="2444835" cy="1323360"/>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710" name="Group 709"/>
          <p:cNvGrpSpPr/>
          <p:nvPr/>
        </p:nvGrpSpPr>
        <p:grpSpPr>
          <a:xfrm>
            <a:off x="2166620" y="2628365"/>
            <a:ext cx="2188728" cy="818367"/>
            <a:chOff x="2198592" y="2559624"/>
            <a:chExt cx="2237004" cy="836418"/>
          </a:xfrm>
        </p:grpSpPr>
        <p:grpSp>
          <p:nvGrpSpPr>
            <p:cNvPr id="711" name="Group 710"/>
            <p:cNvGrpSpPr/>
            <p:nvPr/>
          </p:nvGrpSpPr>
          <p:grpSpPr>
            <a:xfrm>
              <a:off x="3513173" y="2559624"/>
              <a:ext cx="922423" cy="301625"/>
              <a:chOff x="3425188" y="2480831"/>
              <a:chExt cx="922423" cy="301625"/>
            </a:xfrm>
          </p:grpSpPr>
          <p:sp>
            <p:nvSpPr>
              <p:cNvPr id="721" name="TextBox 720"/>
              <p:cNvSpPr txBox="1"/>
              <p:nvPr/>
            </p:nvSpPr>
            <p:spPr bwMode="auto">
              <a:xfrm>
                <a:off x="3803029" y="2480831"/>
                <a:ext cx="54458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Biztalk</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Services</a:t>
                </a:r>
              </a:p>
            </p:txBody>
          </p:sp>
          <p:pic>
            <p:nvPicPr>
              <p:cNvPr id="722" name="Picture 214" descr="BizTalk Services.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2" name="Group 711"/>
            <p:cNvGrpSpPr/>
            <p:nvPr/>
          </p:nvGrpSpPr>
          <p:grpSpPr>
            <a:xfrm>
              <a:off x="2198592" y="3094417"/>
              <a:ext cx="1020311" cy="301625"/>
              <a:chOff x="2319949" y="3019151"/>
              <a:chExt cx="1020311" cy="301625"/>
            </a:xfrm>
          </p:grpSpPr>
          <p:sp>
            <p:nvSpPr>
              <p:cNvPr id="719" name="TextBox 718"/>
              <p:cNvSpPr txBox="1"/>
              <p:nvPr/>
            </p:nvSpPr>
            <p:spPr bwMode="auto">
              <a:xfrm>
                <a:off x="2681448" y="3019151"/>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Hybrid</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Connections</a:t>
                </a:r>
              </a:p>
            </p:txBody>
          </p:sp>
          <p:pic>
            <p:nvPicPr>
              <p:cNvPr id="720" name="Picture 216" descr="Hybrid Connections (BizTalk).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3" name="Group 712"/>
            <p:cNvGrpSpPr/>
            <p:nvPr/>
          </p:nvGrpSpPr>
          <p:grpSpPr>
            <a:xfrm>
              <a:off x="3521521" y="3094417"/>
              <a:ext cx="869624" cy="301625"/>
              <a:chOff x="3433536" y="3015624"/>
              <a:chExt cx="869624" cy="301625"/>
            </a:xfrm>
          </p:grpSpPr>
          <p:sp>
            <p:nvSpPr>
              <p:cNvPr id="717" name="TextBox 716"/>
              <p:cNvSpPr txBox="1"/>
              <p:nvPr/>
            </p:nvSpPr>
            <p:spPr bwMode="auto">
              <a:xfrm>
                <a:off x="3788740" y="3015624"/>
                <a:ext cx="514420"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Service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Bus</a:t>
                </a:r>
              </a:p>
            </p:txBody>
          </p:sp>
          <p:pic>
            <p:nvPicPr>
              <p:cNvPr id="718" name="Picture 218" descr="Service Bus.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4" name="Group 713"/>
            <p:cNvGrpSpPr/>
            <p:nvPr/>
          </p:nvGrpSpPr>
          <p:grpSpPr>
            <a:xfrm>
              <a:off x="2198592" y="2560418"/>
              <a:ext cx="1020559" cy="300037"/>
              <a:chOff x="2319701" y="2482223"/>
              <a:chExt cx="1020559" cy="300037"/>
            </a:xfrm>
          </p:grpSpPr>
          <p:sp>
            <p:nvSpPr>
              <p:cNvPr id="715" name="TextBox 714"/>
              <p:cNvSpPr txBox="1"/>
              <p:nvPr/>
            </p:nvSpPr>
            <p:spPr bwMode="auto">
              <a:xfrm>
                <a:off x="2681448" y="2482223"/>
                <a:ext cx="658812"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Storage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Queues</a:t>
                </a:r>
              </a:p>
            </p:txBody>
          </p:sp>
          <p:pic>
            <p:nvPicPr>
              <p:cNvPr id="716" name="Picture 220" descr="Storage queue.png"/>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89" name="Rectangle 688"/>
          <p:cNvSpPr/>
          <p:nvPr/>
        </p:nvSpPr>
        <p:spPr bwMode="auto">
          <a:xfrm>
            <a:off x="7532894" y="2216687"/>
            <a:ext cx="2711222" cy="2254900"/>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690" name="Group 689"/>
          <p:cNvGrpSpPr/>
          <p:nvPr/>
        </p:nvGrpSpPr>
        <p:grpSpPr>
          <a:xfrm>
            <a:off x="7692108" y="2663923"/>
            <a:ext cx="2392799" cy="1519983"/>
            <a:chOff x="7799957" y="2595968"/>
            <a:chExt cx="2445576" cy="1553509"/>
          </a:xfrm>
        </p:grpSpPr>
        <p:grpSp>
          <p:nvGrpSpPr>
            <p:cNvPr id="691" name="Group 387"/>
            <p:cNvGrpSpPr>
              <a:grpSpLocks/>
            </p:cNvGrpSpPr>
            <p:nvPr/>
          </p:nvGrpSpPr>
          <p:grpSpPr bwMode="auto">
            <a:xfrm>
              <a:off x="7799957" y="2595969"/>
              <a:ext cx="1016185" cy="301066"/>
              <a:chOff x="8369631" y="3448242"/>
              <a:chExt cx="1016411" cy="301033"/>
            </a:xfrm>
          </p:grpSpPr>
          <p:sp>
            <p:nvSpPr>
              <p:cNvPr id="707" name="TextBox 706"/>
              <p:cNvSpPr txBox="1"/>
              <p:nvPr/>
            </p:nvSpPr>
            <p:spPr>
              <a:xfrm>
                <a:off x="8727084" y="3448242"/>
                <a:ext cx="658958" cy="30000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SQL</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Database</a:t>
                </a:r>
              </a:p>
            </p:txBody>
          </p:sp>
          <p:pic>
            <p:nvPicPr>
              <p:cNvPr id="708" name="Picture 171"/>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2" name="Group 389"/>
            <p:cNvGrpSpPr>
              <a:grpSpLocks/>
            </p:cNvGrpSpPr>
            <p:nvPr/>
          </p:nvGrpSpPr>
          <p:grpSpPr bwMode="auto">
            <a:xfrm>
              <a:off x="7803051" y="3832282"/>
              <a:ext cx="1013093" cy="300038"/>
              <a:chOff x="8372726" y="4684418"/>
              <a:chExt cx="1013318" cy="300005"/>
            </a:xfrm>
          </p:grpSpPr>
          <p:sp>
            <p:nvSpPr>
              <p:cNvPr id="705" name="TextBox 704"/>
              <p:cNvSpPr txBox="1"/>
              <p:nvPr/>
            </p:nvSpPr>
            <p:spPr>
              <a:xfrm>
                <a:off x="8727084" y="4684418"/>
                <a:ext cx="658960" cy="30000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DocumentDB</a:t>
                </a:r>
                <a:endParaRPr lang="en-US" sz="977" kern="0" dirty="0">
                  <a:gradFill>
                    <a:gsLst>
                      <a:gs pos="76250">
                        <a:srgbClr val="FFFFFF"/>
                      </a:gs>
                      <a:gs pos="31000">
                        <a:srgbClr val="FFFFFF"/>
                      </a:gs>
                    </a:gsLst>
                    <a:lin ang="5400000" scaled="0"/>
                  </a:gradFill>
                  <a:latin typeface="Segoe UI"/>
                </a:endParaRPr>
              </a:p>
            </p:txBody>
          </p:sp>
          <p:pic>
            <p:nvPicPr>
              <p:cNvPr id="706" name="Picture 173"/>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3" name="Group 390"/>
            <p:cNvGrpSpPr>
              <a:grpSpLocks/>
            </p:cNvGrpSpPr>
            <p:nvPr/>
          </p:nvGrpSpPr>
          <p:grpSpPr bwMode="auto">
            <a:xfrm>
              <a:off x="7803720" y="3204660"/>
              <a:ext cx="1012423" cy="309349"/>
              <a:chOff x="8373395" y="4056866"/>
              <a:chExt cx="1012648" cy="309315"/>
            </a:xfrm>
          </p:grpSpPr>
          <p:sp>
            <p:nvSpPr>
              <p:cNvPr id="703" name="TextBox 702"/>
              <p:cNvSpPr txBox="1"/>
              <p:nvPr/>
            </p:nvSpPr>
            <p:spPr>
              <a:xfrm>
                <a:off x="8727084" y="4056866"/>
                <a:ext cx="658959" cy="301592"/>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Redis</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Cache</a:t>
                </a:r>
              </a:p>
            </p:txBody>
          </p:sp>
          <p:pic>
            <p:nvPicPr>
              <p:cNvPr id="704" name="Picture 175"/>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4" name="Group 391"/>
            <p:cNvGrpSpPr>
              <a:grpSpLocks/>
            </p:cNvGrpSpPr>
            <p:nvPr/>
          </p:nvGrpSpPr>
          <p:grpSpPr bwMode="auto">
            <a:xfrm>
              <a:off x="9163663" y="3193851"/>
              <a:ext cx="1081869" cy="331906"/>
              <a:chOff x="9733640" y="4046058"/>
              <a:chExt cx="1082109" cy="331869"/>
            </a:xfrm>
          </p:grpSpPr>
          <p:sp>
            <p:nvSpPr>
              <p:cNvPr id="701" name="TextBox 700"/>
              <p:cNvSpPr txBox="1"/>
              <p:nvPr/>
            </p:nvSpPr>
            <p:spPr>
              <a:xfrm>
                <a:off x="10156790" y="4061991"/>
                <a:ext cx="658959" cy="300004"/>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Search</a:t>
                </a:r>
              </a:p>
            </p:txBody>
          </p:sp>
          <p:pic>
            <p:nvPicPr>
              <p:cNvPr id="702" name="Picture 177"/>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5" name="Group 392"/>
            <p:cNvGrpSpPr>
              <a:grpSpLocks/>
            </p:cNvGrpSpPr>
            <p:nvPr/>
          </p:nvGrpSpPr>
          <p:grpSpPr bwMode="auto">
            <a:xfrm>
              <a:off x="9193207" y="3828827"/>
              <a:ext cx="1052326" cy="320650"/>
              <a:chOff x="9763191" y="4680964"/>
              <a:chExt cx="1052560" cy="320615"/>
            </a:xfrm>
          </p:grpSpPr>
          <p:sp>
            <p:nvSpPr>
              <p:cNvPr id="699" name="TextBox 698"/>
              <p:cNvSpPr txBox="1"/>
              <p:nvPr/>
            </p:nvSpPr>
            <p:spPr>
              <a:xfrm>
                <a:off x="10156791" y="4693638"/>
                <a:ext cx="658960" cy="301592"/>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Tables</a:t>
                </a:r>
              </a:p>
            </p:txBody>
          </p:sp>
          <p:pic>
            <p:nvPicPr>
              <p:cNvPr id="700" name="Picture 179" descr="Storage table.png"/>
              <p:cNvPicPr>
                <a:picLocks noChangeAspect="1"/>
              </p:cNvPicPr>
              <p:nvPr/>
            </p:nvPicPr>
            <p:blipFill>
              <a:blip r:embed="rId33"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 name="Group 388"/>
            <p:cNvGrpSpPr>
              <a:grpSpLocks/>
            </p:cNvGrpSpPr>
            <p:nvPr/>
          </p:nvGrpSpPr>
          <p:grpSpPr bwMode="auto">
            <a:xfrm>
              <a:off x="9193207" y="2595968"/>
              <a:ext cx="790386" cy="325437"/>
              <a:chOff x="9763191" y="3448241"/>
              <a:chExt cx="790562" cy="325401"/>
            </a:xfrm>
          </p:grpSpPr>
          <p:pic>
            <p:nvPicPr>
              <p:cNvPr id="697" name="Picture 16"/>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8" name="TextBox 697"/>
              <p:cNvSpPr txBox="1"/>
              <p:nvPr/>
            </p:nvSpPr>
            <p:spPr>
              <a:xfrm>
                <a:off x="10156790" y="3448241"/>
                <a:ext cx="396963" cy="325401"/>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SQL Data</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Warehouse</a:t>
                </a:r>
              </a:p>
            </p:txBody>
          </p:sp>
        </p:grpSp>
      </p:grpSp>
      <p:sp>
        <p:nvSpPr>
          <p:cNvPr id="676" name="Rectangle 675"/>
          <p:cNvSpPr/>
          <p:nvPr/>
        </p:nvSpPr>
        <p:spPr bwMode="auto">
          <a:xfrm>
            <a:off x="2052553" y="767124"/>
            <a:ext cx="2098654" cy="1341999"/>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677" name="Group 676"/>
          <p:cNvGrpSpPr/>
          <p:nvPr/>
        </p:nvGrpSpPr>
        <p:grpSpPr>
          <a:xfrm>
            <a:off x="2176950" y="1152553"/>
            <a:ext cx="870640" cy="295117"/>
            <a:chOff x="2315921" y="978921"/>
            <a:chExt cx="889842" cy="301625"/>
          </a:xfrm>
        </p:grpSpPr>
        <p:sp>
          <p:nvSpPr>
            <p:cNvPr id="687" name="TextBox 686"/>
            <p:cNvSpPr txBox="1"/>
            <p:nvPr/>
          </p:nvSpPr>
          <p:spPr bwMode="auto">
            <a:xfrm>
              <a:off x="2678517" y="978921"/>
              <a:ext cx="527246"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Cloud</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Services</a:t>
              </a:r>
            </a:p>
          </p:txBody>
        </p:sp>
        <p:pic>
          <p:nvPicPr>
            <p:cNvPr id="688" name="Picture 145"/>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8" name="Group 677"/>
          <p:cNvGrpSpPr/>
          <p:nvPr/>
        </p:nvGrpSpPr>
        <p:grpSpPr>
          <a:xfrm>
            <a:off x="2176955" y="1712621"/>
            <a:ext cx="735027" cy="297095"/>
            <a:chOff x="2355344" y="1558000"/>
            <a:chExt cx="751241" cy="303647"/>
          </a:xfrm>
        </p:grpSpPr>
        <p:sp>
          <p:nvSpPr>
            <p:cNvPr id="685" name="TextBox 684"/>
            <p:cNvSpPr txBox="1"/>
            <p:nvPr/>
          </p:nvSpPr>
          <p:spPr bwMode="auto">
            <a:xfrm>
              <a:off x="2722967" y="1559012"/>
              <a:ext cx="383618" cy="301624"/>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Batch</a:t>
              </a:r>
            </a:p>
          </p:txBody>
        </p:sp>
        <p:pic>
          <p:nvPicPr>
            <p:cNvPr id="686" name="Picture 147"/>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9" name="Group 678"/>
          <p:cNvGrpSpPr/>
          <p:nvPr/>
        </p:nvGrpSpPr>
        <p:grpSpPr>
          <a:xfrm>
            <a:off x="3172567" y="1712622"/>
            <a:ext cx="847048" cy="295117"/>
            <a:chOff x="3193533" y="1551343"/>
            <a:chExt cx="865731" cy="301625"/>
          </a:xfrm>
        </p:grpSpPr>
        <p:sp>
          <p:nvSpPr>
            <p:cNvPr id="683" name="TextBox 682"/>
            <p:cNvSpPr txBox="1"/>
            <p:nvPr/>
          </p:nvSpPr>
          <p:spPr bwMode="auto">
            <a:xfrm>
              <a:off x="3554337" y="1551343"/>
              <a:ext cx="504927"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Remote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App</a:t>
              </a:r>
            </a:p>
          </p:txBody>
        </p:sp>
        <p:pic>
          <p:nvPicPr>
            <p:cNvPr id="684" name="Picture 149"/>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80" name="Group 679"/>
          <p:cNvGrpSpPr/>
          <p:nvPr/>
        </p:nvGrpSpPr>
        <p:grpSpPr>
          <a:xfrm>
            <a:off x="3172566" y="1154107"/>
            <a:ext cx="854243" cy="293563"/>
            <a:chOff x="3380111" y="980440"/>
            <a:chExt cx="873084" cy="300037"/>
          </a:xfrm>
        </p:grpSpPr>
        <p:sp>
          <p:nvSpPr>
            <p:cNvPr id="681" name="TextBox 680"/>
            <p:cNvSpPr txBox="1"/>
            <p:nvPr/>
          </p:nvSpPr>
          <p:spPr bwMode="auto">
            <a:xfrm>
              <a:off x="3723011" y="980440"/>
              <a:ext cx="530184"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Service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Fabric</a:t>
              </a:r>
            </a:p>
          </p:txBody>
        </p:sp>
        <p:sp>
          <p:nvSpPr>
            <p:cNvPr id="682" name="Freeform 681"/>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sp>
        <p:nvSpPr>
          <p:cNvPr id="663" name="Rectangle 662"/>
          <p:cNvSpPr/>
          <p:nvPr/>
        </p:nvSpPr>
        <p:spPr bwMode="auto">
          <a:xfrm>
            <a:off x="8041768" y="767124"/>
            <a:ext cx="2202350" cy="1341999"/>
          </a:xfrm>
          <a:prstGeom prst="rect">
            <a:avLst/>
          </a:prstGeom>
          <a:solidFill>
            <a:srgbClr val="0072C6"/>
          </a:solidFill>
          <a:ln w="6350" cap="flat" cmpd="sng" algn="ctr">
            <a:noFill/>
            <a:prstDash val="solid"/>
            <a:miter lim="800000"/>
            <a:headEnd type="none" w="med" len="med"/>
            <a:tailEnd type="none" w="med" len="med"/>
          </a:ln>
          <a:effectLst/>
        </p:spPr>
        <p:txBody>
          <a:bodyPr lIns="175416" tIns="140334" rIns="175416" bIns="140334"/>
          <a:lstStyle/>
          <a:p>
            <a:pPr algn="ctr" defTabSz="894086" fontAlgn="base">
              <a:lnSpc>
                <a:spcPct val="90000"/>
              </a:lnSpc>
              <a:defRPr/>
            </a:pPr>
            <a:r>
              <a:rPr lang="en-US" sz="11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664" name="Group 663"/>
          <p:cNvGrpSpPr/>
          <p:nvPr/>
        </p:nvGrpSpPr>
        <p:grpSpPr>
          <a:xfrm>
            <a:off x="8152463" y="1158332"/>
            <a:ext cx="1025432" cy="284322"/>
            <a:chOff x="8316462" y="1050815"/>
            <a:chExt cx="1048050" cy="290595"/>
          </a:xfrm>
        </p:grpSpPr>
        <p:sp>
          <p:nvSpPr>
            <p:cNvPr id="674" name="TextBox 673"/>
            <p:cNvSpPr txBox="1"/>
            <p:nvPr/>
          </p:nvSpPr>
          <p:spPr bwMode="auto">
            <a:xfrm>
              <a:off x="8694587" y="1065786"/>
              <a:ext cx="669925" cy="2508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Visual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Studio</a:t>
              </a:r>
            </a:p>
          </p:txBody>
        </p:sp>
        <p:pic>
          <p:nvPicPr>
            <p:cNvPr id="675" name="Picture 167" descr="Visual Studio Online.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5" name="Group 664"/>
          <p:cNvGrpSpPr/>
          <p:nvPr/>
        </p:nvGrpSpPr>
        <p:grpSpPr>
          <a:xfrm>
            <a:off x="9226294" y="1701908"/>
            <a:ext cx="936902" cy="306095"/>
            <a:chOff x="9413978" y="1606382"/>
            <a:chExt cx="957567" cy="312845"/>
          </a:xfrm>
        </p:grpSpPr>
        <p:sp>
          <p:nvSpPr>
            <p:cNvPr id="672" name="TextBox 671"/>
            <p:cNvSpPr txBox="1"/>
            <p:nvPr/>
          </p:nvSpPr>
          <p:spPr bwMode="auto">
            <a:xfrm>
              <a:off x="9712733" y="1617602"/>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Application</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Insights</a:t>
              </a:r>
            </a:p>
          </p:txBody>
        </p:sp>
        <p:pic>
          <p:nvPicPr>
            <p:cNvPr id="673" name="Picture 169" descr="Application Insights.png"/>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6" name="Group 665"/>
          <p:cNvGrpSpPr/>
          <p:nvPr/>
        </p:nvGrpSpPr>
        <p:grpSpPr>
          <a:xfrm>
            <a:off x="9221217" y="1133758"/>
            <a:ext cx="856312" cy="296232"/>
            <a:chOff x="9408787" y="1025699"/>
            <a:chExt cx="875200" cy="302765"/>
          </a:xfrm>
        </p:grpSpPr>
        <p:pic>
          <p:nvPicPr>
            <p:cNvPr id="670" name="Picture 272"/>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1" name="TextBox 670"/>
            <p:cNvSpPr txBox="1"/>
            <p:nvPr/>
          </p:nvSpPr>
          <p:spPr bwMode="auto">
            <a:xfrm>
              <a:off x="9742651" y="1059753"/>
              <a:ext cx="541336" cy="249238"/>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Azure SDK</a:t>
              </a:r>
            </a:p>
          </p:txBody>
        </p:sp>
      </p:grpSp>
      <p:grpSp>
        <p:nvGrpSpPr>
          <p:cNvPr id="667" name="Group 666"/>
          <p:cNvGrpSpPr/>
          <p:nvPr/>
        </p:nvGrpSpPr>
        <p:grpSpPr>
          <a:xfrm>
            <a:off x="8152496" y="1716827"/>
            <a:ext cx="1025398" cy="274083"/>
            <a:chOff x="8316496" y="1621631"/>
            <a:chExt cx="1048016" cy="280129"/>
          </a:xfrm>
        </p:grpSpPr>
        <p:sp>
          <p:nvSpPr>
            <p:cNvPr id="668" name="TextBox 667"/>
            <p:cNvSpPr txBox="1"/>
            <p:nvPr/>
          </p:nvSpPr>
          <p:spPr bwMode="auto">
            <a:xfrm>
              <a:off x="8704112" y="1650936"/>
              <a:ext cx="660400" cy="250824"/>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Team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Project</a:t>
              </a:r>
            </a:p>
          </p:txBody>
        </p:sp>
        <p:sp>
          <p:nvSpPr>
            <p:cNvPr id="669" name="Freeform 668"/>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sp>
        <p:nvSpPr>
          <p:cNvPr id="633" name="Rectangle 632"/>
          <p:cNvSpPr/>
          <p:nvPr/>
        </p:nvSpPr>
        <p:spPr bwMode="auto">
          <a:xfrm>
            <a:off x="254551" y="767123"/>
            <a:ext cx="1683755" cy="3713387"/>
          </a:xfrm>
          <a:prstGeom prst="rect">
            <a:avLst/>
          </a:prstGeom>
          <a:solidFill>
            <a:srgbClr val="1B3C72"/>
          </a:solidFill>
          <a:ln w="6350" cap="flat" cmpd="sng" algn="ctr">
            <a:noFill/>
            <a:prstDash val="solid"/>
            <a:miter lim="800000"/>
            <a:headEnd type="none" w="med" len="med"/>
            <a:tailEnd type="none" w="med" len="med"/>
          </a:ln>
          <a:effectLst/>
        </p:spPr>
        <p:txBody>
          <a:bodyPr lIns="259452" tIns="140334" rIns="175416" bIns="140334"/>
          <a:lstStyle/>
          <a:p>
            <a:pPr algn="ctr" defTabSz="894086" fontAlgn="base">
              <a:lnSpc>
                <a:spcPct val="90000"/>
              </a:lnSpc>
              <a:defRPr/>
            </a:pPr>
            <a:r>
              <a:rPr lang="en-US" sz="136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635" name="Group 634"/>
          <p:cNvGrpSpPr/>
          <p:nvPr/>
        </p:nvGrpSpPr>
        <p:grpSpPr>
          <a:xfrm>
            <a:off x="390568" y="1773380"/>
            <a:ext cx="1005529" cy="296669"/>
            <a:chOff x="368069" y="1313314"/>
            <a:chExt cx="1027708" cy="303213"/>
          </a:xfrm>
        </p:grpSpPr>
        <p:sp>
          <p:nvSpPr>
            <p:cNvPr id="654" name="TextBox 653"/>
            <p:cNvSpPr txBox="1"/>
            <p:nvPr/>
          </p:nvSpPr>
          <p:spPr bwMode="auto">
            <a:xfrm>
              <a:off x="736963" y="1314902"/>
              <a:ext cx="658814"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Active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Directory</a:t>
              </a:r>
            </a:p>
          </p:txBody>
        </p:sp>
        <p:pic>
          <p:nvPicPr>
            <p:cNvPr id="655" name="Picture 193" descr="Azure Active Directory.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6" name="Group 635"/>
          <p:cNvGrpSpPr/>
          <p:nvPr/>
        </p:nvGrpSpPr>
        <p:grpSpPr>
          <a:xfrm>
            <a:off x="413698" y="2236914"/>
            <a:ext cx="982398" cy="295117"/>
            <a:chOff x="391710" y="1847920"/>
            <a:chExt cx="1004066" cy="301625"/>
          </a:xfrm>
        </p:grpSpPr>
        <p:sp>
          <p:nvSpPr>
            <p:cNvPr id="652" name="TextBox 651"/>
            <p:cNvSpPr txBox="1"/>
            <p:nvPr/>
          </p:nvSpPr>
          <p:spPr bwMode="auto">
            <a:xfrm>
              <a:off x="736963" y="1847920"/>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Multi-factor</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Authentication</a:t>
              </a:r>
            </a:p>
          </p:txBody>
        </p:sp>
        <p:pic>
          <p:nvPicPr>
            <p:cNvPr id="653" name="Picture 195" descr="Multi-Factor Authentic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7" name="Group 636"/>
          <p:cNvGrpSpPr/>
          <p:nvPr/>
        </p:nvGrpSpPr>
        <p:grpSpPr>
          <a:xfrm>
            <a:off x="390567" y="2698892"/>
            <a:ext cx="1005526" cy="295117"/>
            <a:chOff x="368069" y="2341251"/>
            <a:chExt cx="1027706" cy="301625"/>
          </a:xfrm>
        </p:grpSpPr>
        <p:sp>
          <p:nvSpPr>
            <p:cNvPr id="650" name="TextBox 649"/>
            <p:cNvSpPr txBox="1"/>
            <p:nvPr/>
          </p:nvSpPr>
          <p:spPr bwMode="auto">
            <a:xfrm>
              <a:off x="736963" y="2341251"/>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Automation</a:t>
              </a:r>
            </a:p>
          </p:txBody>
        </p:sp>
        <p:pic>
          <p:nvPicPr>
            <p:cNvPr id="651" name="Picture 198" descr="Azure automa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8" name="Group 637"/>
          <p:cNvGrpSpPr/>
          <p:nvPr/>
        </p:nvGrpSpPr>
        <p:grpSpPr>
          <a:xfrm>
            <a:off x="390569" y="1326769"/>
            <a:ext cx="1005527" cy="279744"/>
            <a:chOff x="368069" y="762503"/>
            <a:chExt cx="1027707" cy="285916"/>
          </a:xfrm>
        </p:grpSpPr>
        <p:sp>
          <p:nvSpPr>
            <p:cNvPr id="648" name="TextBox 647"/>
            <p:cNvSpPr txBox="1"/>
            <p:nvPr/>
          </p:nvSpPr>
          <p:spPr bwMode="auto">
            <a:xfrm>
              <a:off x="736963" y="789031"/>
              <a:ext cx="658813" cy="232860"/>
            </a:xfrm>
            <a:prstGeom prst="rect">
              <a:avLst/>
            </a:prstGeom>
            <a:noFill/>
            <a:ln>
              <a:noFill/>
            </a:ln>
          </p:spPr>
          <p:txBody>
            <a:bodyPr wrap="none" lIns="0" tIns="27367" rIns="0" bIns="0" anchor="ctr" anchorCtr="0"/>
            <a:lstStyle/>
            <a:p>
              <a:pPr defTabSz="912078" eaLnBrk="0" fontAlgn="base" hangingPunct="0">
                <a:lnSpc>
                  <a:spcPct val="90000"/>
                </a:lnSpc>
                <a:spcBef>
                  <a:spcPts val="587"/>
                </a:spcBef>
                <a:spcAft>
                  <a:spcPct val="0"/>
                </a:spcAft>
                <a:defRPr/>
              </a:pPr>
              <a:r>
                <a:rPr lang="en-US" sz="977"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649" name="Picture 200" descr="Azure subscription.png"/>
            <p:cNvPicPr>
              <a:picLocks noChangeAspect="1"/>
            </p:cNvPicPr>
            <p:nvPr/>
          </p:nvPicPr>
          <p:blipFill>
            <a:blip r:embed="rId44"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39" name="Group 638"/>
          <p:cNvGrpSpPr/>
          <p:nvPr/>
        </p:nvGrpSpPr>
        <p:grpSpPr>
          <a:xfrm>
            <a:off x="390569" y="3160874"/>
            <a:ext cx="1005527" cy="295117"/>
            <a:chOff x="368069" y="2835216"/>
            <a:chExt cx="1027707" cy="301625"/>
          </a:xfrm>
        </p:grpSpPr>
        <p:sp>
          <p:nvSpPr>
            <p:cNvPr id="646" name="TextBox 645"/>
            <p:cNvSpPr txBox="1"/>
            <p:nvPr/>
          </p:nvSpPr>
          <p:spPr bwMode="auto">
            <a:xfrm>
              <a:off x="736963" y="2835216"/>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Key Vault</a:t>
              </a:r>
            </a:p>
          </p:txBody>
        </p:sp>
        <p:pic>
          <p:nvPicPr>
            <p:cNvPr id="647" name="Picture 204" descr="AzureKeyVault_icon_white.png"/>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0" name="Group 639"/>
          <p:cNvGrpSpPr/>
          <p:nvPr/>
        </p:nvGrpSpPr>
        <p:grpSpPr>
          <a:xfrm>
            <a:off x="368045" y="3622853"/>
            <a:ext cx="1427236" cy="295117"/>
            <a:chOff x="345049" y="3328988"/>
            <a:chExt cx="1458716" cy="301625"/>
          </a:xfrm>
        </p:grpSpPr>
        <p:sp>
          <p:nvSpPr>
            <p:cNvPr id="644" name="TextBox 643"/>
            <p:cNvSpPr txBox="1"/>
            <p:nvPr/>
          </p:nvSpPr>
          <p:spPr bwMode="auto">
            <a:xfrm>
              <a:off x="736963" y="3328988"/>
              <a:ext cx="106680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Store/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Marketplace</a:t>
              </a:r>
            </a:p>
          </p:txBody>
        </p:sp>
        <p:pic>
          <p:nvPicPr>
            <p:cNvPr id="645" name="Picture 230" descr="Azure Marketplace.png"/>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1" name="Group 640"/>
          <p:cNvGrpSpPr/>
          <p:nvPr/>
        </p:nvGrpSpPr>
        <p:grpSpPr>
          <a:xfrm>
            <a:off x="390568" y="4084837"/>
            <a:ext cx="1007081" cy="295117"/>
            <a:chOff x="368069" y="3867931"/>
            <a:chExt cx="1029294" cy="301625"/>
          </a:xfrm>
        </p:grpSpPr>
        <p:pic>
          <p:nvPicPr>
            <p:cNvPr id="642" name="Picture 412"/>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3" name="TextBox 642"/>
            <p:cNvSpPr txBox="1"/>
            <p:nvPr/>
          </p:nvSpPr>
          <p:spPr bwMode="auto">
            <a:xfrm>
              <a:off x="736963" y="3867931"/>
              <a:ext cx="660400"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VM Image Gallery</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and VM Depot</a:t>
              </a:r>
            </a:p>
          </p:txBody>
        </p:sp>
      </p:grpSp>
      <p:sp>
        <p:nvSpPr>
          <p:cNvPr id="602" name="Rectangle 601"/>
          <p:cNvSpPr/>
          <p:nvPr/>
        </p:nvSpPr>
        <p:spPr bwMode="auto">
          <a:xfrm>
            <a:off x="10354815" y="767125"/>
            <a:ext cx="1584446" cy="3704464"/>
          </a:xfrm>
          <a:prstGeom prst="rect">
            <a:avLst/>
          </a:prstGeom>
          <a:solidFill>
            <a:srgbClr val="1B3C72"/>
          </a:solidFill>
          <a:ln w="6350" cap="flat" cmpd="sng" algn="ctr">
            <a:noFill/>
            <a:prstDash val="solid"/>
            <a:miter lim="800000"/>
            <a:headEnd type="none" w="med" len="med"/>
            <a:tailEnd type="none" w="med" len="med"/>
          </a:ln>
          <a:effectLst/>
        </p:spPr>
        <p:txBody>
          <a:bodyPr lIns="259452" tIns="140334" rIns="175416" bIns="140334"/>
          <a:lstStyle/>
          <a:p>
            <a:pPr algn="ctr" defTabSz="894086" fontAlgn="base">
              <a:lnSpc>
                <a:spcPct val="90000"/>
              </a:lnSpc>
              <a:defRPr/>
            </a:pPr>
            <a:r>
              <a:rPr lang="en-US" sz="136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4086" fontAlgn="base">
              <a:lnSpc>
                <a:spcPct val="90000"/>
              </a:lnSpc>
              <a:defRPr/>
            </a:pPr>
            <a:r>
              <a:rPr lang="en-US" sz="136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604" name="Group 603"/>
          <p:cNvGrpSpPr/>
          <p:nvPr userDrawn="1"/>
        </p:nvGrpSpPr>
        <p:grpSpPr>
          <a:xfrm>
            <a:off x="10535751" y="2269766"/>
            <a:ext cx="1041711" cy="293564"/>
            <a:chOff x="10729741" y="1826583"/>
            <a:chExt cx="1064688" cy="300038"/>
          </a:xfrm>
        </p:grpSpPr>
        <p:sp>
          <p:nvSpPr>
            <p:cNvPr id="631" name="TextBox 630"/>
            <p:cNvSpPr txBox="1"/>
            <p:nvPr/>
          </p:nvSpPr>
          <p:spPr bwMode="auto">
            <a:xfrm>
              <a:off x="11135616" y="1826583"/>
              <a:ext cx="658813" cy="300038"/>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Backup</a:t>
              </a:r>
            </a:p>
          </p:txBody>
        </p:sp>
        <p:pic>
          <p:nvPicPr>
            <p:cNvPr id="632" name="Picture 206" descr="Backup Service.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5" name="Group 604"/>
          <p:cNvGrpSpPr/>
          <p:nvPr userDrawn="1"/>
        </p:nvGrpSpPr>
        <p:grpSpPr>
          <a:xfrm>
            <a:off x="10540917" y="3579614"/>
            <a:ext cx="1036546" cy="295117"/>
            <a:chOff x="10735019" y="3369011"/>
            <a:chExt cx="1059409" cy="301625"/>
          </a:xfrm>
        </p:grpSpPr>
        <p:sp>
          <p:nvSpPr>
            <p:cNvPr id="629" name="TextBox 628"/>
            <p:cNvSpPr txBox="1"/>
            <p:nvPr/>
          </p:nvSpPr>
          <p:spPr bwMode="auto">
            <a:xfrm>
              <a:off x="11135616" y="3369011"/>
              <a:ext cx="658812"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Site</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Recovery</a:t>
              </a:r>
            </a:p>
          </p:txBody>
        </p:sp>
        <p:pic>
          <p:nvPicPr>
            <p:cNvPr id="630" name="Picture 210" descr="Site Recovery.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6" name="Group 605"/>
          <p:cNvGrpSpPr/>
          <p:nvPr userDrawn="1"/>
        </p:nvGrpSpPr>
        <p:grpSpPr>
          <a:xfrm>
            <a:off x="10540477" y="3143517"/>
            <a:ext cx="1036985" cy="293563"/>
            <a:chOff x="10734570" y="2856179"/>
            <a:chExt cx="1059859" cy="300037"/>
          </a:xfrm>
        </p:grpSpPr>
        <p:sp>
          <p:nvSpPr>
            <p:cNvPr id="627" name="TextBox 626"/>
            <p:cNvSpPr txBox="1"/>
            <p:nvPr/>
          </p:nvSpPr>
          <p:spPr bwMode="auto">
            <a:xfrm>
              <a:off x="11135616" y="2856179"/>
              <a:ext cx="658813" cy="300037"/>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Import/Export</a:t>
              </a:r>
            </a:p>
          </p:txBody>
        </p:sp>
        <p:pic>
          <p:nvPicPr>
            <p:cNvPr id="628" name="Picture 212" descr="Storage (Azure).png"/>
            <p:cNvPicPr>
              <a:picLocks noChangeAspect="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7" name="Group 606"/>
          <p:cNvGrpSpPr/>
          <p:nvPr userDrawn="1"/>
        </p:nvGrpSpPr>
        <p:grpSpPr>
          <a:xfrm>
            <a:off x="10560753" y="1816983"/>
            <a:ext cx="1197568" cy="310248"/>
            <a:chOff x="10755293" y="1282976"/>
            <a:chExt cx="1223983" cy="317091"/>
          </a:xfrm>
        </p:grpSpPr>
        <p:sp>
          <p:nvSpPr>
            <p:cNvPr id="625" name="TextBox 624"/>
            <p:cNvSpPr txBox="1"/>
            <p:nvPr/>
          </p:nvSpPr>
          <p:spPr bwMode="auto">
            <a:xfrm>
              <a:off x="11135616" y="1291503"/>
              <a:ext cx="843660" cy="300230"/>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AD Privileged</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Identity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Management</a:t>
              </a:r>
            </a:p>
          </p:txBody>
        </p:sp>
        <p:pic>
          <p:nvPicPr>
            <p:cNvPr id="626" name="Picture 271"/>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8" name="Group 607"/>
          <p:cNvGrpSpPr/>
          <p:nvPr userDrawn="1"/>
        </p:nvGrpSpPr>
        <p:grpSpPr>
          <a:xfrm>
            <a:off x="10543552" y="2705866"/>
            <a:ext cx="1035462" cy="295117"/>
            <a:chOff x="10737716" y="2349114"/>
            <a:chExt cx="1058300" cy="301625"/>
          </a:xfrm>
        </p:grpSpPr>
        <p:sp>
          <p:nvSpPr>
            <p:cNvPr id="623" name="TextBox 622"/>
            <p:cNvSpPr txBox="1"/>
            <p:nvPr/>
          </p:nvSpPr>
          <p:spPr bwMode="auto">
            <a:xfrm>
              <a:off x="11135616" y="2349114"/>
              <a:ext cx="660400"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Operational</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Insights</a:t>
              </a:r>
            </a:p>
          </p:txBody>
        </p:sp>
        <p:pic>
          <p:nvPicPr>
            <p:cNvPr id="624" name="Picture 329" descr="Operational Insights.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9" name="Group 608"/>
          <p:cNvGrpSpPr/>
          <p:nvPr userDrawn="1"/>
        </p:nvGrpSpPr>
        <p:grpSpPr>
          <a:xfrm>
            <a:off x="10537062" y="1380886"/>
            <a:ext cx="1040400" cy="293564"/>
            <a:chOff x="10731079" y="777857"/>
            <a:chExt cx="1063349" cy="300038"/>
          </a:xfrm>
        </p:grpSpPr>
        <p:sp>
          <p:nvSpPr>
            <p:cNvPr id="613" name="TextBox 612"/>
            <p:cNvSpPr txBox="1"/>
            <p:nvPr/>
          </p:nvSpPr>
          <p:spPr bwMode="auto">
            <a:xfrm>
              <a:off x="11135616" y="777857"/>
              <a:ext cx="658812" cy="300038"/>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a:gradFill>
                    <a:gsLst>
                      <a:gs pos="76250">
                        <a:srgbClr val="FFFFFF"/>
                      </a:gs>
                      <a:gs pos="31000">
                        <a:srgbClr val="FFFFFF"/>
                      </a:gs>
                    </a:gsLst>
                    <a:lin ang="5400000" scaled="0"/>
                  </a:gradFill>
                  <a:latin typeface="Segoe UI"/>
                </a:rPr>
                <a:t>Azure AD </a:t>
              </a:r>
              <a:br>
                <a:rPr lang="en-US" sz="977" kern="0" dirty="0">
                  <a:gradFill>
                    <a:gsLst>
                      <a:gs pos="76250">
                        <a:srgbClr val="FFFFFF"/>
                      </a:gs>
                      <a:gs pos="31000">
                        <a:srgbClr val="FFFFFF"/>
                      </a:gs>
                    </a:gsLst>
                    <a:lin ang="5400000" scaled="0"/>
                  </a:gradFill>
                  <a:latin typeface="Segoe UI"/>
                </a:rPr>
              </a:br>
              <a:r>
                <a:rPr lang="en-US" sz="977" kern="0" dirty="0">
                  <a:gradFill>
                    <a:gsLst>
                      <a:gs pos="76250">
                        <a:srgbClr val="FFFFFF"/>
                      </a:gs>
                      <a:gs pos="31000">
                        <a:srgbClr val="FFFFFF"/>
                      </a:gs>
                    </a:gsLst>
                    <a:lin ang="5400000" scaled="0"/>
                  </a:gradFill>
                  <a:latin typeface="Segoe UI"/>
                </a:rPr>
                <a:t>Connect Health</a:t>
              </a:r>
            </a:p>
          </p:txBody>
        </p:sp>
        <p:grpSp>
          <p:nvGrpSpPr>
            <p:cNvPr id="614" name="Group 228"/>
            <p:cNvGrpSpPr>
              <a:grpSpLocks/>
            </p:cNvGrpSpPr>
            <p:nvPr/>
          </p:nvGrpSpPr>
          <p:grpSpPr bwMode="auto">
            <a:xfrm>
              <a:off x="10731079" y="777857"/>
              <a:ext cx="293729" cy="278603"/>
              <a:chOff x="10757647" y="1125048"/>
              <a:chExt cx="293741" cy="279390"/>
            </a:xfrm>
          </p:grpSpPr>
          <p:pic>
            <p:nvPicPr>
              <p:cNvPr id="615" name="Picture 221" descr="Azure Active Directory.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 name="Heart 615"/>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78934" tIns="143147" rIns="178934" bIns="143147"/>
              <a:lstStyle/>
              <a:p>
                <a:pPr algn="ctr" defTabSz="912230" fontAlgn="base">
                  <a:lnSpc>
                    <a:spcPct val="90000"/>
                  </a:lnSpc>
                  <a:spcBef>
                    <a:spcPct val="0"/>
                  </a:spcBef>
                  <a:spcAft>
                    <a:spcPct val="0"/>
                  </a:spcAft>
                  <a:defRPr/>
                </a:pPr>
                <a:endParaRPr lang="en-US" sz="1958" b="1" kern="0" dirty="0">
                  <a:solidFill>
                    <a:srgbClr val="FFFFFF"/>
                  </a:solidFill>
                  <a:latin typeface="Segoe UI Light"/>
                  <a:ea typeface="Segoe UI" pitchFamily="34" charset="0"/>
                  <a:cs typeface="Segoe UI" pitchFamily="34" charset="0"/>
                </a:endParaRPr>
              </a:p>
            </p:txBody>
          </p:sp>
          <p:grpSp>
            <p:nvGrpSpPr>
              <p:cNvPr id="617" name="Group 21"/>
              <p:cNvGrpSpPr>
                <a:grpSpLocks/>
              </p:cNvGrpSpPr>
              <p:nvPr/>
            </p:nvGrpSpPr>
            <p:grpSpPr bwMode="auto">
              <a:xfrm>
                <a:off x="10911015" y="1312918"/>
                <a:ext cx="107890" cy="50915"/>
                <a:chOff x="11033154" y="1382736"/>
                <a:chExt cx="155481" cy="72283"/>
              </a:xfrm>
            </p:grpSpPr>
            <p:cxnSp>
              <p:nvCxnSpPr>
                <p:cNvPr id="618" name="Straight Connector 617"/>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619" name="Straight Connector 618"/>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620" name="Straight Connector 619"/>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621" name="Straight Connector 620"/>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622" name="Straight Connector 621"/>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610" name="Group 609"/>
          <p:cNvGrpSpPr/>
          <p:nvPr userDrawn="1"/>
        </p:nvGrpSpPr>
        <p:grpSpPr>
          <a:xfrm>
            <a:off x="10540189" y="4017266"/>
            <a:ext cx="1037276" cy="295117"/>
            <a:chOff x="10734275" y="3881794"/>
            <a:chExt cx="1060154" cy="301625"/>
          </a:xfrm>
        </p:grpSpPr>
        <p:sp>
          <p:nvSpPr>
            <p:cNvPr id="611" name="TextBox 610"/>
            <p:cNvSpPr txBox="1"/>
            <p:nvPr/>
          </p:nvSpPr>
          <p:spPr>
            <a:xfrm>
              <a:off x="11135616" y="3881794"/>
              <a:ext cx="658813" cy="301625"/>
            </a:xfrm>
            <a:prstGeom prst="rect">
              <a:avLst/>
            </a:prstGeom>
            <a:noFill/>
            <a:ln>
              <a:noFill/>
            </a:ln>
          </p:spPr>
          <p:txBody>
            <a:bodyPr wrap="none" lIns="0" tIns="27367"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defTabSz="912428" eaLnBrk="0" fontAlgn="base" hangingPunct="0">
                <a:spcBef>
                  <a:spcPts val="587"/>
                </a:spcBef>
                <a:spcAft>
                  <a:spcPct val="0"/>
                </a:spcAft>
                <a:defRPr/>
              </a:pPr>
              <a:r>
                <a:rPr lang="en-US" sz="977" kern="0" dirty="0" err="1">
                  <a:gradFill>
                    <a:gsLst>
                      <a:gs pos="76250">
                        <a:srgbClr val="FFFFFF"/>
                      </a:gs>
                      <a:gs pos="31000">
                        <a:srgbClr val="FFFFFF"/>
                      </a:gs>
                    </a:gsLst>
                    <a:lin ang="5400000" scaled="0"/>
                  </a:gradFill>
                  <a:latin typeface="Segoe UI"/>
                </a:rPr>
                <a:t>StorSimple</a:t>
              </a:r>
              <a:endParaRPr lang="en-US" sz="977" kern="0" dirty="0">
                <a:gradFill>
                  <a:gsLst>
                    <a:gs pos="76250">
                      <a:srgbClr val="FFFFFF"/>
                    </a:gs>
                    <a:gs pos="31000">
                      <a:srgbClr val="FFFFFF"/>
                    </a:gs>
                  </a:gsLst>
                  <a:lin ang="5400000" scaled="0"/>
                </a:gradFill>
                <a:latin typeface="Segoe UI"/>
              </a:endParaRPr>
            </a:p>
          </p:txBody>
        </p:sp>
        <p:pic>
          <p:nvPicPr>
            <p:cNvPr id="612" name="Picture 208" descr="StorSimple.png"/>
            <p:cNvPicPr>
              <a:picLocks noChangeAspect="1"/>
            </p:cNvPicPr>
            <p:nvPr/>
          </p:nvPicPr>
          <p:blipFill>
            <a:blip r:embed="rId53"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1" name="Rectangle 580"/>
          <p:cNvSpPr/>
          <p:nvPr/>
        </p:nvSpPr>
        <p:spPr bwMode="auto">
          <a:xfrm>
            <a:off x="-90135" y="5795304"/>
            <a:ext cx="12369099" cy="1254984"/>
          </a:xfrm>
          <a:prstGeom prst="rect">
            <a:avLst/>
          </a:prstGeom>
          <a:solidFill>
            <a:srgbClr val="002846"/>
          </a:solidFill>
          <a:ln w="6350" cap="flat" cmpd="sng" algn="ctr">
            <a:noFill/>
            <a:prstDash val="solid"/>
            <a:miter lim="800000"/>
            <a:headEnd type="none" w="med" len="med"/>
            <a:tailEnd type="none" w="med" len="med"/>
          </a:ln>
          <a:effectLst/>
        </p:spPr>
        <p:txBody>
          <a:bodyPr lIns="175416" tIns="89466" rIns="175416" bIns="140334"/>
          <a:lstStyle/>
          <a:p>
            <a:pPr algn="ctr" defTabSz="894086" fontAlgn="base">
              <a:lnSpc>
                <a:spcPct val="90000"/>
              </a:lnSpc>
              <a:defRPr/>
            </a:pPr>
            <a:endParaRPr lang="en-US" sz="1367"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583" name="Picture 2"/>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360502"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 name="Picture 44"/>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151919"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5" name="Picture 45"/>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943335"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6" name="Picture 46"/>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730169"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7" name="Picture 47"/>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521586"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8" name="Picture 48"/>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313003"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9" name="Picture 49"/>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104419"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0" name="Picture 50"/>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895835"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1" name="Picture 51"/>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87252"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2" name="Picture 52"/>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478667"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 name="Picture 53"/>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270083"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 name="Picture 54"/>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061499"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5" name="Picture 56"/>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852916"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6" name="Picture 57"/>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644333"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7" name="Picture 58"/>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22331"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8" name="Picture 59"/>
          <p:cNvPicPr>
            <a:picLocks noChangeAspect="1"/>
          </p:cNvPicPr>
          <p:nvPr/>
        </p:nvPicPr>
        <p:blipFill>
          <a:blip r:embed="rId54"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9087" y="6240406"/>
            <a:ext cx="766828" cy="82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1423" y="5924466"/>
            <a:ext cx="2573147" cy="601577"/>
          </a:xfrm>
          <a:prstGeom prst="rect">
            <a:avLst/>
          </a:prstGeom>
          <a:solidFill>
            <a:schemeClr val="accent4">
              <a:lumMod val="20000"/>
              <a:lumOff val="80000"/>
            </a:schemeClr>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33" tIns="44733" rIns="44733" bIns="44733" numCol="1" spcCol="0" rtlCol="0" fromWordArt="0" anchor="t" anchorCtr="0" forceAA="0" compatLnSpc="1">
            <a:prstTxWarp prst="textNoShape">
              <a:avLst/>
            </a:prstTxWarp>
            <a:noAutofit/>
          </a:bodyPr>
          <a:lstStyle/>
          <a:p>
            <a:pPr algn="ctr" defTabSz="912230" fontAlgn="base">
              <a:lnSpc>
                <a:spcPct val="90000"/>
              </a:lnSpc>
              <a:spcBef>
                <a:spcPct val="0"/>
              </a:spcBef>
              <a:spcAft>
                <a:spcPct val="0"/>
              </a:spcAft>
              <a:defRPr/>
            </a:pPr>
            <a:r>
              <a:rPr lang="en-US" sz="1171" b="1" kern="0" dirty="0">
                <a:solidFill>
                  <a:srgbClr val="505050"/>
                </a:solidFill>
                <a:latin typeface="Segoe UI"/>
                <a:ea typeface="Segoe UI" pitchFamily="34" charset="0"/>
                <a:cs typeface="Segoe UI" pitchFamily="34" charset="0"/>
              </a:rPr>
              <a:t>Legend</a:t>
            </a:r>
          </a:p>
          <a:p>
            <a:pPr algn="ctr" defTabSz="912230" fontAlgn="base">
              <a:lnSpc>
                <a:spcPct val="90000"/>
              </a:lnSpc>
              <a:spcBef>
                <a:spcPct val="0"/>
              </a:spcBef>
              <a:spcAft>
                <a:spcPct val="0"/>
              </a:spcAft>
              <a:defRPr/>
            </a:pPr>
            <a:endParaRPr lang="en-US" sz="489" kern="0" dirty="0">
              <a:solidFill>
                <a:srgbClr val="505050"/>
              </a:solidFill>
              <a:latin typeface="Segoe UI"/>
              <a:ea typeface="Segoe UI" pitchFamily="34" charset="0"/>
              <a:cs typeface="Segoe UI" pitchFamily="34" charset="0"/>
            </a:endParaRPr>
          </a:p>
          <a:p>
            <a:pPr defTabSz="912230" fontAlgn="base">
              <a:lnSpc>
                <a:spcPct val="90000"/>
              </a:lnSpc>
              <a:spcBef>
                <a:spcPct val="0"/>
              </a:spcBef>
              <a:spcAft>
                <a:spcPct val="0"/>
              </a:spcAft>
              <a:tabLst>
                <a:tab pos="1009476" algn="l"/>
              </a:tabLst>
              <a:defRPr/>
            </a:pPr>
            <a:r>
              <a:rPr lang="en-US" sz="1171" kern="0" dirty="0">
                <a:solidFill>
                  <a:srgbClr val="505050"/>
                </a:solidFill>
                <a:latin typeface="Segoe UI"/>
                <a:ea typeface="Segoe UI" pitchFamily="34" charset="0"/>
                <a:cs typeface="Segoe UI" pitchFamily="34" charset="0"/>
              </a:rPr>
              <a:t>          = In preview at Azure Stack GA</a:t>
            </a:r>
          </a:p>
          <a:p>
            <a:pPr defTabSz="912230" fontAlgn="base">
              <a:lnSpc>
                <a:spcPct val="90000"/>
              </a:lnSpc>
              <a:spcBef>
                <a:spcPct val="0"/>
              </a:spcBef>
              <a:spcAft>
                <a:spcPct val="0"/>
              </a:spcAft>
              <a:tabLst>
                <a:tab pos="1009476" algn="l"/>
              </a:tabLst>
              <a:defRPr/>
            </a:pPr>
            <a:endParaRPr lang="en-US" sz="1171" kern="0" dirty="0">
              <a:solidFill>
                <a:srgbClr val="505050"/>
              </a:solidFill>
              <a:latin typeface="Segoe UI"/>
              <a:ea typeface="Segoe UI" pitchFamily="34" charset="0"/>
              <a:cs typeface="Segoe UI" pitchFamily="34" charset="0"/>
            </a:endParaRPr>
          </a:p>
          <a:p>
            <a:pPr defTabSz="912230" fontAlgn="base">
              <a:lnSpc>
                <a:spcPct val="90000"/>
              </a:lnSpc>
              <a:spcBef>
                <a:spcPct val="0"/>
              </a:spcBef>
              <a:spcAft>
                <a:spcPct val="0"/>
              </a:spcAft>
              <a:tabLst>
                <a:tab pos="1009476" algn="l"/>
              </a:tabLst>
              <a:defRPr/>
            </a:pPr>
            <a:endParaRPr lang="en-US" sz="1171" kern="0" dirty="0">
              <a:solidFill>
                <a:srgbClr val="505050"/>
              </a:solidFill>
              <a:latin typeface="Segoe UI"/>
              <a:ea typeface="Segoe UI" pitchFamily="34" charset="0"/>
              <a:cs typeface="Segoe UI" pitchFamily="34" charset="0"/>
            </a:endParaRPr>
          </a:p>
        </p:txBody>
      </p:sp>
      <p:grpSp>
        <p:nvGrpSpPr>
          <p:cNvPr id="7" name="Group 6"/>
          <p:cNvGrpSpPr/>
          <p:nvPr/>
        </p:nvGrpSpPr>
        <p:grpSpPr>
          <a:xfrm>
            <a:off x="330344" y="969005"/>
            <a:ext cx="9844255" cy="4642868"/>
            <a:chOff x="327865" y="749753"/>
            <a:chExt cx="10059961" cy="4744602"/>
          </a:xfrm>
        </p:grpSpPr>
        <p:sp>
          <p:nvSpPr>
            <p:cNvPr id="823" name="Rectangle 822"/>
            <p:cNvSpPr/>
            <p:nvPr/>
          </p:nvSpPr>
          <p:spPr bwMode="auto">
            <a:xfrm>
              <a:off x="327865" y="1116352"/>
              <a:ext cx="1547587" cy="304758"/>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8" name="Rectangle 837"/>
            <p:cNvSpPr/>
            <p:nvPr/>
          </p:nvSpPr>
          <p:spPr bwMode="auto">
            <a:xfrm>
              <a:off x="9358222" y="887783"/>
              <a:ext cx="1029604" cy="411572"/>
            </a:xfrm>
            <a:prstGeom prst="rect">
              <a:avLst/>
            </a:prstGeom>
            <a:noFill/>
            <a:ln w="19050">
              <a:solidFill>
                <a:srgbClr val="00B05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9" name="Rectangle 838"/>
            <p:cNvSpPr/>
            <p:nvPr/>
          </p:nvSpPr>
          <p:spPr bwMode="auto">
            <a:xfrm>
              <a:off x="9189616" y="3649641"/>
              <a:ext cx="914270" cy="457136"/>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ectangle 244"/>
            <p:cNvSpPr/>
            <p:nvPr/>
          </p:nvSpPr>
          <p:spPr bwMode="auto">
            <a:xfrm>
              <a:off x="2105370" y="2376647"/>
              <a:ext cx="1020725" cy="457136"/>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9" name="Rectangle 828"/>
            <p:cNvSpPr/>
            <p:nvPr/>
          </p:nvSpPr>
          <p:spPr bwMode="auto">
            <a:xfrm>
              <a:off x="327865" y="5015203"/>
              <a:ext cx="1090452"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0" name="Rectangle 829"/>
            <p:cNvSpPr/>
            <p:nvPr/>
          </p:nvSpPr>
          <p:spPr bwMode="auto">
            <a:xfrm>
              <a:off x="1575593" y="5015203"/>
              <a:ext cx="1104457"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1" name="Rectangle 830"/>
            <p:cNvSpPr/>
            <p:nvPr/>
          </p:nvSpPr>
          <p:spPr bwMode="auto">
            <a:xfrm>
              <a:off x="2973835" y="5015203"/>
              <a:ext cx="845648"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Rectangle 831"/>
            <p:cNvSpPr/>
            <p:nvPr/>
          </p:nvSpPr>
          <p:spPr bwMode="auto">
            <a:xfrm>
              <a:off x="5913480" y="5015203"/>
              <a:ext cx="922818"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6875029" y="5015031"/>
              <a:ext cx="873101" cy="47915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4" name="Rectangle 823"/>
            <p:cNvSpPr/>
            <p:nvPr/>
          </p:nvSpPr>
          <p:spPr bwMode="auto">
            <a:xfrm>
              <a:off x="327866" y="2947274"/>
              <a:ext cx="1551551" cy="380946"/>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a:off x="336730" y="3902216"/>
              <a:ext cx="1551552" cy="380946"/>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5" name="Rectangle 834"/>
            <p:cNvSpPr/>
            <p:nvPr/>
          </p:nvSpPr>
          <p:spPr bwMode="auto">
            <a:xfrm>
              <a:off x="3170670" y="887783"/>
              <a:ext cx="990460" cy="41157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6" name="Rectangle 835"/>
            <p:cNvSpPr/>
            <p:nvPr/>
          </p:nvSpPr>
          <p:spPr bwMode="auto">
            <a:xfrm>
              <a:off x="4402932" y="887783"/>
              <a:ext cx="977225" cy="41157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0" name="Rectangle 839"/>
            <p:cNvSpPr/>
            <p:nvPr/>
          </p:nvSpPr>
          <p:spPr bwMode="auto">
            <a:xfrm>
              <a:off x="5479578" y="887783"/>
              <a:ext cx="967228" cy="41157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1" name="Rectangle 840"/>
            <p:cNvSpPr/>
            <p:nvPr/>
          </p:nvSpPr>
          <p:spPr bwMode="auto">
            <a:xfrm>
              <a:off x="4402933" y="1449679"/>
              <a:ext cx="977225" cy="420438"/>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5-Point Star 2"/>
            <p:cNvSpPr/>
            <p:nvPr/>
          </p:nvSpPr>
          <p:spPr bwMode="auto">
            <a:xfrm>
              <a:off x="3979501" y="749753"/>
              <a:ext cx="281049" cy="242717"/>
            </a:xfrm>
            <a:prstGeom prst="star5">
              <a:avLst/>
            </a:prstGeom>
            <a:solidFill>
              <a:srgbClr val="FFFF0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34" tIns="143147" rIns="178934" bIns="143147" numCol="1" spcCol="0" rtlCol="0" fromWordArt="0" anchor="t" anchorCtr="0" forceAA="0" compatLnSpc="1">
              <a:prstTxWarp prst="textNoShape">
                <a:avLst/>
              </a:prstTxWarp>
              <a:noAutofit/>
            </a:bodyPr>
            <a:lstStyle/>
            <a:p>
              <a:pPr algn="ctr" defTabSz="912230" fontAlgn="base">
                <a:lnSpc>
                  <a:spcPct val="90000"/>
                </a:lnSpc>
                <a:spcBef>
                  <a:spcPct val="0"/>
                </a:spcBef>
                <a:spcAft>
                  <a:spcPct val="0"/>
                </a:spcAft>
                <a:defRPr/>
              </a:pPr>
              <a:endParaRPr lang="en-US" sz="234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1" name="5-Point Star 250"/>
          <p:cNvSpPr/>
          <p:nvPr/>
        </p:nvSpPr>
        <p:spPr bwMode="auto">
          <a:xfrm>
            <a:off x="54558" y="6142638"/>
            <a:ext cx="275022" cy="237512"/>
          </a:xfrm>
          <a:prstGeom prst="star5">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34" tIns="143147" rIns="178934" bIns="143147" numCol="1" spcCol="0" rtlCol="0" fromWordArt="0" anchor="t" anchorCtr="0" forceAA="0" compatLnSpc="1">
            <a:prstTxWarp prst="textNoShape">
              <a:avLst/>
            </a:prstTxWarp>
            <a:noAutofit/>
          </a:bodyPr>
          <a:lstStyle/>
          <a:p>
            <a:pPr algn="ctr" defTabSz="912230" fontAlgn="base">
              <a:lnSpc>
                <a:spcPct val="90000"/>
              </a:lnSpc>
              <a:spcBef>
                <a:spcPct val="0"/>
              </a:spcBef>
              <a:spcAft>
                <a:spcPct val="0"/>
              </a:spcAft>
              <a:defRPr/>
            </a:pPr>
            <a:endParaRPr lang="en-US" sz="234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 name="Rectangle 246"/>
          <p:cNvSpPr/>
          <p:nvPr/>
        </p:nvSpPr>
        <p:spPr bwMode="auto">
          <a:xfrm>
            <a:off x="10024915" y="5158278"/>
            <a:ext cx="828003" cy="460838"/>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95" tIns="145998" rIns="182495" bIns="145998" numCol="1" spcCol="0" rtlCol="0" fromWordArt="0" anchor="t" anchorCtr="0" forceAA="0" compatLnSpc="1">
            <a:prstTxWarp prst="textNoShape">
              <a:avLst/>
            </a:prstTxWarp>
            <a:noAutofit/>
          </a:bodyPr>
          <a:lstStyle/>
          <a:p>
            <a:pPr algn="ctr" defTabSz="930382" fontAlgn="base">
              <a:lnSpc>
                <a:spcPct val="90000"/>
              </a:lnSpc>
              <a:spcBef>
                <a:spcPct val="0"/>
              </a:spcBef>
              <a:spcAft>
                <a:spcPct val="0"/>
              </a:spcAft>
              <a:defRPr/>
            </a:pPr>
            <a:endParaRPr lang="en-US" sz="2396"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p:cNvSpPr txBox="1"/>
          <p:nvPr/>
        </p:nvSpPr>
        <p:spPr>
          <a:xfrm>
            <a:off x="1551318" y="142239"/>
            <a:ext cx="5449285" cy="814421"/>
          </a:xfrm>
          <a:prstGeom prst="rect">
            <a:avLst/>
          </a:prstGeom>
        </p:spPr>
        <p:txBody>
          <a:bodyPr vert="horz" wrap="square" lIns="91440" tIns="91440" rIns="91440" bIns="91440" rtlCol="0" anchor="t">
            <a:noAutofit/>
          </a:bodyPr>
          <a:lstStyle/>
          <a:p>
            <a:r>
              <a:rPr lang="en-US" sz="3600" dirty="0">
                <a:latin typeface="Segoe UI" pitchFamily="34" charset="0"/>
                <a:ea typeface="Segoe UI" pitchFamily="34" charset="0"/>
                <a:cs typeface="Segoe UI" pitchFamily="34" charset="0"/>
              </a:rPr>
              <a:t>Azure Stack GA Target </a:t>
            </a:r>
          </a:p>
        </p:txBody>
      </p:sp>
    </p:spTree>
    <p:extLst>
      <p:ext uri="{BB962C8B-B14F-4D97-AF65-F5344CB8AC3E}">
        <p14:creationId xmlns:p14="http://schemas.microsoft.com/office/powerpoint/2010/main" val="266194998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br>
              <a:rPr lang="en-US" sz="5400" dirty="0"/>
            </a:br>
            <a:r>
              <a:rPr lang="en-US" sz="5400" dirty="0"/>
              <a:t>Virtual machines</a:t>
            </a:r>
            <a:endParaRPr lang="en-US" sz="54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81986788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9169" y="2166393"/>
            <a:ext cx="11652806" cy="2392647"/>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 name="Group 3"/>
          <p:cNvGrpSpPr/>
          <p:nvPr/>
        </p:nvGrpSpPr>
        <p:grpSpPr>
          <a:xfrm>
            <a:off x="10322533" y="2346112"/>
            <a:ext cx="1460427" cy="2065340"/>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t>&gt;80,000 IOPs</a:t>
              </a:r>
            </a:p>
            <a:p>
              <a:pPr algn="ctr" defTabSz="913740" eaLnBrk="0" fontAlgn="base" hangingPunct="0">
                <a:lnSpc>
                  <a:spcPct val="90000"/>
                </a:lnSpc>
                <a:spcBef>
                  <a:spcPct val="0"/>
                </a:spcBef>
                <a:spcAft>
                  <a:spcPct val="0"/>
                </a:spcAft>
                <a:defRPr/>
              </a:pPr>
              <a: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bg1"/>
                    </a:solidFill>
                    <a:highlight>
                      <a:srgbClr val="FFFF00"/>
                    </a:highlight>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bg1"/>
                    </a:solidFill>
                    <a:highlight>
                      <a:srgbClr val="FFFF00"/>
                    </a:highlight>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bg1"/>
                    </a:solidFill>
                    <a:highlight>
                      <a:srgbClr val="FFFF00"/>
                    </a:highlight>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bg1"/>
                    </a:solidFill>
                    <a:highlight>
                      <a:srgbClr val="FFFF00"/>
                    </a:highlight>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bg1"/>
                    </a:solidFill>
                    <a:highlight>
                      <a:srgbClr val="FFFF00"/>
                    </a:highlight>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992180" y="3925093"/>
            <a:ext cx="963520" cy="486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t>Entry</a:t>
            </a:r>
            <a:b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br>
            <a: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05871" y="3925093"/>
            <a:ext cx="1062618" cy="486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750370" y="3925093"/>
            <a:ext cx="1300103" cy="486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t>Compute </a:t>
            </a:r>
          </a:p>
          <a:p>
            <a:pPr algn="ctr" defTabSz="913740" eaLnBrk="0" fontAlgn="base" hangingPunct="0">
              <a:lnSpc>
                <a:spcPct val="90000"/>
              </a:lnSpc>
              <a:spcBef>
                <a:spcPct val="0"/>
              </a:spcBef>
              <a:spcAft>
                <a:spcPct val="0"/>
              </a:spcAft>
              <a:defRPr/>
            </a:pPr>
            <a: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253291" y="3925093"/>
            <a:ext cx="1220746" cy="4863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t>Large Memory </a:t>
            </a:r>
            <a:b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br>
            <a:r>
              <a:rPr lang="en-US" sz="1372" kern="0" dirty="0">
                <a:solidFill>
                  <a:schemeClr val="bg1"/>
                </a:soli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16956" y="4559040"/>
            <a:ext cx="2392831" cy="2400569"/>
          </a:xfrm>
          <a:prstGeom prst="rect">
            <a:avLst/>
          </a:prstGeom>
          <a:noFill/>
        </p:spPr>
        <p:txBody>
          <a:bodyPr vert="horz" wrap="square" lIns="179238" tIns="143391" rIns="179238" bIns="143391" rtlCol="0" anchor="t" anchorCtr="0">
            <a:noAutofit/>
          </a:bodyPr>
          <a:lstStyle/>
          <a:p>
            <a:pPr>
              <a:lnSpc>
                <a:spcPct val="90000"/>
              </a:lnSpc>
              <a:spcBef>
                <a:spcPts val="588"/>
              </a:spcBef>
              <a:spcAft>
                <a:spcPts val="588"/>
              </a:spcAft>
            </a:pPr>
            <a:r>
              <a:rPr lang="en-US" sz="1372" dirty="0">
                <a:gradFill>
                  <a:gsLst>
                    <a:gs pos="1250">
                      <a:schemeClr val="tx1"/>
                    </a:gs>
                    <a:gs pos="100000">
                      <a:schemeClr val="tx1"/>
                    </a:gs>
                  </a:gsLst>
                  <a:lin ang="5400000" scaled="0"/>
                </a:gradFill>
              </a:rPr>
              <a:t>Dev/Test and </a:t>
            </a:r>
            <a:br>
              <a:rPr lang="en-US" sz="1372" dirty="0">
                <a:gradFill>
                  <a:gsLst>
                    <a:gs pos="1250">
                      <a:schemeClr val="tx1"/>
                    </a:gs>
                    <a:gs pos="100000">
                      <a:schemeClr val="tx1"/>
                    </a:gs>
                  </a:gsLst>
                  <a:lin ang="5400000" scaled="0"/>
                </a:gradFill>
              </a:rPr>
            </a:br>
            <a:r>
              <a:rPr lang="en-US" sz="1372" dirty="0">
                <a:gradFill>
                  <a:gsLst>
                    <a:gs pos="1250">
                      <a:schemeClr val="tx1"/>
                    </a:gs>
                    <a:gs pos="100000">
                      <a:schemeClr val="tx1"/>
                    </a:gs>
                  </a:gsLst>
                  <a:lin ang="5400000" scaled="0"/>
                </a:gradFill>
              </a:rPr>
              <a:t>entry-level workloads</a:t>
            </a:r>
          </a:p>
          <a:p>
            <a:pPr>
              <a:lnSpc>
                <a:spcPct val="90000"/>
              </a:lnSpc>
              <a:spcBef>
                <a:spcPts val="588"/>
              </a:spcBef>
              <a:spcAft>
                <a:spcPts val="588"/>
              </a:spcAft>
            </a:pPr>
            <a:r>
              <a:rPr lang="en-US" sz="1372" dirty="0">
                <a:gradFill>
                  <a:gsLst>
                    <a:gs pos="1250">
                      <a:schemeClr val="tx1"/>
                    </a:gs>
                    <a:gs pos="100000">
                      <a:schemeClr val="tx1"/>
                    </a:gs>
                  </a:gsLst>
                  <a:lin ang="5400000" scaled="0"/>
                </a:gradFill>
              </a:rPr>
              <a:t>Earliest generation, HDD</a:t>
            </a:r>
          </a:p>
          <a:p>
            <a:pPr>
              <a:lnSpc>
                <a:spcPct val="90000"/>
              </a:lnSpc>
              <a:spcBef>
                <a:spcPts val="588"/>
              </a:spcBef>
              <a:spcAft>
                <a:spcPts val="588"/>
              </a:spcAft>
            </a:pPr>
            <a:r>
              <a:rPr lang="en-US" sz="1372" dirty="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884379" y="4559040"/>
            <a:ext cx="2389025" cy="2400569"/>
          </a:xfrm>
          <a:prstGeom prst="rect">
            <a:avLst/>
          </a:prstGeom>
          <a:noFill/>
        </p:spPr>
        <p:txBody>
          <a:bodyPr vert="horz" wrap="square" lIns="179238" tIns="143391" rIns="179238" bIns="143391"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Clr>
                <a:srgbClr val="505050"/>
              </a:buClr>
              <a:buNone/>
            </a:pPr>
            <a:r>
              <a:rPr lang="en-US" sz="1372" dirty="0">
                <a:latin typeface="+mn-lt"/>
                <a:ea typeface="Segoe UI" pitchFamily="34" charset="0"/>
                <a:cs typeface="Segoe UI" pitchFamily="34" charset="0"/>
              </a:rPr>
              <a:t>Good combination of memory, SSD for most common production applications</a:t>
            </a:r>
          </a:p>
          <a:p>
            <a:pPr marL="0" indent="0">
              <a:spcBef>
                <a:spcPts val="588"/>
              </a:spcBef>
              <a:spcAft>
                <a:spcPts val="588"/>
              </a:spcAft>
              <a:buClr>
                <a:srgbClr val="505050"/>
              </a:buClr>
              <a:buNone/>
            </a:pPr>
            <a:r>
              <a:rPr lang="en-US" sz="1372" dirty="0">
                <a:latin typeface="+mn-lt"/>
                <a:ea typeface="Segoe UI" pitchFamily="34" charset="0"/>
                <a:cs typeface="Segoe UI" pitchFamily="34" charset="0"/>
              </a:rPr>
              <a:t>Memory-intensive variants</a:t>
            </a:r>
          </a:p>
          <a:p>
            <a:pPr marL="0" indent="0">
              <a:spcBef>
                <a:spcPts val="588"/>
              </a:spcBef>
              <a:spcAft>
                <a:spcPts val="588"/>
              </a:spcAft>
              <a:buClr>
                <a:srgbClr val="505050"/>
              </a:buClr>
              <a:buNone/>
            </a:pPr>
            <a:r>
              <a:rPr lang="en-US" sz="1372" dirty="0">
                <a:latin typeface="+mn-lt"/>
                <a:ea typeface="Segoe UI" pitchFamily="34" charset="0"/>
                <a:cs typeface="Segoe UI" pitchFamily="34" charset="0"/>
              </a:rPr>
              <a:t>210 ACU/core</a:t>
            </a:r>
          </a:p>
        </p:txBody>
      </p:sp>
      <p:sp>
        <p:nvSpPr>
          <p:cNvPr id="57" name="Rectangle 56"/>
          <p:cNvSpPr/>
          <p:nvPr/>
        </p:nvSpPr>
        <p:spPr bwMode="auto">
          <a:xfrm>
            <a:off x="5347996" y="4559040"/>
            <a:ext cx="2389025" cy="2400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895740" eaLnBrk="0" fontAlgn="base" hangingPunct="0">
              <a:lnSpc>
                <a:spcPct val="90000"/>
              </a:lnSpc>
              <a:spcBef>
                <a:spcPts val="588"/>
              </a:spcBef>
              <a:spcAft>
                <a:spcPts val="588"/>
              </a:spcAft>
              <a:defRPr/>
            </a:pPr>
            <a:r>
              <a:rPr lang="en-US" sz="1372" dirty="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895740" eaLnBrk="0" fontAlgn="base" hangingPunct="0">
              <a:lnSpc>
                <a:spcPct val="90000"/>
              </a:lnSpc>
              <a:spcBef>
                <a:spcPts val="588"/>
              </a:spcBef>
              <a:spcAft>
                <a:spcPts val="588"/>
              </a:spcAft>
              <a:defRPr/>
            </a:pPr>
            <a:r>
              <a:rPr lang="en-US" sz="1372" dirty="0">
                <a:gradFill>
                  <a:gsLst>
                    <a:gs pos="1250">
                      <a:schemeClr val="tx1"/>
                    </a:gs>
                    <a:gs pos="100000">
                      <a:schemeClr val="tx1"/>
                    </a:gs>
                  </a:gsLst>
                  <a:lin ang="5400000" scaled="0"/>
                </a:gradFill>
              </a:rPr>
              <a:t>More CPU to </a:t>
            </a:r>
            <a:br>
              <a:rPr lang="en-US" sz="1372" dirty="0">
                <a:gradFill>
                  <a:gsLst>
                    <a:gs pos="1250">
                      <a:schemeClr val="tx1"/>
                    </a:gs>
                    <a:gs pos="100000">
                      <a:schemeClr val="tx1"/>
                    </a:gs>
                  </a:gsLst>
                  <a:lin ang="5400000" scaled="0"/>
                </a:gradFill>
              </a:rPr>
            </a:br>
            <a:r>
              <a:rPr lang="en-US" sz="1372" dirty="0">
                <a:gradFill>
                  <a:gsLst>
                    <a:gs pos="1250">
                      <a:schemeClr val="tx1"/>
                    </a:gs>
                    <a:gs pos="100000">
                      <a:schemeClr val="tx1"/>
                    </a:gs>
                  </a:gsLst>
                  <a:lin ang="5400000" scaled="0"/>
                </a:gradFill>
              </a:rPr>
              <a:t>memory ratio</a:t>
            </a:r>
          </a:p>
          <a:p>
            <a:pPr defTabSz="895740" eaLnBrk="0" fontAlgn="base" hangingPunct="0">
              <a:lnSpc>
                <a:spcPct val="90000"/>
              </a:lnSpc>
              <a:spcBef>
                <a:spcPts val="588"/>
              </a:spcBef>
              <a:spcAft>
                <a:spcPts val="588"/>
              </a:spcAft>
              <a:defRPr/>
            </a:pPr>
            <a:r>
              <a:rPr lang="en-US" sz="1372" dirty="0">
                <a:gradFill>
                  <a:gsLst>
                    <a:gs pos="1250">
                      <a:schemeClr val="tx1"/>
                    </a:gs>
                    <a:gs pos="100000">
                      <a:schemeClr val="tx1"/>
                    </a:gs>
                  </a:gsLst>
                  <a:lin ang="5400000" scaled="0"/>
                </a:gradFill>
              </a:rPr>
              <a:t>210 ACU/core</a:t>
            </a:r>
          </a:p>
          <a:p>
            <a:pPr defTabSz="895740" eaLnBrk="0" fontAlgn="base" hangingPunct="0">
              <a:lnSpc>
                <a:spcPct val="90000"/>
              </a:lnSpc>
              <a:spcBef>
                <a:spcPts val="588"/>
              </a:spcBef>
              <a:spcAft>
                <a:spcPts val="588"/>
              </a:spcAft>
              <a:defRPr/>
            </a:pPr>
            <a:endParaRPr lang="en-US" sz="1372" dirty="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811614" y="4559040"/>
            <a:ext cx="2389025" cy="2400569"/>
          </a:xfrm>
          <a:prstGeom prst="rect">
            <a:avLst/>
          </a:prstGeom>
          <a:noFill/>
        </p:spPr>
        <p:txBody>
          <a:bodyPr vert="horz" wrap="square" lIns="179238" tIns="143391" rIns="179238" bIns="143391" rtlCol="0" anchor="t" anchorCtr="0">
            <a:noAutofit/>
          </a:bodyPr>
          <a:lstStyle/>
          <a:p>
            <a:pPr defTabSz="895740" eaLnBrk="0" fontAlgn="base" hangingPunct="0">
              <a:lnSpc>
                <a:spcPct val="90000"/>
              </a:lnSpc>
              <a:spcBef>
                <a:spcPts val="588"/>
              </a:spcBef>
              <a:spcAft>
                <a:spcPts val="588"/>
              </a:spcAft>
              <a:defRPr/>
            </a:pPr>
            <a:r>
              <a:rPr lang="en-US" sz="1372" dirty="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372" dirty="0">
              <a:gradFill>
                <a:gsLst>
                  <a:gs pos="1250">
                    <a:schemeClr val="tx1"/>
                  </a:gs>
                  <a:gs pos="100000">
                    <a:schemeClr val="tx1"/>
                  </a:gs>
                </a:gsLst>
                <a:lin ang="5400000" scaled="0"/>
              </a:gradFill>
            </a:endParaRPr>
          </a:p>
          <a:p>
            <a:pPr>
              <a:lnSpc>
                <a:spcPct val="90000"/>
              </a:lnSpc>
              <a:spcBef>
                <a:spcPts val="588"/>
              </a:spcBef>
              <a:spcAft>
                <a:spcPts val="588"/>
              </a:spcAft>
            </a:pPr>
            <a:r>
              <a:rPr lang="en-US" sz="1372" dirty="0">
                <a:gradFill>
                  <a:gsLst>
                    <a:gs pos="1250">
                      <a:schemeClr val="tx1"/>
                    </a:gs>
                    <a:gs pos="100000">
                      <a:schemeClr val="tx1"/>
                    </a:gs>
                  </a:gsLst>
                  <a:lin ang="5400000" scaled="0"/>
                </a:gradFill>
              </a:rPr>
              <a:t>Intel Haswell processor with 0.5TB RAM</a:t>
            </a:r>
          </a:p>
          <a:p>
            <a:pPr>
              <a:lnSpc>
                <a:spcPct val="90000"/>
              </a:lnSpc>
              <a:spcBef>
                <a:spcPts val="588"/>
              </a:spcBef>
              <a:spcAft>
                <a:spcPts val="588"/>
              </a:spcAft>
            </a:pPr>
            <a:r>
              <a:rPr lang="en-US" sz="1372" dirty="0">
                <a:gradFill>
                  <a:gsLst>
                    <a:gs pos="1250">
                      <a:schemeClr val="tx1"/>
                    </a:gs>
                    <a:gs pos="100000">
                      <a:schemeClr val="tx1"/>
                    </a:gs>
                  </a:gsLst>
                  <a:lin ang="5400000" scaled="0"/>
                </a:gradFill>
              </a:rPr>
              <a:t>180 ACU/core</a:t>
            </a:r>
          </a:p>
        </p:txBody>
      </p:sp>
      <p:sp>
        <p:nvSpPr>
          <p:cNvPr id="59" name="Title 3"/>
          <p:cNvSpPr>
            <a:spLocks noGrp="1"/>
          </p:cNvSpPr>
          <p:nvPr>
            <p:ph type="title"/>
          </p:nvPr>
        </p:nvSpPr>
        <p:spPr>
          <a:xfrm>
            <a:off x="866401" y="183289"/>
            <a:ext cx="11352214" cy="689111"/>
          </a:xfrm>
        </p:spPr>
        <p:txBody>
          <a:bodyPr vert="horz" lIns="179238" tIns="143391" rIns="179238" bIns="143391" rtlCol="0" anchor="ctr">
            <a:normAutofit fontScale="90000"/>
          </a:bodyPr>
          <a:lstStyle/>
          <a:p>
            <a:r>
              <a:rPr lang="en-US" sz="4312" spc="0" dirty="0">
                <a:cs typeface="Segoe UI Semibold" panose="020B0702040204020203" pitchFamily="34" charset="0"/>
              </a:rPr>
              <a:t>Virtual Machines - Compute families</a:t>
            </a:r>
          </a:p>
        </p:txBody>
      </p:sp>
      <p:grpSp>
        <p:nvGrpSpPr>
          <p:cNvPr id="60" name="Group 59"/>
          <p:cNvGrpSpPr/>
          <p:nvPr/>
        </p:nvGrpSpPr>
        <p:grpSpPr>
          <a:xfrm>
            <a:off x="11430314" y="520931"/>
            <a:ext cx="491661" cy="491661"/>
            <a:chOff x="454026" y="1404697"/>
            <a:chExt cx="501650" cy="501650"/>
          </a:xfrm>
        </p:grpSpPr>
        <p:sp>
          <p:nvSpPr>
            <p:cNvPr id="61" name="Oval 60"/>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2"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57" tIns="43928" rIns="87857" bIns="43928" numCol="1" anchor="t" anchorCtr="0" compatLnSpc="1">
              <a:prstTxWarp prst="textNoShape">
                <a:avLst/>
              </a:prstTxWarp>
            </a:bodyPr>
            <a:lstStyle/>
            <a:p>
              <a:pPr defTabSz="878548">
                <a:defRPr/>
              </a:pPr>
              <a:endParaRPr lang="en-US" sz="1730" kern="0">
                <a:solidFill>
                  <a:srgbClr val="505050"/>
                </a:solidFill>
              </a:endParaRPr>
            </a:p>
          </p:txBody>
        </p:sp>
      </p:grpSp>
      <p:grpSp>
        <p:nvGrpSpPr>
          <p:cNvPr id="64" name="Group 63"/>
          <p:cNvGrpSpPr/>
          <p:nvPr/>
        </p:nvGrpSpPr>
        <p:grpSpPr>
          <a:xfrm>
            <a:off x="1094259" y="2565607"/>
            <a:ext cx="847466" cy="1211710"/>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A</a:t>
              </a:r>
            </a:p>
          </p:txBody>
        </p:sp>
      </p:grpSp>
      <p:grpSp>
        <p:nvGrpSpPr>
          <p:cNvPr id="67" name="Group 66"/>
          <p:cNvGrpSpPr/>
          <p:nvPr/>
        </p:nvGrpSpPr>
        <p:grpSpPr>
          <a:xfrm>
            <a:off x="3517295" y="2565607"/>
            <a:ext cx="847466" cy="1211710"/>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D</a:t>
              </a:r>
            </a:p>
          </p:txBody>
        </p:sp>
      </p:grpSp>
      <p:grpSp>
        <p:nvGrpSpPr>
          <p:cNvPr id="70" name="Group 69"/>
          <p:cNvGrpSpPr/>
          <p:nvPr/>
        </p:nvGrpSpPr>
        <p:grpSpPr>
          <a:xfrm>
            <a:off x="5940331" y="2565607"/>
            <a:ext cx="847466" cy="1211710"/>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F</a:t>
              </a:r>
            </a:p>
          </p:txBody>
        </p:sp>
      </p:grpSp>
      <p:grpSp>
        <p:nvGrpSpPr>
          <p:cNvPr id="73" name="Group 72"/>
          <p:cNvGrpSpPr/>
          <p:nvPr/>
        </p:nvGrpSpPr>
        <p:grpSpPr>
          <a:xfrm>
            <a:off x="8363367" y="2565607"/>
            <a:ext cx="847466" cy="1211710"/>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G</a:t>
              </a:r>
            </a:p>
          </p:txBody>
        </p:sp>
      </p:grpSp>
      <p:cxnSp>
        <p:nvCxnSpPr>
          <p:cNvPr id="42" name="Straight Arrow Connector 41"/>
          <p:cNvCxnSpPr/>
          <p:nvPr/>
        </p:nvCxnSpPr>
        <p:spPr>
          <a:xfrm flipV="1">
            <a:off x="505921" y="6487003"/>
            <a:ext cx="11014160" cy="27284"/>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505922" y="6519067"/>
            <a:ext cx="2237039" cy="4365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r>
              <a:rPr lang="en-US" sz="2399" dirty="0">
                <a:solidFill>
                  <a:schemeClr val="tx1"/>
                </a:solidFill>
                <a:ea typeface="Segoe UI" pitchFamily="34" charset="0"/>
                <a:cs typeface="Segoe UI" pitchFamily="34" charset="0"/>
              </a:rPr>
              <a:t>Highest Value</a:t>
            </a:r>
          </a:p>
        </p:txBody>
      </p:sp>
      <p:sp>
        <p:nvSpPr>
          <p:cNvPr id="44" name="Rectangle 43"/>
          <p:cNvSpPr/>
          <p:nvPr/>
        </p:nvSpPr>
        <p:spPr bwMode="auto">
          <a:xfrm>
            <a:off x="8606269" y="6519067"/>
            <a:ext cx="2725887" cy="4365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r>
              <a:rPr lang="en-US" sz="2399" dirty="0">
                <a:solidFill>
                  <a:schemeClr val="tx1"/>
                </a:solidFill>
                <a:ea typeface="Segoe UI" pitchFamily="34" charset="0"/>
                <a:cs typeface="Segoe UI" pitchFamily="34" charset="0"/>
              </a:rPr>
              <a:t>Largest Scale-up</a:t>
            </a:r>
          </a:p>
        </p:txBody>
      </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1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nodeType="withEffect">
                                  <p:stCondLst>
                                    <p:cond delay="150"/>
                                  </p:stCondLst>
                                  <p:childTnLst>
                                    <p:animMotion origin="layout" path="M 1.20756E-6 -3.58148E-6 L 1.20756E-6 0.03836 " pathEditMode="relative" rAng="0" ptsTypes="AA">
                                      <p:cBhvr>
                                        <p:cTn id="15" dur="750" spd="-100000" fill="hold"/>
                                        <p:tgtEl>
                                          <p:spTgt spid="4"/>
                                        </p:tgtEl>
                                        <p:attrNameLst>
                                          <p:attrName>ppt_x</p:attrName>
                                          <p:attrName>ppt_y</p:attrName>
                                        </p:attrNameLst>
                                      </p:cBhvr>
                                      <p:rCtr x="0" y="1906"/>
                                    </p:animMotion>
                                  </p:childTnLst>
                                </p:cTn>
                              </p:par>
                              <p:par>
                                <p:cTn id="16" presetID="10" presetClass="entr" presetSubtype="0" fill="hold" nodeType="withEffect">
                                  <p:stCondLst>
                                    <p:cond delay="15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par>
                                <p:cTn id="19" presetID="42" presetClass="path" presetSubtype="0" decel="100000" fill="hold" nodeType="withEffect">
                                  <p:stCondLst>
                                    <p:cond delay="150"/>
                                  </p:stCondLst>
                                  <p:childTnLst>
                                    <p:animMotion origin="layout" path="M 1.20756E-6 -3.58148E-6 L 1.20756E-6 0.03836 " pathEditMode="relative" rAng="0" ptsTypes="AA">
                                      <p:cBhvr>
                                        <p:cTn id="20" dur="750" spd="-100000" fill="hold"/>
                                        <p:tgtEl>
                                          <p:spTgt spid="73"/>
                                        </p:tgtEl>
                                        <p:attrNameLst>
                                          <p:attrName>ppt_x</p:attrName>
                                          <p:attrName>ppt_y</p:attrName>
                                        </p:attrNameLst>
                                      </p:cBhvr>
                                      <p:rCtr x="0" y="1906"/>
                                    </p:animMotion>
                                  </p:childTnLst>
                                </p:cTn>
                              </p:par>
                              <p:par>
                                <p:cTn id="21" presetID="10" presetClass="entr" presetSubtype="0" fill="hold" nodeType="withEffect">
                                  <p:stCondLst>
                                    <p:cond delay="15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42" presetClass="path" presetSubtype="0" decel="100000" fill="hold" nodeType="withEffect">
                                  <p:stCondLst>
                                    <p:cond delay="150"/>
                                  </p:stCondLst>
                                  <p:childTnLst>
                                    <p:animMotion origin="layout" path="M 1.20756E-6 -3.58148E-6 L 1.20756E-6 0.03836 " pathEditMode="relative" rAng="0" ptsTypes="AA">
                                      <p:cBhvr>
                                        <p:cTn id="25" dur="750" spd="-100000" fill="hold"/>
                                        <p:tgtEl>
                                          <p:spTgt spid="70"/>
                                        </p:tgtEl>
                                        <p:attrNameLst>
                                          <p:attrName>ppt_x</p:attrName>
                                          <p:attrName>ppt_y</p:attrName>
                                        </p:attrNameLst>
                                      </p:cBhvr>
                                      <p:rCtr x="0" y="1906"/>
                                    </p:animMotion>
                                  </p:childTnLst>
                                </p:cTn>
                              </p:par>
                              <p:par>
                                <p:cTn id="26" presetID="10" presetClass="entr" presetSubtype="0" fill="hold" nodeType="withEffect">
                                  <p:stCondLst>
                                    <p:cond delay="15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42" presetClass="path" presetSubtype="0" decel="100000" fill="hold" nodeType="withEffect">
                                  <p:stCondLst>
                                    <p:cond delay="150"/>
                                  </p:stCondLst>
                                  <p:childTnLst>
                                    <p:animMotion origin="layout" path="M 1.20756E-6 -3.58148E-6 L 1.20756E-6 0.03836 " pathEditMode="relative" rAng="0" ptsTypes="AA">
                                      <p:cBhvr>
                                        <p:cTn id="30" dur="750" spd="-100000" fill="hold"/>
                                        <p:tgtEl>
                                          <p:spTgt spid="67"/>
                                        </p:tgtEl>
                                        <p:attrNameLst>
                                          <p:attrName>ppt_x</p:attrName>
                                          <p:attrName>ppt_y</p:attrName>
                                        </p:attrNameLst>
                                      </p:cBhvr>
                                      <p:rCtr x="0" y="1906"/>
                                    </p:animMotion>
                                  </p:childTnLst>
                                </p:cTn>
                              </p:par>
                              <p:par>
                                <p:cTn id="31" presetID="10" presetClass="entr" presetSubtype="0" fill="hold" nodeType="withEffect">
                                  <p:stCondLst>
                                    <p:cond delay="15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42" presetClass="path" presetSubtype="0" decel="100000" fill="hold" nodeType="withEffect">
                                  <p:stCondLst>
                                    <p:cond delay="150"/>
                                  </p:stCondLst>
                                  <p:childTnLst>
                                    <p:animMotion origin="layout" path="M 1.20756E-6 -3.58148E-6 L 1.20756E-6 0.03836 " pathEditMode="relative" rAng="0" ptsTypes="AA">
                                      <p:cBhvr>
                                        <p:cTn id="35" dur="750" spd="-100000" fill="hold"/>
                                        <p:tgtEl>
                                          <p:spTgt spid="64"/>
                                        </p:tgtEl>
                                        <p:attrNameLst>
                                          <p:attrName>ppt_x</p:attrName>
                                          <p:attrName>ppt_y</p:attrName>
                                        </p:attrNameLst>
                                      </p:cBhvr>
                                      <p:rCtr x="0" y="1906"/>
                                    </p:animMotion>
                                  </p:childTnLst>
                                </p:cTn>
                              </p:par>
                              <p:par>
                                <p:cTn id="36" presetID="10" presetClass="entr" presetSubtype="0" fill="hold" grpId="0" nodeType="withEffect">
                                  <p:stCondLst>
                                    <p:cond delay="1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42" presetClass="path" presetSubtype="0" decel="100000" fill="hold" grpId="1" nodeType="withEffect">
                                  <p:stCondLst>
                                    <p:cond delay="150"/>
                                  </p:stCondLst>
                                  <p:childTnLst>
                                    <p:animMotion origin="layout" path="M 1.20756E-6 -3.58148E-6 L 1.20756E-6 0.03836 " pathEditMode="relative" rAng="0" ptsTypes="AA">
                                      <p:cBhvr>
                                        <p:cTn id="40" dur="750" spd="-100000" fill="hold"/>
                                        <p:tgtEl>
                                          <p:spTgt spid="19"/>
                                        </p:tgtEl>
                                        <p:attrNameLst>
                                          <p:attrName>ppt_x</p:attrName>
                                          <p:attrName>ppt_y</p:attrName>
                                        </p:attrNameLst>
                                      </p:cBhvr>
                                      <p:rCtr x="0" y="1906"/>
                                    </p:animMotion>
                                  </p:childTnLst>
                                </p:cTn>
                              </p:par>
                              <p:par>
                                <p:cTn id="41" presetID="10" presetClass="entr" presetSubtype="0" fill="hold" grpId="0" nodeType="withEffect">
                                  <p:stCondLst>
                                    <p:cond delay="15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42" presetClass="path" presetSubtype="0" decel="100000" fill="hold" grpId="1" nodeType="withEffect">
                                  <p:stCondLst>
                                    <p:cond delay="150"/>
                                  </p:stCondLst>
                                  <p:childTnLst>
                                    <p:animMotion origin="layout" path="M 1.20756E-6 -3.58148E-6 L 1.20756E-6 0.03836 " pathEditMode="relative" rAng="0" ptsTypes="AA">
                                      <p:cBhvr>
                                        <p:cTn id="45" dur="750" spd="-100000" fill="hold"/>
                                        <p:tgtEl>
                                          <p:spTgt spid="28"/>
                                        </p:tgtEl>
                                        <p:attrNameLst>
                                          <p:attrName>ppt_x</p:attrName>
                                          <p:attrName>ppt_y</p:attrName>
                                        </p:attrNameLst>
                                      </p:cBhvr>
                                      <p:rCtr x="0" y="1906"/>
                                    </p:animMotion>
                                  </p:childTnLst>
                                </p:cTn>
                              </p:par>
                              <p:par>
                                <p:cTn id="46" presetID="10" presetClass="entr" presetSubtype="0" fill="hold" grpId="0" nodeType="withEffect">
                                  <p:stCondLst>
                                    <p:cond delay="15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42" presetClass="path" presetSubtype="0" decel="100000" fill="hold" grpId="1" nodeType="withEffect">
                                  <p:stCondLst>
                                    <p:cond delay="150"/>
                                  </p:stCondLst>
                                  <p:childTnLst>
                                    <p:animMotion origin="layout" path="M 1.20756E-6 -3.58148E-6 L 1.20756E-6 0.03836 " pathEditMode="relative" rAng="0" ptsTypes="AA">
                                      <p:cBhvr>
                                        <p:cTn id="50" dur="750" spd="-100000" fill="hold"/>
                                        <p:tgtEl>
                                          <p:spTgt spid="37"/>
                                        </p:tgtEl>
                                        <p:attrNameLst>
                                          <p:attrName>ppt_x</p:attrName>
                                          <p:attrName>ppt_y</p:attrName>
                                        </p:attrNameLst>
                                      </p:cBhvr>
                                      <p:rCtr x="0" y="1906"/>
                                    </p:animMotion>
                                  </p:childTnLst>
                                </p:cTn>
                              </p:par>
                              <p:par>
                                <p:cTn id="51" presetID="10" presetClass="entr" presetSubtype="0" fill="hold" grpId="0" nodeType="withEffect">
                                  <p:stCondLst>
                                    <p:cond delay="15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42" presetClass="path" presetSubtype="0" decel="100000" fill="hold" grpId="1" nodeType="withEffect">
                                  <p:stCondLst>
                                    <p:cond delay="150"/>
                                  </p:stCondLst>
                                  <p:childTnLst>
                                    <p:animMotion origin="layout" path="M 1.20756E-6 -3.58148E-6 L 1.20756E-6 0.03836 " pathEditMode="relative" rAng="0" ptsTypes="AA">
                                      <p:cBhvr>
                                        <p:cTn id="55" dur="750" spd="-100000" fill="hold"/>
                                        <p:tgtEl>
                                          <p:spTgt spid="46"/>
                                        </p:tgtEl>
                                        <p:attrNameLst>
                                          <p:attrName>ppt_x</p:attrName>
                                          <p:attrName>ppt_y</p:attrName>
                                        </p:attrNameLst>
                                      </p:cBhvr>
                                      <p:rCtr x="0" y="1906"/>
                                    </p:animMotion>
                                  </p:childTnLst>
                                </p:cTn>
                              </p:par>
                              <p:par>
                                <p:cTn id="56" presetID="10" presetClass="entr" presetSubtype="0" fill="hold" grpId="0" nodeType="withEffect">
                                  <p:stCondLst>
                                    <p:cond delay="50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42" presetClass="path" presetSubtype="0" decel="100000" fill="hold" grpId="1" nodeType="withEffect">
                                  <p:stCondLst>
                                    <p:cond delay="500"/>
                                  </p:stCondLst>
                                  <p:childTnLst>
                                    <p:animMotion origin="layout" path="M 1.20756E-6 -3.58148E-6 L 1.20756E-6 0.03836 " pathEditMode="relative" rAng="0" ptsTypes="AA">
                                      <p:cBhvr>
                                        <p:cTn id="60" dur="750" spd="-100000" fill="hold"/>
                                        <p:tgtEl>
                                          <p:spTgt spid="55"/>
                                        </p:tgtEl>
                                        <p:attrNameLst>
                                          <p:attrName>ppt_x</p:attrName>
                                          <p:attrName>ppt_y</p:attrName>
                                        </p:attrNameLst>
                                      </p:cBhvr>
                                      <p:rCtr x="0" y="1906"/>
                                    </p:animMotion>
                                  </p:childTnLst>
                                </p:cTn>
                              </p:par>
                              <p:par>
                                <p:cTn id="61" presetID="10" presetClass="entr" presetSubtype="0" fill="hold" grpId="0" nodeType="withEffect">
                                  <p:stCondLst>
                                    <p:cond delay="50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42" presetClass="path" presetSubtype="0" decel="100000" fill="hold" grpId="1" nodeType="withEffect">
                                  <p:stCondLst>
                                    <p:cond delay="500"/>
                                  </p:stCondLst>
                                  <p:childTnLst>
                                    <p:animMotion origin="layout" path="M 1.20756E-6 -3.58148E-6 L 1.20756E-6 0.03836 " pathEditMode="relative" rAng="0" ptsTypes="AA">
                                      <p:cBhvr>
                                        <p:cTn id="65" dur="750" spd="-100000" fill="hold"/>
                                        <p:tgtEl>
                                          <p:spTgt spid="56"/>
                                        </p:tgtEl>
                                        <p:attrNameLst>
                                          <p:attrName>ppt_x</p:attrName>
                                          <p:attrName>ppt_y</p:attrName>
                                        </p:attrNameLst>
                                      </p:cBhvr>
                                      <p:rCtr x="0" y="1906"/>
                                    </p:animMotion>
                                  </p:childTnLst>
                                </p:cTn>
                              </p:par>
                              <p:par>
                                <p:cTn id="66" presetID="10" presetClass="entr" presetSubtype="0" fill="hold" grpId="0" nodeType="withEffect">
                                  <p:stCondLst>
                                    <p:cond delay="5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par>
                                <p:cTn id="69" presetID="42" presetClass="path" presetSubtype="0" decel="100000" fill="hold" grpId="1" nodeType="withEffect">
                                  <p:stCondLst>
                                    <p:cond delay="500"/>
                                  </p:stCondLst>
                                  <p:childTnLst>
                                    <p:animMotion origin="layout" path="M 1.20756E-6 -3.58148E-6 L 1.20756E-6 0.03836 " pathEditMode="relative" rAng="0" ptsTypes="AA">
                                      <p:cBhvr>
                                        <p:cTn id="70" dur="750" spd="-100000" fill="hold"/>
                                        <p:tgtEl>
                                          <p:spTgt spid="57"/>
                                        </p:tgtEl>
                                        <p:attrNameLst>
                                          <p:attrName>ppt_x</p:attrName>
                                          <p:attrName>ppt_y</p:attrName>
                                        </p:attrNameLst>
                                      </p:cBhvr>
                                      <p:rCtr x="0" y="1906"/>
                                    </p:animMotion>
                                  </p:childTnLst>
                                </p:cTn>
                              </p:par>
                              <p:par>
                                <p:cTn id="71" presetID="10" presetClass="entr" presetSubtype="0" fill="hold" grpId="0" nodeType="withEffect">
                                  <p:stCondLst>
                                    <p:cond delay="50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42" presetClass="path" presetSubtype="0" decel="100000" fill="hold" grpId="1" nodeType="withEffect">
                                  <p:stCondLst>
                                    <p:cond delay="500"/>
                                  </p:stCondLst>
                                  <p:childTnLst>
                                    <p:animMotion origin="layout" path="M 1.20756E-6 -3.58148E-6 L 1.20756E-6 0.03836 " pathEditMode="relative" rAng="0" ptsTypes="AA">
                                      <p:cBhvr>
                                        <p:cTn id="75" dur="750" spd="-100000" fill="hold"/>
                                        <p:tgtEl>
                                          <p:spTgt spid="58"/>
                                        </p:tgtEl>
                                        <p:attrNameLst>
                                          <p:attrName>ppt_x</p:attrName>
                                          <p:attrName>ppt_y</p:attrName>
                                        </p:attrNameLst>
                                      </p:cBhvr>
                                      <p:rCtr x="0" y="1906"/>
                                    </p:animMotion>
                                  </p:childTnLst>
                                </p:cTn>
                              </p:par>
                              <p:par>
                                <p:cTn id="76" presetID="22" presetClass="entr" presetSubtype="8" fill="hold" nodeType="withEffect">
                                  <p:stCondLst>
                                    <p:cond delay="2600"/>
                                  </p:stCondLst>
                                  <p:childTnLst>
                                    <p:set>
                                      <p:cBhvr>
                                        <p:cTn id="77" dur="1" fill="hold">
                                          <p:stCondLst>
                                            <p:cond delay="0"/>
                                          </p:stCondLst>
                                        </p:cTn>
                                        <p:tgtEl>
                                          <p:spTgt spid="42"/>
                                        </p:tgtEl>
                                        <p:attrNameLst>
                                          <p:attrName>style.visibility</p:attrName>
                                        </p:attrNameLst>
                                      </p:cBhvr>
                                      <p:to>
                                        <p:strVal val="visible"/>
                                      </p:to>
                                    </p:set>
                                    <p:animEffect transition="in" filter="wipe(left)">
                                      <p:cBhvr>
                                        <p:cTn id="78" dur="500"/>
                                        <p:tgtEl>
                                          <p:spTgt spid="42"/>
                                        </p:tgtEl>
                                      </p:cBhvr>
                                    </p:animEffect>
                                  </p:childTnLst>
                                </p:cTn>
                              </p:par>
                              <p:par>
                                <p:cTn id="79" presetID="10" presetClass="entr" presetSubtype="0" fill="hold" grpId="0" nodeType="withEffect">
                                  <p:stCondLst>
                                    <p:cond delay="270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300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P spid="43" grpId="0"/>
      <p:bldP spid="44"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 name="Rectangle 145"/>
          <p:cNvSpPr/>
          <p:nvPr/>
        </p:nvSpPr>
        <p:spPr bwMode="auto">
          <a:xfrm>
            <a:off x="0" y="2108199"/>
            <a:ext cx="12188825" cy="2392647"/>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109" name="Group 108"/>
          <p:cNvGrpSpPr/>
          <p:nvPr/>
        </p:nvGrpSpPr>
        <p:grpSpPr>
          <a:xfrm>
            <a:off x="4383537" y="2576395"/>
            <a:ext cx="847466" cy="1211710"/>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dirty="0">
                  <a:solidFill>
                    <a:schemeClr val="bg1"/>
                  </a:soli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dirty="0">
                  <a:solidFill>
                    <a:schemeClr val="bg1"/>
                  </a:soli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spc="-49" dirty="0">
                  <a:solidFill>
                    <a:schemeClr val="bg1"/>
                  </a:solidFill>
                </a:rPr>
                <a:t>Dv3</a:t>
              </a:r>
            </a:p>
          </p:txBody>
        </p:sp>
      </p:grpSp>
      <p:sp>
        <p:nvSpPr>
          <p:cNvPr id="2" name="Title 1"/>
          <p:cNvSpPr>
            <a:spLocks noGrp="1"/>
          </p:cNvSpPr>
          <p:nvPr>
            <p:ph type="title"/>
          </p:nvPr>
        </p:nvSpPr>
        <p:spPr/>
        <p:txBody>
          <a:bodyPr>
            <a:normAutofit fontScale="90000"/>
          </a:bodyPr>
          <a:lstStyle/>
          <a:p>
            <a:r>
              <a:rPr lang="en-US" dirty="0"/>
              <a:t>New compute size options</a:t>
            </a:r>
          </a:p>
        </p:txBody>
      </p:sp>
      <p:sp>
        <p:nvSpPr>
          <p:cNvPr id="10" name="Rectangle 9"/>
          <p:cNvSpPr/>
          <p:nvPr/>
        </p:nvSpPr>
        <p:spPr bwMode="auto">
          <a:xfrm>
            <a:off x="583995" y="4033549"/>
            <a:ext cx="2848192" cy="4795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spAutoFit/>
          </a:bodyPr>
          <a:lstStyle/>
          <a:p>
            <a:pPr defTabSz="913740"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048128" y="4033549"/>
            <a:ext cx="2559021" cy="4795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spAutoFit/>
          </a:bodyPr>
          <a:lstStyle/>
          <a:p>
            <a:pPr algn="r" defTabSz="913740"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13819" y="4033549"/>
            <a:ext cx="10963507"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11430314" y="520931"/>
            <a:ext cx="491661" cy="491661"/>
            <a:chOff x="454026" y="1404697"/>
            <a:chExt cx="501650" cy="501650"/>
          </a:xfrm>
        </p:grpSpPr>
        <p:sp>
          <p:nvSpPr>
            <p:cNvPr id="58" name="Oval 5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5"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57" tIns="43928" rIns="87857" bIns="43928" numCol="1" anchor="t" anchorCtr="0" compatLnSpc="1">
              <a:prstTxWarp prst="textNoShape">
                <a:avLst/>
              </a:prstTxWarp>
            </a:bodyPr>
            <a:lstStyle/>
            <a:p>
              <a:pPr defTabSz="878548">
                <a:defRPr/>
              </a:pPr>
              <a:endParaRPr lang="en-US" sz="1730" kern="0">
                <a:solidFill>
                  <a:srgbClr val="505050"/>
                </a:solidFill>
              </a:endParaRPr>
            </a:p>
          </p:txBody>
        </p:sp>
      </p:grpSp>
      <p:grpSp>
        <p:nvGrpSpPr>
          <p:cNvPr id="45" name="Group 44" hidden="1"/>
          <p:cNvGrpSpPr/>
          <p:nvPr/>
        </p:nvGrpSpPr>
        <p:grpSpPr>
          <a:xfrm>
            <a:off x="472992" y="2565607"/>
            <a:ext cx="847466" cy="1211710"/>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A</a:t>
              </a:r>
            </a:p>
          </p:txBody>
        </p:sp>
      </p:grpSp>
      <p:grpSp>
        <p:nvGrpSpPr>
          <p:cNvPr id="59" name="Group 58"/>
          <p:cNvGrpSpPr/>
          <p:nvPr/>
        </p:nvGrpSpPr>
        <p:grpSpPr>
          <a:xfrm>
            <a:off x="888821" y="2574582"/>
            <a:ext cx="847466" cy="1211710"/>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dirty="0">
                  <a:solidFill>
                    <a:schemeClr val="bg1"/>
                  </a:soli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dirty="0">
                  <a:solidFill>
                    <a:schemeClr val="bg1"/>
                  </a:soli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dirty="0">
                  <a:solidFill>
                    <a:schemeClr val="bg1"/>
                  </a:solidFill>
                </a:rPr>
                <a:t>Av2</a:t>
              </a:r>
            </a:p>
          </p:txBody>
        </p:sp>
      </p:grpSp>
      <p:grpSp>
        <p:nvGrpSpPr>
          <p:cNvPr id="62" name="Group 61" hidden="1"/>
          <p:cNvGrpSpPr/>
          <p:nvPr/>
        </p:nvGrpSpPr>
        <p:grpSpPr>
          <a:xfrm>
            <a:off x="2337355" y="2565607"/>
            <a:ext cx="847466" cy="1211710"/>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D</a:t>
              </a:r>
            </a:p>
          </p:txBody>
        </p:sp>
      </p:grpSp>
      <p:grpSp>
        <p:nvGrpSpPr>
          <p:cNvPr id="68" name="Group 67" hidden="1"/>
          <p:cNvGrpSpPr/>
          <p:nvPr/>
        </p:nvGrpSpPr>
        <p:grpSpPr>
          <a:xfrm>
            <a:off x="4201718" y="2565607"/>
            <a:ext cx="847466" cy="1211710"/>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F</a:t>
              </a:r>
            </a:p>
          </p:txBody>
        </p:sp>
      </p:grpSp>
      <p:grpSp>
        <p:nvGrpSpPr>
          <p:cNvPr id="71" name="Group 70"/>
          <p:cNvGrpSpPr/>
          <p:nvPr/>
        </p:nvGrpSpPr>
        <p:grpSpPr>
          <a:xfrm>
            <a:off x="6978639" y="2564425"/>
            <a:ext cx="847466" cy="1211710"/>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L</a:t>
              </a:r>
            </a:p>
          </p:txBody>
        </p:sp>
      </p:grpSp>
      <p:grpSp>
        <p:nvGrpSpPr>
          <p:cNvPr id="74" name="Group 73"/>
          <p:cNvGrpSpPr/>
          <p:nvPr/>
        </p:nvGrpSpPr>
        <p:grpSpPr>
          <a:xfrm>
            <a:off x="9571762" y="2568891"/>
            <a:ext cx="847466" cy="1211710"/>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352" b="1" dirty="0">
                  <a:solidFill>
                    <a:schemeClr val="bg1"/>
                  </a:solidFill>
                </a:rPr>
                <a:t>Ev3</a:t>
              </a:r>
            </a:p>
          </p:txBody>
        </p:sp>
      </p:grpSp>
      <p:grpSp>
        <p:nvGrpSpPr>
          <p:cNvPr id="77" name="Group 76" hidden="1"/>
          <p:cNvGrpSpPr/>
          <p:nvPr/>
        </p:nvGrpSpPr>
        <p:grpSpPr>
          <a:xfrm>
            <a:off x="6998262" y="2565607"/>
            <a:ext cx="847466" cy="1211710"/>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G</a:t>
              </a:r>
            </a:p>
          </p:txBody>
        </p:sp>
      </p:grpSp>
      <p:grpSp>
        <p:nvGrpSpPr>
          <p:cNvPr id="80" name="Group 79"/>
          <p:cNvGrpSpPr/>
          <p:nvPr/>
        </p:nvGrpSpPr>
        <p:grpSpPr>
          <a:xfrm>
            <a:off x="6118180" y="2568891"/>
            <a:ext cx="847466" cy="1211710"/>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N</a:t>
              </a:r>
            </a:p>
          </p:txBody>
        </p:sp>
      </p:grpSp>
      <p:grpSp>
        <p:nvGrpSpPr>
          <p:cNvPr id="83" name="Group 82"/>
          <p:cNvGrpSpPr/>
          <p:nvPr/>
        </p:nvGrpSpPr>
        <p:grpSpPr>
          <a:xfrm>
            <a:off x="8708019" y="2573767"/>
            <a:ext cx="847466" cy="1211710"/>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H</a:t>
              </a:r>
            </a:p>
          </p:txBody>
        </p:sp>
      </p:grpSp>
      <p:grpSp>
        <p:nvGrpSpPr>
          <p:cNvPr id="86" name="Group 85"/>
          <p:cNvGrpSpPr/>
          <p:nvPr/>
        </p:nvGrpSpPr>
        <p:grpSpPr>
          <a:xfrm>
            <a:off x="10431478" y="2562131"/>
            <a:ext cx="847466" cy="1211710"/>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M</a:t>
              </a:r>
            </a:p>
          </p:txBody>
        </p:sp>
      </p:grpSp>
      <p:grpSp>
        <p:nvGrpSpPr>
          <p:cNvPr id="94" name="Group 93"/>
          <p:cNvGrpSpPr/>
          <p:nvPr/>
        </p:nvGrpSpPr>
        <p:grpSpPr>
          <a:xfrm>
            <a:off x="3502183" y="2575708"/>
            <a:ext cx="847466" cy="1211710"/>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dirty="0">
                  <a:solidFill>
                    <a:schemeClr val="bg1"/>
                  </a:soli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dirty="0">
                  <a:solidFill>
                    <a:schemeClr val="bg1"/>
                  </a:soli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spc="-49" dirty="0">
                  <a:solidFill>
                    <a:schemeClr val="bg1"/>
                  </a:solidFill>
                </a:rPr>
                <a:t>Dv2</a:t>
              </a:r>
            </a:p>
          </p:txBody>
        </p:sp>
      </p:grpSp>
      <p:grpSp>
        <p:nvGrpSpPr>
          <p:cNvPr id="134" name="Group 133"/>
          <p:cNvGrpSpPr/>
          <p:nvPr/>
        </p:nvGrpSpPr>
        <p:grpSpPr>
          <a:xfrm>
            <a:off x="29530" y="2571747"/>
            <a:ext cx="847466" cy="1211710"/>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A</a:t>
              </a:r>
            </a:p>
          </p:txBody>
        </p:sp>
      </p:grpSp>
      <p:grpSp>
        <p:nvGrpSpPr>
          <p:cNvPr id="137" name="Group 136"/>
          <p:cNvGrpSpPr/>
          <p:nvPr/>
        </p:nvGrpSpPr>
        <p:grpSpPr>
          <a:xfrm>
            <a:off x="2620694" y="2575709"/>
            <a:ext cx="847466" cy="1211710"/>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D</a:t>
              </a:r>
            </a:p>
          </p:txBody>
        </p:sp>
      </p:grpSp>
      <p:grpSp>
        <p:nvGrpSpPr>
          <p:cNvPr id="140" name="Group 139"/>
          <p:cNvGrpSpPr/>
          <p:nvPr/>
        </p:nvGrpSpPr>
        <p:grpSpPr>
          <a:xfrm>
            <a:off x="5259915" y="2575708"/>
            <a:ext cx="847466" cy="1211710"/>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F</a:t>
              </a:r>
            </a:p>
          </p:txBody>
        </p:sp>
      </p:grpSp>
      <p:grpSp>
        <p:nvGrpSpPr>
          <p:cNvPr id="143" name="Group 142"/>
          <p:cNvGrpSpPr/>
          <p:nvPr/>
        </p:nvGrpSpPr>
        <p:grpSpPr>
          <a:xfrm>
            <a:off x="7836376" y="2562131"/>
            <a:ext cx="847466" cy="1211710"/>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G</a:t>
              </a:r>
            </a:p>
          </p:txBody>
        </p:sp>
      </p:grpSp>
      <p:sp>
        <p:nvSpPr>
          <p:cNvPr id="108" name="TextBox 107"/>
          <p:cNvSpPr txBox="1"/>
          <p:nvPr/>
        </p:nvSpPr>
        <p:spPr>
          <a:xfrm>
            <a:off x="255861" y="6547668"/>
            <a:ext cx="1419316" cy="425323"/>
          </a:xfrm>
          <a:prstGeom prst="rect">
            <a:avLst/>
          </a:prstGeom>
          <a:noFill/>
        </p:spPr>
        <p:txBody>
          <a:bodyPr wrap="none" lIns="179238" tIns="143391" rIns="179238" bIns="143391" rtlCol="0">
            <a:spAutoFit/>
          </a:bodyPr>
          <a:lstStyle/>
          <a:p>
            <a:pPr>
              <a:lnSpc>
                <a:spcPct val="90000"/>
              </a:lnSpc>
              <a:spcAft>
                <a:spcPts val="588"/>
              </a:spcAft>
            </a:pPr>
            <a:r>
              <a:rPr lang="en-US" sz="980" dirty="0">
                <a:gradFill>
                  <a:gsLst>
                    <a:gs pos="0">
                      <a:schemeClr val="tx1"/>
                    </a:gs>
                    <a:gs pos="100000">
                      <a:schemeClr val="tx1"/>
                    </a:gs>
                  </a:gsLst>
                  <a:lin ang="5400000" scaled="1"/>
                </a:gradFill>
              </a:rPr>
              <a:t>UNDER NDA ONLY</a:t>
            </a:r>
          </a:p>
        </p:txBody>
      </p:sp>
      <p:grpSp>
        <p:nvGrpSpPr>
          <p:cNvPr id="89" name="Group 88"/>
          <p:cNvGrpSpPr/>
          <p:nvPr/>
        </p:nvGrpSpPr>
        <p:grpSpPr>
          <a:xfrm>
            <a:off x="11233311" y="2573767"/>
            <a:ext cx="970588" cy="992883"/>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chemeClr val="bg1"/>
                      </a:gs>
                      <a:gs pos="100000">
                        <a:schemeClr val="bg1"/>
                      </a:gs>
                    </a:gsLst>
                    <a:lin ang="5400000" scaled="0"/>
                  </a:gradFill>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717192" y="867109"/>
            <a:ext cx="1460427" cy="2065340"/>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&gt;80,000 IOPs</a:t>
              </a:r>
            </a:p>
            <a:p>
              <a:pPr algn="ctr" defTabSz="913740" eaLnBrk="0" fontAlgn="base" hangingPunct="0">
                <a:lnSpc>
                  <a:spcPct val="90000"/>
                </a:lnSpc>
                <a:spcBef>
                  <a:spcPct val="0"/>
                </a:spcBef>
                <a:spcAft>
                  <a:spcPct val="0"/>
                </a:spcAft>
                <a:defRPr/>
              </a:pPr>
              <a:r>
                <a:rPr lang="en-US" sz="1372"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931924" fontAlgn="base">
                    <a:spcBef>
                      <a:spcPct val="0"/>
                    </a:spcBef>
                    <a:spcAft>
                      <a:spcPct val="0"/>
                    </a:spcAft>
                    <a:defRPr/>
                  </a:pPr>
                  <a:endParaRPr lang="en-US" sz="2399" kern="0">
                    <a:solidFill>
                      <a:schemeClr val="tx1"/>
                    </a:solidFill>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algn="ctr" defTabSz="913565">
                    <a:lnSpc>
                      <a:spcPct val="90000"/>
                    </a:lnSpc>
                    <a:defRPr/>
                  </a:pPr>
                  <a:endParaRPr lang="en-US" sz="2352"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62021" y="2575708"/>
            <a:ext cx="847466" cy="1211710"/>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dirty="0">
                  <a:solidFill>
                    <a:schemeClr val="bg1"/>
                  </a:soli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646" b="1" dirty="0">
                  <a:solidFill>
                    <a:schemeClr val="bg1"/>
                  </a:soli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B</a:t>
              </a:r>
              <a:endParaRPr lang="en-US" sz="2646" b="1" dirty="0">
                <a:solidFill>
                  <a:schemeClr val="bg1"/>
                </a:solidFill>
              </a:endParaRPr>
            </a:p>
          </p:txBody>
        </p:sp>
      </p:grpSp>
      <p:sp>
        <p:nvSpPr>
          <p:cNvPr id="116" name="Trapezoid 115"/>
          <p:cNvSpPr/>
          <p:nvPr/>
        </p:nvSpPr>
        <p:spPr bwMode="auto">
          <a:xfrm rot="2700000">
            <a:off x="10581334" y="369139"/>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1602890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45"/>
                                        </p:tgtEl>
                                        <p:attrNameLst>
                                          <p:attrName>ppt_x</p:attrName>
                                          <p:attrName>ppt_y</p:attrName>
                                        </p:attrNameLst>
                                      </p:cBhvr>
                                    </p:animMotion>
                                  </p:childTnLst>
                                </p:cTn>
                              </p:par>
                              <p:par>
                                <p:cTn id="13" presetID="42" presetClass="path" presetSubtype="0" accel="50000" decel="50000" fill="hold" nodeType="withEffect">
                                  <p:stCondLst>
                                    <p:cond delay="0"/>
                                  </p:stCondLst>
                                  <p:childTnLst>
                                    <p:animMotion origin="layout" path="M 0 0 L 0 0.25 E" pathEditMode="relative" ptsTypes="">
                                      <p:cBhvr>
                                        <p:cTn id="14" dur="2000" fill="hold"/>
                                        <p:tgtEl>
                                          <p:spTgt spid="62"/>
                                        </p:tgtEl>
                                        <p:attrNameLst>
                                          <p:attrName>ppt_x</p:attrName>
                                          <p:attrName>ppt_y</p:attrName>
                                        </p:attrNameLst>
                                      </p:cBhvr>
                                    </p:animMotion>
                                  </p:childTnLst>
                                </p:cTn>
                              </p:par>
                              <p:par>
                                <p:cTn id="15" presetID="42" presetClass="path" presetSubtype="0" accel="50000" decel="50000" fill="hold" nodeType="withEffect">
                                  <p:stCondLst>
                                    <p:cond delay="0"/>
                                  </p:stCondLst>
                                  <p:childTnLst>
                                    <p:animMotion origin="layout" path="M 0 0 L 0 0.25 E" pathEditMode="relative" ptsTypes="">
                                      <p:cBhvr>
                                        <p:cTn id="16" dur="2000" fill="hold"/>
                                        <p:tgtEl>
                                          <p:spTgt spid="68"/>
                                        </p:tgtEl>
                                        <p:attrNameLst>
                                          <p:attrName>ppt_x</p:attrName>
                                          <p:attrName>ppt_y</p:attrName>
                                        </p:attrNameLst>
                                      </p:cBhvr>
                                    </p:animMotion>
                                  </p:childTnLst>
                                </p:cTn>
                              </p:par>
                              <p:par>
                                <p:cTn id="17" presetID="42" presetClass="path" presetSubtype="0" accel="50000" decel="50000" fill="hold" nodeType="withEffect">
                                  <p:stCondLst>
                                    <p:cond delay="0"/>
                                  </p:stCondLst>
                                  <p:childTnLst>
                                    <p:animMotion origin="layout" path="M 0 0 L 0 0.25 E" pathEditMode="relative" ptsTypes="">
                                      <p:cBhvr>
                                        <p:cTn id="18" dur="2000" fill="hold"/>
                                        <p:tgtEl>
                                          <p:spTgt spid="77"/>
                                        </p:tgtEl>
                                        <p:attrNameLst>
                                          <p:attrName>ppt_x</p:attrName>
                                          <p:attrName>ppt_y</p:attrName>
                                        </p:attrNameLst>
                                      </p:cBhvr>
                                    </p:animMotion>
                                  </p:childTnLst>
                                </p:cTn>
                              </p:par>
                              <p:par>
                                <p:cTn id="19" presetID="10" presetClass="entr" presetSubtype="0" fill="hold" nodeType="withEffect">
                                  <p:stCondLst>
                                    <p:cond delay="25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42" presetClass="path" presetSubtype="0" decel="100000" fill="hold" nodeType="withEffect">
                                  <p:stCondLst>
                                    <p:cond delay="250"/>
                                  </p:stCondLst>
                                  <p:childTnLst>
                                    <p:animMotion origin="layout" path="M 2.13684E-6 -2.28779E-6 L 2.13684E-6 0.05039 " pathEditMode="relative" rAng="0" ptsTypes="AA">
                                      <p:cBhvr>
                                        <p:cTn id="23" dur="750" spd="-100000" fill="hold"/>
                                        <p:tgtEl>
                                          <p:spTgt spid="59"/>
                                        </p:tgtEl>
                                        <p:attrNameLst>
                                          <p:attrName>ppt_x</p:attrName>
                                          <p:attrName>ppt_y</p:attrName>
                                        </p:attrNameLst>
                                      </p:cBhvr>
                                      <p:rCtr x="0" y="2519"/>
                                    </p:animMotion>
                                  </p:childTnLst>
                                </p:cTn>
                              </p:par>
                              <p:par>
                                <p:cTn id="24" presetID="10" presetClass="entr" presetSubtype="0" fill="hold" nodeType="withEffect">
                                  <p:stCondLst>
                                    <p:cond delay="25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42" presetClass="path" presetSubtype="0" decel="100000" fill="hold" nodeType="withEffect">
                                  <p:stCondLst>
                                    <p:cond delay="250"/>
                                  </p:stCondLst>
                                  <p:childTnLst>
                                    <p:animMotion origin="layout" path="M 2.30278E-6 7.48979E-7 L 2.30278E-6 0.05039 " pathEditMode="relative" rAng="0" ptsTypes="AA">
                                      <p:cBhvr>
                                        <p:cTn id="28" dur="750" spd="-100000" fill="hold"/>
                                        <p:tgtEl>
                                          <p:spTgt spid="94"/>
                                        </p:tgtEl>
                                        <p:attrNameLst>
                                          <p:attrName>ppt_x</p:attrName>
                                          <p:attrName>ppt_y</p:attrName>
                                        </p:attrNameLst>
                                      </p:cBhvr>
                                      <p:rCtr x="0" y="2519"/>
                                    </p:animMotion>
                                  </p:childTnLst>
                                </p:cTn>
                              </p:par>
                              <p:par>
                                <p:cTn id="29" presetID="10" presetClass="entr" presetSubtype="0" fill="hold" nodeType="withEffect">
                                  <p:stCondLst>
                                    <p:cond delay="25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42" presetClass="path" presetSubtype="0" decel="100000" fill="hold" nodeType="withEffect">
                                  <p:stCondLst>
                                    <p:cond delay="250"/>
                                  </p:stCondLst>
                                  <p:childTnLst>
                                    <p:animMotion origin="layout" path="M -3.90094E-6 -1.40717E-7 L -3.90094E-6 0.05039 " pathEditMode="relative" rAng="0" ptsTypes="AA">
                                      <p:cBhvr>
                                        <p:cTn id="33" dur="750" spd="-100000" fill="hold"/>
                                        <p:tgtEl>
                                          <p:spTgt spid="71"/>
                                        </p:tgtEl>
                                        <p:attrNameLst>
                                          <p:attrName>ppt_x</p:attrName>
                                          <p:attrName>ppt_y</p:attrName>
                                        </p:attrNameLst>
                                      </p:cBhvr>
                                      <p:rCtr x="0" y="2519"/>
                                    </p:animMotion>
                                  </p:childTnLst>
                                </p:cTn>
                              </p:par>
                              <p:par>
                                <p:cTn id="34" presetID="10" presetClass="entr" presetSubtype="0" fill="hold" nodeType="withEffect">
                                  <p:stCondLst>
                                    <p:cond delay="25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par>
                                <p:cTn id="37" presetID="42" presetClass="path" presetSubtype="0" decel="100000" fill="hold" nodeType="withEffect">
                                  <p:stCondLst>
                                    <p:cond delay="250"/>
                                  </p:stCondLst>
                                  <p:childTnLst>
                                    <p:animMotion origin="layout" path="M -5.02936E-7 -2.8098E-6 L -5.02936E-7 0.05039 " pathEditMode="relative" rAng="0" ptsTypes="AA">
                                      <p:cBhvr>
                                        <p:cTn id="38" dur="750" spd="-100000" fill="hold"/>
                                        <p:tgtEl>
                                          <p:spTgt spid="74"/>
                                        </p:tgtEl>
                                        <p:attrNameLst>
                                          <p:attrName>ppt_x</p:attrName>
                                          <p:attrName>ppt_y</p:attrName>
                                        </p:attrNameLst>
                                      </p:cBhvr>
                                      <p:rCtr x="0" y="2519"/>
                                    </p:animMotion>
                                  </p:childTnLst>
                                </p:cTn>
                              </p:par>
                              <p:par>
                                <p:cTn id="39" presetID="10" presetClass="entr" presetSubtype="0" fill="hold" nodeType="withEffect">
                                  <p:stCondLst>
                                    <p:cond delay="25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42" presetClass="path" presetSubtype="0" decel="100000" fill="hold" nodeType="withEffect">
                                  <p:stCondLst>
                                    <p:cond delay="250"/>
                                  </p:stCondLst>
                                  <p:childTnLst>
                                    <p:animMotion origin="layout" path="M 4.82002E-6 -4.43486E-6 L 4.82002E-6 0.05039 " pathEditMode="relative" rAng="0" ptsTypes="AA">
                                      <p:cBhvr>
                                        <p:cTn id="43" dur="750" spd="-100000" fill="hold"/>
                                        <p:tgtEl>
                                          <p:spTgt spid="80"/>
                                        </p:tgtEl>
                                        <p:attrNameLst>
                                          <p:attrName>ppt_x</p:attrName>
                                          <p:attrName>ppt_y</p:attrName>
                                        </p:attrNameLst>
                                      </p:cBhvr>
                                      <p:rCtr x="0" y="2519"/>
                                    </p:animMotion>
                                  </p:childTnLst>
                                </p:cTn>
                              </p:par>
                              <p:par>
                                <p:cTn id="44" presetID="10" presetClass="entr" presetSubtype="0" fill="hold" nodeType="withEffect">
                                  <p:stCondLst>
                                    <p:cond delay="25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500"/>
                                        <p:tgtEl>
                                          <p:spTgt spid="83"/>
                                        </p:tgtEl>
                                      </p:cBhvr>
                                    </p:animEffect>
                                  </p:childTnLst>
                                </p:cTn>
                              </p:par>
                              <p:par>
                                <p:cTn id="47" presetID="42" presetClass="path" presetSubtype="0" decel="100000" fill="hold" nodeType="withEffect">
                                  <p:stCondLst>
                                    <p:cond delay="250"/>
                                  </p:stCondLst>
                                  <p:childTnLst>
                                    <p:animMotion origin="layout" path="M -1.2484E-6 -4.95688E-6 L -1.2484E-6 0.05039 " pathEditMode="relative" rAng="0" ptsTypes="AA">
                                      <p:cBhvr>
                                        <p:cTn id="48" dur="750" spd="-100000" fill="hold"/>
                                        <p:tgtEl>
                                          <p:spTgt spid="83"/>
                                        </p:tgtEl>
                                        <p:attrNameLst>
                                          <p:attrName>ppt_x</p:attrName>
                                          <p:attrName>ppt_y</p:attrName>
                                        </p:attrNameLst>
                                      </p:cBhvr>
                                      <p:rCtr x="0" y="2519"/>
                                    </p:animMotion>
                                  </p:childTnLst>
                                </p:cTn>
                              </p:par>
                              <p:par>
                                <p:cTn id="49" presetID="10" presetClass="entr" presetSubtype="0" fill="hold" nodeType="withEffect">
                                  <p:stCondLst>
                                    <p:cond delay="25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42" presetClass="path" presetSubtype="0" decel="100000" fill="hold" nodeType="withEffect">
                                  <p:stCondLst>
                                    <p:cond delay="250"/>
                                  </p:stCondLst>
                                  <p:childTnLst>
                                    <p:animMotion origin="layout" path="M -2.96145E-7 -3.6995E-6 L -2.96145E-7 0.05039 " pathEditMode="relative" rAng="0" ptsTypes="AA">
                                      <p:cBhvr>
                                        <p:cTn id="53" dur="750" spd="-100000" fill="hold"/>
                                        <p:tgtEl>
                                          <p:spTgt spid="86"/>
                                        </p:tgtEl>
                                        <p:attrNameLst>
                                          <p:attrName>ppt_x</p:attrName>
                                          <p:attrName>ppt_y</p:attrName>
                                        </p:attrNameLst>
                                      </p:cBhvr>
                                      <p:rCtr x="0" y="2519"/>
                                    </p:animMotion>
                                  </p:childTnLst>
                                </p:cTn>
                              </p:par>
                              <p:par>
                                <p:cTn id="54" presetID="16" presetClass="entr" presetSubtype="21" fill="hold" nodeType="withEffect">
                                  <p:stCondLst>
                                    <p:cond delay="250"/>
                                  </p:stCondLst>
                                  <p:childTnLst>
                                    <p:set>
                                      <p:cBhvr>
                                        <p:cTn id="55" dur="1" fill="hold">
                                          <p:stCondLst>
                                            <p:cond delay="0"/>
                                          </p:stCondLst>
                                        </p:cTn>
                                        <p:tgtEl>
                                          <p:spTgt spid="107"/>
                                        </p:tgtEl>
                                        <p:attrNameLst>
                                          <p:attrName>style.visibility</p:attrName>
                                        </p:attrNameLst>
                                      </p:cBhvr>
                                      <p:to>
                                        <p:strVal val="visible"/>
                                      </p:to>
                                    </p:set>
                                    <p:animEffect transition="in" filter="barn(inVertical)">
                                      <p:cBhvr>
                                        <p:cTn id="56" dur="500"/>
                                        <p:tgtEl>
                                          <p:spTgt spid="107"/>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nodeType="withEffect">
                                  <p:stCondLst>
                                    <p:cond delay="250"/>
                                  </p:stCondLst>
                                  <p:childTnLst>
                                    <p:set>
                                      <p:cBhvr>
                                        <p:cTn id="64" dur="1" fill="hold">
                                          <p:stCondLst>
                                            <p:cond delay="0"/>
                                          </p:stCondLst>
                                        </p:cTn>
                                        <p:tgtEl>
                                          <p:spTgt spid="109"/>
                                        </p:tgtEl>
                                        <p:attrNameLst>
                                          <p:attrName>style.visibility</p:attrName>
                                        </p:attrNameLst>
                                      </p:cBhvr>
                                      <p:to>
                                        <p:strVal val="visible"/>
                                      </p:to>
                                    </p:set>
                                    <p:animEffect transition="in" filter="fade">
                                      <p:cBhvr>
                                        <p:cTn id="65" dur="500"/>
                                        <p:tgtEl>
                                          <p:spTgt spid="109"/>
                                        </p:tgtEl>
                                      </p:cBhvr>
                                    </p:animEffect>
                                  </p:childTnLst>
                                </p:cTn>
                              </p:par>
                              <p:par>
                                <p:cTn id="66" presetID="42" presetClass="path" presetSubtype="0" decel="100000" fill="hold" nodeType="withEffect">
                                  <p:stCondLst>
                                    <p:cond delay="250"/>
                                  </p:stCondLst>
                                  <p:childTnLst>
                                    <p:animMotion origin="layout" path="M -2.45086E-7 -3.17749E-6 L -2.45086E-7 0.05039 " pathEditMode="relative" rAng="0" ptsTypes="AA">
                                      <p:cBhvr>
                                        <p:cTn id="67" dur="750" spd="-100000" fill="hold"/>
                                        <p:tgtEl>
                                          <p:spTgt spid="109"/>
                                        </p:tgtEl>
                                        <p:attrNameLst>
                                          <p:attrName>ppt_x</p:attrName>
                                          <p:attrName>ppt_y</p:attrName>
                                        </p:attrNameLst>
                                      </p:cBhvr>
                                      <p:rCtr x="0" y="2519"/>
                                    </p:animMotion>
                                  </p:childTnLst>
                                </p:cTn>
                              </p:par>
                              <p:par>
                                <p:cTn id="68" presetID="10" presetClass="entr" presetSubtype="0" fill="hold" nodeType="withEffect">
                                  <p:stCondLst>
                                    <p:cond delay="250"/>
                                  </p:stCondLst>
                                  <p:childTnLst>
                                    <p:set>
                                      <p:cBhvr>
                                        <p:cTn id="69" dur="1" fill="hold">
                                          <p:stCondLst>
                                            <p:cond delay="0"/>
                                          </p:stCondLst>
                                        </p:cTn>
                                        <p:tgtEl>
                                          <p:spTgt spid="89"/>
                                        </p:tgtEl>
                                        <p:attrNameLst>
                                          <p:attrName>style.visibility</p:attrName>
                                        </p:attrNameLst>
                                      </p:cBhvr>
                                      <p:to>
                                        <p:strVal val="visible"/>
                                      </p:to>
                                    </p:set>
                                    <p:animEffect transition="in" filter="fade">
                                      <p:cBhvr>
                                        <p:cTn id="70" dur="500"/>
                                        <p:tgtEl>
                                          <p:spTgt spid="89"/>
                                        </p:tgtEl>
                                      </p:cBhvr>
                                    </p:animEffect>
                                  </p:childTnLst>
                                </p:cTn>
                              </p:par>
                              <p:par>
                                <p:cTn id="71" presetID="42" presetClass="path" presetSubtype="0" decel="100000" fill="hold" nodeType="withEffect">
                                  <p:stCondLst>
                                    <p:cond delay="250"/>
                                  </p:stCondLst>
                                  <p:childTnLst>
                                    <p:animMotion origin="layout" path="M -8.93541E-8 2.83704E-6 L -8.93541E-8 0.05038 " pathEditMode="relative" rAng="0" ptsTypes="AA">
                                      <p:cBhvr>
                                        <p:cTn id="72" dur="750" spd="-100000" fill="hold"/>
                                        <p:tgtEl>
                                          <p:spTgt spid="89"/>
                                        </p:tgtEl>
                                        <p:attrNameLst>
                                          <p:attrName>ppt_x</p:attrName>
                                          <p:attrName>ppt_y</p:attrName>
                                        </p:attrNameLst>
                                      </p:cBhvr>
                                      <p:rCtr x="0" y="2519"/>
                                    </p:animMotion>
                                  </p:childTnLst>
                                </p:cTn>
                              </p:par>
                              <p:par>
                                <p:cTn id="73" presetID="10" presetClass="entr" presetSubtype="0" fill="hold" nodeType="withEffect">
                                  <p:stCondLst>
                                    <p:cond delay="250"/>
                                  </p:stCondLst>
                                  <p:childTnLst>
                                    <p:set>
                                      <p:cBhvr>
                                        <p:cTn id="74" dur="1" fill="hold">
                                          <p:stCondLst>
                                            <p:cond delay="0"/>
                                          </p:stCondLst>
                                        </p:cTn>
                                        <p:tgtEl>
                                          <p:spTgt spid="119"/>
                                        </p:tgtEl>
                                        <p:attrNameLst>
                                          <p:attrName>style.visibility</p:attrName>
                                        </p:attrNameLst>
                                      </p:cBhvr>
                                      <p:to>
                                        <p:strVal val="visible"/>
                                      </p:to>
                                    </p:set>
                                    <p:animEffect transition="in" filter="fade">
                                      <p:cBhvr>
                                        <p:cTn id="75" dur="500"/>
                                        <p:tgtEl>
                                          <p:spTgt spid="119"/>
                                        </p:tgtEl>
                                      </p:cBhvr>
                                    </p:animEffect>
                                  </p:childTnLst>
                                </p:cTn>
                              </p:par>
                              <p:par>
                                <p:cTn id="76" presetID="42" presetClass="path" presetSubtype="0" decel="100000" fill="hold" nodeType="withEffect">
                                  <p:stCondLst>
                                    <p:cond delay="250"/>
                                  </p:stCondLst>
                                  <p:childTnLst>
                                    <p:animMotion origin="layout" path="M 1.21011E-6 7.48979E-7 L 1.21011E-6 0.05039 " pathEditMode="relative" rAng="0" ptsTypes="AA">
                                      <p:cBhvr>
                                        <p:cTn id="77"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 name="Rectangle 145"/>
          <p:cNvSpPr/>
          <p:nvPr/>
        </p:nvSpPr>
        <p:spPr bwMode="auto">
          <a:xfrm>
            <a:off x="269169" y="2166391"/>
            <a:ext cx="11652806" cy="2392648"/>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solidFill>
                <a:schemeClr val="bg1"/>
              </a:solidFill>
            </a:endParaRPr>
          </a:p>
        </p:txBody>
      </p:sp>
      <p:sp>
        <p:nvSpPr>
          <p:cNvPr id="2" name="Title 1"/>
          <p:cNvSpPr>
            <a:spLocks noGrp="1"/>
          </p:cNvSpPr>
          <p:nvPr>
            <p:ph type="title"/>
          </p:nvPr>
        </p:nvSpPr>
        <p:spPr/>
        <p:txBody>
          <a:bodyPr>
            <a:normAutofit fontScale="90000"/>
          </a:bodyPr>
          <a:lstStyle/>
          <a:p>
            <a:r>
              <a:rPr lang="en-US" dirty="0"/>
              <a:t>New compute size options</a:t>
            </a:r>
          </a:p>
        </p:txBody>
      </p:sp>
      <p:grpSp>
        <p:nvGrpSpPr>
          <p:cNvPr id="7" name="Group 6"/>
          <p:cNvGrpSpPr/>
          <p:nvPr/>
        </p:nvGrpSpPr>
        <p:grpSpPr>
          <a:xfrm>
            <a:off x="6502852" y="1849204"/>
            <a:ext cx="716953" cy="889780"/>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spAutoFit/>
            </a:bodyPr>
            <a:lstStyle/>
            <a:p>
              <a:pPr algn="ctr" defTabSz="913916" fontAlgn="base">
                <a:lnSpc>
                  <a:spcPct val="90000"/>
                </a:lnSpc>
                <a:spcBef>
                  <a:spcPct val="0"/>
                </a:spcBef>
                <a:spcAft>
                  <a:spcPct val="0"/>
                </a:spcAft>
              </a:pPr>
              <a:r>
                <a:rPr lang="en-US" sz="1176" dirty="0">
                  <a:solidFill>
                    <a:schemeClr val="bg1"/>
                  </a:soli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246796" y="1821392"/>
            <a:ext cx="716953" cy="889780"/>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spAutoFit/>
            </a:bodyPr>
            <a:lstStyle/>
            <a:p>
              <a:pPr algn="ctr" defTabSz="913916" fontAlgn="base">
                <a:lnSpc>
                  <a:spcPct val="90000"/>
                </a:lnSpc>
                <a:spcBef>
                  <a:spcPct val="0"/>
                </a:spcBef>
                <a:spcAft>
                  <a:spcPct val="0"/>
                </a:spcAft>
              </a:pPr>
              <a:r>
                <a:rPr lang="en-US" sz="1176" dirty="0">
                  <a:solidFill>
                    <a:schemeClr val="bg1"/>
                  </a:soli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11430314" y="520931"/>
            <a:ext cx="491661" cy="491661"/>
            <a:chOff x="454026" y="1404697"/>
            <a:chExt cx="501650" cy="501650"/>
          </a:xfrm>
        </p:grpSpPr>
        <p:sp>
          <p:nvSpPr>
            <p:cNvPr id="58" name="Oval 57"/>
            <p:cNvSpPr/>
            <p:nvPr/>
          </p:nvSpPr>
          <p:spPr bwMode="auto">
            <a:xfrm>
              <a:off x="454026" y="14046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5" name="Freeform 5"/>
            <p:cNvSpPr>
              <a:spLocks/>
            </p:cNvSpPr>
            <p:nvPr/>
          </p:nvSpPr>
          <p:spPr bwMode="auto">
            <a:xfrm rot="18900000">
              <a:off x="538942" y="1505707"/>
              <a:ext cx="309526" cy="299630"/>
            </a:xfrm>
            <a:custGeom>
              <a:avLst/>
              <a:gdLst>
                <a:gd name="T0" fmla="*/ 216 w 262"/>
                <a:gd name="T1" fmla="*/ 85 h 262"/>
                <a:gd name="T2" fmla="*/ 201 w 262"/>
                <a:gd name="T3" fmla="*/ 99 h 262"/>
                <a:gd name="T4" fmla="*/ 223 w 262"/>
                <a:gd name="T5" fmla="*/ 121 h 262"/>
                <a:gd name="T6" fmla="*/ 141 w 262"/>
                <a:gd name="T7" fmla="*/ 121 h 262"/>
                <a:gd name="T8" fmla="*/ 141 w 262"/>
                <a:gd name="T9" fmla="*/ 39 h 262"/>
                <a:gd name="T10" fmla="*/ 162 w 262"/>
                <a:gd name="T11" fmla="*/ 61 h 262"/>
                <a:gd name="T12" fmla="*/ 177 w 262"/>
                <a:gd name="T13" fmla="*/ 46 h 262"/>
                <a:gd name="T14" fmla="*/ 131 w 262"/>
                <a:gd name="T15" fmla="*/ 0 h 262"/>
                <a:gd name="T16" fmla="*/ 85 w 262"/>
                <a:gd name="T17" fmla="*/ 46 h 262"/>
                <a:gd name="T18" fmla="*/ 99 w 262"/>
                <a:gd name="T19" fmla="*/ 61 h 262"/>
                <a:gd name="T20" fmla="*/ 121 w 262"/>
                <a:gd name="T21" fmla="*/ 39 h 262"/>
                <a:gd name="T22" fmla="*/ 121 w 262"/>
                <a:gd name="T23" fmla="*/ 121 h 262"/>
                <a:gd name="T24" fmla="*/ 39 w 262"/>
                <a:gd name="T25" fmla="*/ 121 h 262"/>
                <a:gd name="T26" fmla="*/ 61 w 262"/>
                <a:gd name="T27" fmla="*/ 99 h 262"/>
                <a:gd name="T28" fmla="*/ 46 w 262"/>
                <a:gd name="T29" fmla="*/ 85 h 262"/>
                <a:gd name="T30" fmla="*/ 0 w 262"/>
                <a:gd name="T31" fmla="*/ 131 h 262"/>
                <a:gd name="T32" fmla="*/ 46 w 262"/>
                <a:gd name="T33" fmla="*/ 177 h 262"/>
                <a:gd name="T34" fmla="*/ 61 w 262"/>
                <a:gd name="T35" fmla="*/ 162 h 262"/>
                <a:gd name="T36" fmla="*/ 39 w 262"/>
                <a:gd name="T37" fmla="*/ 141 h 262"/>
                <a:gd name="T38" fmla="*/ 121 w 262"/>
                <a:gd name="T39" fmla="*/ 141 h 262"/>
                <a:gd name="T40" fmla="*/ 121 w 262"/>
                <a:gd name="T41" fmla="*/ 223 h 262"/>
                <a:gd name="T42" fmla="*/ 99 w 262"/>
                <a:gd name="T43" fmla="*/ 201 h 262"/>
                <a:gd name="T44" fmla="*/ 85 w 262"/>
                <a:gd name="T45" fmla="*/ 216 h 262"/>
                <a:gd name="T46" fmla="*/ 131 w 262"/>
                <a:gd name="T47" fmla="*/ 262 h 262"/>
                <a:gd name="T48" fmla="*/ 177 w 262"/>
                <a:gd name="T49" fmla="*/ 216 h 262"/>
                <a:gd name="T50" fmla="*/ 162 w 262"/>
                <a:gd name="T51" fmla="*/ 201 h 262"/>
                <a:gd name="T52" fmla="*/ 141 w 262"/>
                <a:gd name="T53" fmla="*/ 223 h 262"/>
                <a:gd name="T54" fmla="*/ 141 w 262"/>
                <a:gd name="T55" fmla="*/ 141 h 262"/>
                <a:gd name="T56" fmla="*/ 223 w 262"/>
                <a:gd name="T57" fmla="*/ 141 h 262"/>
                <a:gd name="T58" fmla="*/ 201 w 262"/>
                <a:gd name="T59" fmla="*/ 162 h 262"/>
                <a:gd name="T60" fmla="*/ 216 w 262"/>
                <a:gd name="T61" fmla="*/ 177 h 262"/>
                <a:gd name="T62" fmla="*/ 262 w 262"/>
                <a:gd name="T63" fmla="*/ 131 h 262"/>
                <a:gd name="T64" fmla="*/ 216 w 262"/>
                <a:gd name="T65" fmla="*/ 8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262">
                  <a:moveTo>
                    <a:pt x="216" y="85"/>
                  </a:moveTo>
                  <a:lnTo>
                    <a:pt x="201" y="99"/>
                  </a:lnTo>
                  <a:lnTo>
                    <a:pt x="223" y="121"/>
                  </a:lnTo>
                  <a:lnTo>
                    <a:pt x="141" y="121"/>
                  </a:lnTo>
                  <a:lnTo>
                    <a:pt x="141" y="39"/>
                  </a:lnTo>
                  <a:lnTo>
                    <a:pt x="162" y="61"/>
                  </a:lnTo>
                  <a:lnTo>
                    <a:pt x="177" y="46"/>
                  </a:lnTo>
                  <a:lnTo>
                    <a:pt x="131" y="0"/>
                  </a:lnTo>
                  <a:lnTo>
                    <a:pt x="85" y="46"/>
                  </a:lnTo>
                  <a:lnTo>
                    <a:pt x="99" y="61"/>
                  </a:lnTo>
                  <a:lnTo>
                    <a:pt x="121" y="39"/>
                  </a:lnTo>
                  <a:lnTo>
                    <a:pt x="121" y="121"/>
                  </a:lnTo>
                  <a:lnTo>
                    <a:pt x="39" y="121"/>
                  </a:lnTo>
                  <a:lnTo>
                    <a:pt x="61" y="99"/>
                  </a:lnTo>
                  <a:lnTo>
                    <a:pt x="46" y="85"/>
                  </a:lnTo>
                  <a:lnTo>
                    <a:pt x="0" y="131"/>
                  </a:lnTo>
                  <a:lnTo>
                    <a:pt x="46" y="177"/>
                  </a:lnTo>
                  <a:lnTo>
                    <a:pt x="61" y="162"/>
                  </a:lnTo>
                  <a:lnTo>
                    <a:pt x="39" y="141"/>
                  </a:lnTo>
                  <a:lnTo>
                    <a:pt x="121" y="141"/>
                  </a:lnTo>
                  <a:lnTo>
                    <a:pt x="121" y="223"/>
                  </a:lnTo>
                  <a:lnTo>
                    <a:pt x="99" y="201"/>
                  </a:lnTo>
                  <a:lnTo>
                    <a:pt x="85" y="216"/>
                  </a:lnTo>
                  <a:lnTo>
                    <a:pt x="131" y="262"/>
                  </a:lnTo>
                  <a:lnTo>
                    <a:pt x="177" y="216"/>
                  </a:lnTo>
                  <a:lnTo>
                    <a:pt x="162" y="201"/>
                  </a:lnTo>
                  <a:lnTo>
                    <a:pt x="141" y="223"/>
                  </a:lnTo>
                  <a:lnTo>
                    <a:pt x="141" y="141"/>
                  </a:lnTo>
                  <a:lnTo>
                    <a:pt x="223" y="141"/>
                  </a:lnTo>
                  <a:lnTo>
                    <a:pt x="201" y="162"/>
                  </a:lnTo>
                  <a:lnTo>
                    <a:pt x="216" y="177"/>
                  </a:lnTo>
                  <a:lnTo>
                    <a:pt x="262" y="131"/>
                  </a:lnTo>
                  <a:lnTo>
                    <a:pt x="216" y="85"/>
                  </a:lnTo>
                  <a:close/>
                </a:path>
              </a:pathLst>
            </a:custGeom>
            <a:noFill/>
            <a:ln w="12700">
              <a:solidFill>
                <a:schemeClr val="bg2">
                  <a:lumMod val="75000"/>
                </a:schemeClr>
              </a:solidFill>
            </a:ln>
          </p:spPr>
          <p:txBody>
            <a:bodyPr vert="horz" wrap="square" lIns="87857" tIns="43928" rIns="87857" bIns="43928" numCol="1" anchor="t" anchorCtr="0" compatLnSpc="1">
              <a:prstTxWarp prst="textNoShape">
                <a:avLst/>
              </a:prstTxWarp>
            </a:bodyPr>
            <a:lstStyle/>
            <a:p>
              <a:pPr defTabSz="878548">
                <a:defRPr/>
              </a:pPr>
              <a:endParaRPr lang="en-US" sz="1730" kern="0">
                <a:solidFill>
                  <a:srgbClr val="505050"/>
                </a:solidFill>
              </a:endParaRPr>
            </a:p>
          </p:txBody>
        </p:sp>
      </p:grpSp>
      <p:grpSp>
        <p:nvGrpSpPr>
          <p:cNvPr id="45" name="Group 44" hidden="1"/>
          <p:cNvGrpSpPr/>
          <p:nvPr/>
        </p:nvGrpSpPr>
        <p:grpSpPr>
          <a:xfrm>
            <a:off x="472992" y="2565607"/>
            <a:ext cx="847466" cy="1211710"/>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A</a:t>
              </a:r>
            </a:p>
          </p:txBody>
        </p:sp>
      </p:grpSp>
      <p:grpSp>
        <p:nvGrpSpPr>
          <p:cNvPr id="62" name="Group 61" hidden="1"/>
          <p:cNvGrpSpPr/>
          <p:nvPr/>
        </p:nvGrpSpPr>
        <p:grpSpPr>
          <a:xfrm>
            <a:off x="2337355" y="2565607"/>
            <a:ext cx="847466" cy="1211710"/>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D</a:t>
              </a:r>
            </a:p>
          </p:txBody>
        </p:sp>
      </p:grpSp>
      <p:grpSp>
        <p:nvGrpSpPr>
          <p:cNvPr id="68" name="Group 67" hidden="1"/>
          <p:cNvGrpSpPr/>
          <p:nvPr/>
        </p:nvGrpSpPr>
        <p:grpSpPr>
          <a:xfrm>
            <a:off x="4201718" y="2565607"/>
            <a:ext cx="847466" cy="1211710"/>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F</a:t>
              </a:r>
            </a:p>
          </p:txBody>
        </p:sp>
      </p:grpSp>
      <p:grpSp>
        <p:nvGrpSpPr>
          <p:cNvPr id="77" name="Group 76" hidden="1"/>
          <p:cNvGrpSpPr/>
          <p:nvPr/>
        </p:nvGrpSpPr>
        <p:grpSpPr>
          <a:xfrm>
            <a:off x="6998262" y="2565607"/>
            <a:ext cx="847466" cy="1211710"/>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gradFill>
                    <a:gsLst>
                      <a:gs pos="0">
                        <a:srgbClr val="FFFFFF"/>
                      </a:gs>
                      <a:gs pos="100000">
                        <a:srgbClr val="FFFFFF"/>
                      </a:gs>
                    </a:gsLst>
                    <a:lin ang="5400000" scaled="0"/>
                  </a:gradFill>
                </a:rPr>
                <a:t>G</a:t>
              </a:r>
            </a:p>
          </p:txBody>
        </p:sp>
      </p:grpSp>
      <p:grpSp>
        <p:nvGrpSpPr>
          <p:cNvPr id="274" name="Group 273"/>
          <p:cNvGrpSpPr/>
          <p:nvPr/>
        </p:nvGrpSpPr>
        <p:grpSpPr>
          <a:xfrm>
            <a:off x="344577" y="3025098"/>
            <a:ext cx="425046" cy="636668"/>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352" b="1" dirty="0">
                  <a:solidFill>
                    <a:schemeClr val="bg1"/>
                  </a:solidFill>
                </a:rPr>
                <a:t>A</a:t>
              </a:r>
            </a:p>
          </p:txBody>
        </p:sp>
      </p:grpSp>
      <p:grpSp>
        <p:nvGrpSpPr>
          <p:cNvPr id="282" name="Group 281"/>
          <p:cNvGrpSpPr/>
          <p:nvPr/>
        </p:nvGrpSpPr>
        <p:grpSpPr>
          <a:xfrm>
            <a:off x="2353236" y="3025098"/>
            <a:ext cx="425046" cy="636668"/>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352" b="1" dirty="0">
                  <a:solidFill>
                    <a:schemeClr val="bg1"/>
                  </a:solidFill>
                </a:rPr>
                <a:t>D</a:t>
              </a:r>
            </a:p>
          </p:txBody>
        </p:sp>
      </p:grpSp>
      <p:grpSp>
        <p:nvGrpSpPr>
          <p:cNvPr id="285" name="Group 284"/>
          <p:cNvGrpSpPr/>
          <p:nvPr/>
        </p:nvGrpSpPr>
        <p:grpSpPr>
          <a:xfrm>
            <a:off x="3511472" y="3039017"/>
            <a:ext cx="425046" cy="636668"/>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352" b="1" dirty="0">
                  <a:solidFill>
                    <a:schemeClr val="bg1"/>
                  </a:solidFill>
                </a:rPr>
                <a:t>F</a:t>
              </a:r>
            </a:p>
          </p:txBody>
        </p:sp>
      </p:grpSp>
      <p:grpSp>
        <p:nvGrpSpPr>
          <p:cNvPr id="291" name="Group 290"/>
          <p:cNvGrpSpPr/>
          <p:nvPr/>
        </p:nvGrpSpPr>
        <p:grpSpPr>
          <a:xfrm>
            <a:off x="8185115" y="2630872"/>
            <a:ext cx="847466" cy="1211710"/>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352" b="1" dirty="0">
                  <a:solidFill>
                    <a:schemeClr val="bg1"/>
                  </a:solidFill>
                </a:rPr>
                <a:t>Ev3</a:t>
              </a:r>
            </a:p>
          </p:txBody>
        </p:sp>
      </p:grpSp>
      <p:grpSp>
        <p:nvGrpSpPr>
          <p:cNvPr id="294" name="Group 293"/>
          <p:cNvGrpSpPr/>
          <p:nvPr/>
        </p:nvGrpSpPr>
        <p:grpSpPr>
          <a:xfrm>
            <a:off x="4102747" y="3039017"/>
            <a:ext cx="425046" cy="636668"/>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352" b="1" dirty="0">
                  <a:solidFill>
                    <a:schemeClr val="bg1"/>
                  </a:solidFill>
                </a:rPr>
                <a:t>G</a:t>
              </a:r>
            </a:p>
          </p:txBody>
        </p:sp>
      </p:grpSp>
      <p:grpSp>
        <p:nvGrpSpPr>
          <p:cNvPr id="306" name="Group 305"/>
          <p:cNvGrpSpPr/>
          <p:nvPr/>
        </p:nvGrpSpPr>
        <p:grpSpPr>
          <a:xfrm>
            <a:off x="2913273" y="3028064"/>
            <a:ext cx="425046" cy="636668"/>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372" b="1" dirty="0">
                  <a:solidFill>
                    <a:schemeClr val="bg1"/>
                  </a:soli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372" b="1" dirty="0">
                  <a:solidFill>
                    <a:schemeClr val="bg1"/>
                  </a:soli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372" b="1" spc="-49" dirty="0">
                  <a:solidFill>
                    <a:schemeClr val="bg1"/>
                  </a:solidFill>
                </a:rPr>
                <a:t>Dv2</a:t>
              </a:r>
            </a:p>
          </p:txBody>
        </p:sp>
      </p:grpSp>
      <p:sp>
        <p:nvSpPr>
          <p:cNvPr id="341" name="Rectangle 340"/>
          <p:cNvSpPr/>
          <p:nvPr/>
        </p:nvSpPr>
        <p:spPr bwMode="auto">
          <a:xfrm>
            <a:off x="8081155" y="3955398"/>
            <a:ext cx="1055385" cy="385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367819" y="3983211"/>
            <a:ext cx="984717" cy="385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buClr>
                <a:schemeClr val="tx1"/>
              </a:buClr>
              <a:defRPr/>
            </a:pPr>
            <a: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t>Optimized </a:t>
            </a:r>
            <a:b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br>
            <a: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436445" y="2651371"/>
            <a:ext cx="847466" cy="1211710"/>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L</a:t>
              </a:r>
            </a:p>
          </p:txBody>
        </p:sp>
      </p:grpSp>
      <p:sp>
        <p:nvSpPr>
          <p:cNvPr id="10" name="Rectangle 9"/>
          <p:cNvSpPr/>
          <p:nvPr/>
        </p:nvSpPr>
        <p:spPr bwMode="auto">
          <a:xfrm>
            <a:off x="583995" y="4768308"/>
            <a:ext cx="2848192" cy="4795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spAutoFit/>
          </a:bodyPr>
          <a:lstStyle/>
          <a:p>
            <a:pPr defTabSz="913740"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048128" y="4768308"/>
            <a:ext cx="2559021" cy="4795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1" rIns="179213" bIns="143371" numCol="1" spcCol="0" rtlCol="0" fromWordArt="0" anchor="t" anchorCtr="0" forceAA="0" compatLnSpc="1">
            <a:prstTxWarp prst="textNoShape">
              <a:avLst/>
            </a:prstTxWarp>
            <a:spAutoFit/>
          </a:bodyPr>
          <a:lstStyle/>
          <a:p>
            <a:pPr algn="r" defTabSz="913740" fontAlgn="base">
              <a:lnSpc>
                <a:spcPct val="90000"/>
              </a:lnSpc>
              <a:spcBef>
                <a:spcPct val="0"/>
              </a:spcBef>
              <a:spcAft>
                <a:spcPct val="0"/>
              </a:spcAft>
            </a:pPr>
            <a:r>
              <a:rPr lang="en-US" sz="1372" dirty="0">
                <a:solidFill>
                  <a:schemeClr val="bg1"/>
                </a:soli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13819" y="4768308"/>
            <a:ext cx="10963507"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55861" y="6547668"/>
            <a:ext cx="1419316" cy="425323"/>
          </a:xfrm>
          <a:prstGeom prst="rect">
            <a:avLst/>
          </a:prstGeom>
          <a:noFill/>
        </p:spPr>
        <p:txBody>
          <a:bodyPr wrap="none" lIns="179238" tIns="143391" rIns="179238" bIns="143391" rtlCol="0">
            <a:spAutoFit/>
          </a:bodyPr>
          <a:lstStyle/>
          <a:p>
            <a:pPr>
              <a:lnSpc>
                <a:spcPct val="90000"/>
              </a:lnSpc>
              <a:spcAft>
                <a:spcPts val="588"/>
              </a:spcAft>
            </a:pPr>
            <a:r>
              <a:rPr lang="en-US" sz="980" dirty="0">
                <a:solidFill>
                  <a:schemeClr val="bg1"/>
                </a:solidFill>
              </a:rPr>
              <a:t>UNDER NDA ONLY</a:t>
            </a:r>
          </a:p>
        </p:txBody>
      </p:sp>
      <p:grpSp>
        <p:nvGrpSpPr>
          <p:cNvPr id="127" name="Group 126"/>
          <p:cNvGrpSpPr/>
          <p:nvPr/>
        </p:nvGrpSpPr>
        <p:grpSpPr>
          <a:xfrm>
            <a:off x="1159" y="5411462"/>
            <a:ext cx="12188825" cy="120534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79238" tIns="143391" rIns="179238" bIns="143391" rtlCol="0">
              <a:spAutoFit/>
            </a:bodyPr>
            <a:lstStyle/>
            <a:p>
              <a:pPr algn="ctr">
                <a:lnSpc>
                  <a:spcPct val="90000"/>
                </a:lnSpc>
                <a:spcBef>
                  <a:spcPts val="294"/>
                </a:spcBef>
              </a:pPr>
              <a:r>
                <a:rPr lang="en-US" sz="3528" dirty="0">
                  <a:solidFill>
                    <a:schemeClr val="bg1"/>
                  </a:solidFill>
                  <a:latin typeface="Segoe UI Light" panose="020B0502040204020203" pitchFamily="34" charset="0"/>
                  <a:cs typeface="Segoe UI Light" panose="020B0502040204020203" pitchFamily="34" charset="0"/>
                </a:rPr>
                <a:t>More than doubling the compute offerings in 2017</a:t>
              </a:r>
              <a:endParaRPr lang="en-US" sz="2352" dirty="0">
                <a:solidFill>
                  <a:schemeClr val="bg1"/>
                </a:soli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66722" y="3025098"/>
            <a:ext cx="425046" cy="636668"/>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1372" b="1" dirty="0">
                  <a:solidFill>
                    <a:schemeClr val="bg1"/>
                  </a:solidFill>
                </a:rPr>
                <a:t>Av2</a:t>
              </a:r>
            </a:p>
          </p:txBody>
        </p:sp>
      </p:grpSp>
      <p:grpSp>
        <p:nvGrpSpPr>
          <p:cNvPr id="140" name="Group 139"/>
          <p:cNvGrpSpPr/>
          <p:nvPr/>
        </p:nvGrpSpPr>
        <p:grpSpPr>
          <a:xfrm>
            <a:off x="5785546" y="3025098"/>
            <a:ext cx="425046" cy="636668"/>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352" b="1" dirty="0">
                  <a:solidFill>
                    <a:schemeClr val="bg1"/>
                  </a:solidFill>
                </a:rPr>
                <a:t>N</a:t>
              </a:r>
            </a:p>
          </p:txBody>
        </p:sp>
      </p:grpSp>
      <p:grpSp>
        <p:nvGrpSpPr>
          <p:cNvPr id="143" name="Group 142"/>
          <p:cNvGrpSpPr/>
          <p:nvPr/>
        </p:nvGrpSpPr>
        <p:grpSpPr>
          <a:xfrm>
            <a:off x="7498995" y="3025098"/>
            <a:ext cx="425046" cy="636668"/>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352" b="1" dirty="0">
                  <a:solidFill>
                    <a:schemeClr val="bg1"/>
                  </a:solidFill>
                </a:rPr>
                <a:t>H</a:t>
              </a:r>
            </a:p>
          </p:txBody>
        </p:sp>
      </p:grpSp>
      <p:grpSp>
        <p:nvGrpSpPr>
          <p:cNvPr id="147" name="Group 146"/>
          <p:cNvGrpSpPr/>
          <p:nvPr/>
        </p:nvGrpSpPr>
        <p:grpSpPr>
          <a:xfrm>
            <a:off x="4783953" y="1835442"/>
            <a:ext cx="716953" cy="889780"/>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spAutoFit/>
            </a:bodyPr>
            <a:lstStyle/>
            <a:p>
              <a:pPr algn="ctr" defTabSz="913916" fontAlgn="base">
                <a:lnSpc>
                  <a:spcPct val="90000"/>
                </a:lnSpc>
                <a:spcBef>
                  <a:spcPct val="0"/>
                </a:spcBef>
                <a:spcAft>
                  <a:spcPct val="0"/>
                </a:spcAft>
              </a:pPr>
              <a:r>
                <a:rPr lang="en-US" sz="1176" dirty="0">
                  <a:solidFill>
                    <a:schemeClr val="bg1"/>
                  </a:soli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648919" y="3969448"/>
            <a:ext cx="984717" cy="385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buClr>
                <a:schemeClr val="tx1"/>
              </a:buClr>
              <a:defRPr/>
            </a:pPr>
            <a: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717546" y="2637608"/>
            <a:ext cx="847466" cy="1211710"/>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2352" b="1" dirty="0">
                  <a:solidFill>
                    <a:schemeClr val="bg1"/>
                  </a:solidFill>
                </a:rPr>
                <a:t>Dv3</a:t>
              </a:r>
            </a:p>
          </p:txBody>
        </p:sp>
      </p:grpSp>
      <p:grpSp>
        <p:nvGrpSpPr>
          <p:cNvPr id="155" name="Group 154"/>
          <p:cNvGrpSpPr/>
          <p:nvPr/>
        </p:nvGrpSpPr>
        <p:grpSpPr>
          <a:xfrm>
            <a:off x="9448877" y="1814077"/>
            <a:ext cx="716953" cy="889780"/>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spAutoFit/>
            </a:bodyPr>
            <a:lstStyle/>
            <a:p>
              <a:pPr algn="ctr" defTabSz="913916" fontAlgn="base">
                <a:lnSpc>
                  <a:spcPct val="90000"/>
                </a:lnSpc>
                <a:spcBef>
                  <a:spcPct val="0"/>
                </a:spcBef>
                <a:spcAft>
                  <a:spcPct val="0"/>
                </a:spcAft>
              </a:pPr>
              <a:r>
                <a:rPr lang="en-US" sz="1176" dirty="0">
                  <a:solidFill>
                    <a:schemeClr val="bg1"/>
                  </a:soli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387196" y="2623558"/>
            <a:ext cx="847466" cy="1211710"/>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M</a:t>
              </a:r>
            </a:p>
          </p:txBody>
        </p:sp>
      </p:grpSp>
      <p:sp>
        <p:nvSpPr>
          <p:cNvPr id="161" name="Rectangle 160"/>
          <p:cNvSpPr/>
          <p:nvPr/>
        </p:nvSpPr>
        <p:spPr bwMode="auto">
          <a:xfrm>
            <a:off x="9283234" y="3948083"/>
            <a:ext cx="1202858" cy="385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0813554" y="1813409"/>
            <a:ext cx="720331" cy="889780"/>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spAutoFit/>
            </a:bodyPr>
            <a:lstStyle/>
            <a:p>
              <a:pPr algn="ctr" defTabSz="913916" fontAlgn="base">
                <a:lnSpc>
                  <a:spcPct val="90000"/>
                </a:lnSpc>
                <a:spcBef>
                  <a:spcPct val="0"/>
                </a:spcBef>
                <a:spcAft>
                  <a:spcPct val="0"/>
                </a:spcAft>
              </a:pPr>
              <a:r>
                <a:rPr lang="en-US" sz="1176" dirty="0">
                  <a:solidFill>
                    <a:schemeClr val="bg1"/>
                  </a:soli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686855" y="2693022"/>
            <a:ext cx="970588" cy="992883"/>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bg1"/>
                  </a:solidFill>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602643" y="3947415"/>
            <a:ext cx="1081326" cy="385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defRPr/>
            </a:pPr>
            <a: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t>Optimized for large </a:t>
            </a:r>
            <a:b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br>
            <a: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24577" y="1835442"/>
            <a:ext cx="716953" cy="889780"/>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spAutoFit/>
            </a:bodyPr>
            <a:lstStyle/>
            <a:p>
              <a:pPr algn="ctr" defTabSz="913916" fontAlgn="base">
                <a:lnSpc>
                  <a:spcPct val="90000"/>
                </a:lnSpc>
                <a:spcBef>
                  <a:spcPct val="0"/>
                </a:spcBef>
                <a:spcAft>
                  <a:spcPct val="0"/>
                </a:spcAft>
              </a:pPr>
              <a:r>
                <a:rPr lang="en-US" sz="1176" dirty="0">
                  <a:solidFill>
                    <a:schemeClr val="bg1"/>
                  </a:soli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58170" y="2637608"/>
            <a:ext cx="847466" cy="1211710"/>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r>
                <a:rPr lang="en-US" sz="4312" b="1" dirty="0">
                  <a:solidFill>
                    <a:schemeClr val="bg1"/>
                  </a:solidFill>
                </a:rPr>
                <a:t>B</a:t>
              </a:r>
              <a:endParaRPr lang="en-US" sz="2352" b="1" dirty="0">
                <a:solidFill>
                  <a:schemeClr val="bg1"/>
                </a:solidFill>
              </a:endParaRPr>
            </a:p>
          </p:txBody>
        </p:sp>
      </p:grpSp>
      <p:sp>
        <p:nvSpPr>
          <p:cNvPr id="115" name="Rectangle 114"/>
          <p:cNvSpPr/>
          <p:nvPr/>
        </p:nvSpPr>
        <p:spPr bwMode="auto">
          <a:xfrm>
            <a:off x="1300321" y="3986586"/>
            <a:ext cx="984717" cy="385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eaLnBrk="0" fontAlgn="base" hangingPunct="0">
              <a:lnSpc>
                <a:spcPct val="90000"/>
              </a:lnSpc>
              <a:spcBef>
                <a:spcPct val="0"/>
              </a:spcBef>
              <a:spcAft>
                <a:spcPct val="0"/>
              </a:spcAft>
              <a:buClr>
                <a:schemeClr val="tx1"/>
              </a:buClr>
              <a:defRPr/>
            </a:pPr>
            <a: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t>Small</a:t>
            </a:r>
          </a:p>
          <a:p>
            <a:pPr algn="ctr" defTabSz="913740" eaLnBrk="0" fontAlgn="base" hangingPunct="0">
              <a:lnSpc>
                <a:spcPct val="90000"/>
              </a:lnSpc>
              <a:spcBef>
                <a:spcPct val="0"/>
              </a:spcBef>
              <a:spcAft>
                <a:spcPct val="0"/>
              </a:spcAft>
              <a:buClr>
                <a:schemeClr val="tx1"/>
              </a:buClr>
              <a:defRPr/>
            </a:pPr>
            <a:r>
              <a:rPr lang="en-US" sz="980" kern="0" dirty="0">
                <a:solidFill>
                  <a:schemeClr val="bg1"/>
                </a:solidFill>
                <a:latin typeface="Segoe UI Semibold" panose="020B0702040204020203" pitchFamily="34" charset="0"/>
                <a:ea typeface="Segoe UI" pitchFamily="34" charset="0"/>
                <a:cs typeface="Segoe UI Semibold" panose="020B0702040204020203" pitchFamily="34" charset="0"/>
              </a:rPr>
              <a:t> Workloads </a:t>
            </a:r>
          </a:p>
        </p:txBody>
      </p:sp>
      <p:sp>
        <p:nvSpPr>
          <p:cNvPr id="104" name="Trapezoid 103"/>
          <p:cNvSpPr/>
          <p:nvPr/>
        </p:nvSpPr>
        <p:spPr bwMode="auto">
          <a:xfrm rot="2700000">
            <a:off x="10581334" y="369139"/>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path" presetSubtype="0" decel="100000" fill="hold" nodeType="withEffect">
                                  <p:stCondLst>
                                    <p:cond delay="250"/>
                                  </p:stCondLst>
                                  <p:childTnLst>
                                    <p:animMotion origin="layout" path="M -8.14399E-7 -2.08806E-7 L -8.14399E-7 0.05039 " pathEditMode="relative" rAng="0" ptsTypes="AA">
                                      <p:cBhvr>
                                        <p:cTn id="20" dur="750" spd="-100000" fill="hold"/>
                                        <p:tgtEl>
                                          <p:spTgt spid="7"/>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147"/>
                                        </p:tgtEl>
                                        <p:attrNameLst>
                                          <p:attrName>style.visibility</p:attrName>
                                        </p:attrNameLst>
                                      </p:cBhvr>
                                      <p:to>
                                        <p:strVal val="visible"/>
                                      </p:to>
                                    </p:set>
                                    <p:animEffect transition="in" filter="fade">
                                      <p:cBhvr>
                                        <p:cTn id="23" dur="500"/>
                                        <p:tgtEl>
                                          <p:spTgt spid="147"/>
                                        </p:tgtEl>
                                      </p:cBhvr>
                                    </p:animEffect>
                                  </p:childTnLst>
                                </p:cTn>
                              </p:par>
                              <p:par>
                                <p:cTn id="24" presetID="42" presetClass="path" presetSubtype="0" decel="100000" fill="hold" nodeType="withEffect">
                                  <p:stCondLst>
                                    <p:cond delay="250"/>
                                  </p:stCondLst>
                                  <p:childTnLst>
                                    <p:animMotion origin="layout" path="M 1.01098E-6 2.46028E-6 L 1.01098E-6 0.05038 " pathEditMode="relative" rAng="0" ptsTypes="AA">
                                      <p:cBhvr>
                                        <p:cTn id="25" dur="750" spd="-100000" fill="hold"/>
                                        <p:tgtEl>
                                          <p:spTgt spid="147"/>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42" presetClass="path" presetSubtype="0" decel="100000" fill="hold" nodeType="withEffect">
                                  <p:stCondLst>
                                    <p:cond delay="250"/>
                                  </p:stCondLst>
                                  <p:childTnLst>
                                    <p:animMotion origin="layout" path="M 1.70283E-6 4.23967E-6 L 1.70283E-6 0.05038 " pathEditMode="relative" rAng="0" ptsTypes="AA">
                                      <p:cBhvr>
                                        <p:cTn id="30" dur="750" spd="-100000" fill="hold"/>
                                        <p:tgtEl>
                                          <p:spTgt spid="8"/>
                                        </p:tgtEl>
                                        <p:attrNameLst>
                                          <p:attrName>ppt_x</p:attrName>
                                          <p:attrName>ppt_y</p:attrName>
                                        </p:attrNameLst>
                                      </p:cBhvr>
                                      <p:rCtr x="0" y="2519"/>
                                    </p:animMotion>
                                  </p:childTnLst>
                                </p:cTn>
                              </p:par>
                              <p:par>
                                <p:cTn id="31" presetID="10" presetClass="entr" presetSubtype="0" fill="hold" grpId="0" nodeType="withEffect">
                                  <p:stCondLst>
                                    <p:cond delay="250"/>
                                  </p:stCondLst>
                                  <p:childTnLst>
                                    <p:set>
                                      <p:cBhvr>
                                        <p:cTn id="32" dur="1" fill="hold">
                                          <p:stCondLst>
                                            <p:cond delay="0"/>
                                          </p:stCondLst>
                                        </p:cTn>
                                        <p:tgtEl>
                                          <p:spTgt spid="342"/>
                                        </p:tgtEl>
                                        <p:attrNameLst>
                                          <p:attrName>style.visibility</p:attrName>
                                        </p:attrNameLst>
                                      </p:cBhvr>
                                      <p:to>
                                        <p:strVal val="visible"/>
                                      </p:to>
                                    </p:set>
                                    <p:animEffect transition="in" filter="fade">
                                      <p:cBhvr>
                                        <p:cTn id="33" dur="500"/>
                                        <p:tgtEl>
                                          <p:spTgt spid="342"/>
                                        </p:tgtEl>
                                      </p:cBhvr>
                                    </p:animEffect>
                                  </p:childTnLst>
                                </p:cTn>
                              </p:par>
                              <p:par>
                                <p:cTn id="34" presetID="42" presetClass="path" presetSubtype="0" decel="100000" fill="hold" grpId="1" nodeType="withEffect">
                                  <p:stCondLst>
                                    <p:cond delay="250"/>
                                  </p:stCondLst>
                                  <p:childTnLst>
                                    <p:animMotion origin="layout" path="M -3.16569E-6 1.24376E-6 L -3.16569E-6 0.05038 " pathEditMode="relative" rAng="0" ptsTypes="AA">
                                      <p:cBhvr>
                                        <p:cTn id="35" dur="750" spd="-100000" fill="hold"/>
                                        <p:tgtEl>
                                          <p:spTgt spid="342"/>
                                        </p:tgtEl>
                                        <p:attrNameLst>
                                          <p:attrName>ppt_x</p:attrName>
                                          <p:attrName>ppt_y</p:attrName>
                                        </p:attrNameLst>
                                      </p:cBhvr>
                                      <p:rCtr x="0" y="2519"/>
                                    </p:animMotion>
                                  </p:childTnLst>
                                </p:cTn>
                              </p:par>
                              <p:par>
                                <p:cTn id="36" presetID="10" presetClass="entr" presetSubtype="0" fill="hold" grpId="0" nodeType="withEffect">
                                  <p:stCondLst>
                                    <p:cond delay="250"/>
                                  </p:stCondLst>
                                  <p:childTnLst>
                                    <p:set>
                                      <p:cBhvr>
                                        <p:cTn id="37" dur="1" fill="hold">
                                          <p:stCondLst>
                                            <p:cond delay="0"/>
                                          </p:stCondLst>
                                        </p:cTn>
                                        <p:tgtEl>
                                          <p:spTgt spid="341"/>
                                        </p:tgtEl>
                                        <p:attrNameLst>
                                          <p:attrName>style.visibility</p:attrName>
                                        </p:attrNameLst>
                                      </p:cBhvr>
                                      <p:to>
                                        <p:strVal val="visible"/>
                                      </p:to>
                                    </p:set>
                                    <p:animEffect transition="in" filter="fade">
                                      <p:cBhvr>
                                        <p:cTn id="38" dur="500"/>
                                        <p:tgtEl>
                                          <p:spTgt spid="341"/>
                                        </p:tgtEl>
                                      </p:cBhvr>
                                    </p:animEffect>
                                  </p:childTnLst>
                                </p:cTn>
                              </p:par>
                              <p:par>
                                <p:cTn id="39" presetID="42" presetClass="path" presetSubtype="0" decel="100000" fill="hold" grpId="1" nodeType="withEffect">
                                  <p:stCondLst>
                                    <p:cond delay="250"/>
                                  </p:stCondLst>
                                  <p:childTnLst>
                                    <p:animMotion origin="layout" path="M -3.59459E-6 -4.30776E-6 L -3.59459E-6 0.05039 " pathEditMode="relative" rAng="0" ptsTypes="AA">
                                      <p:cBhvr>
                                        <p:cTn id="40" dur="750" spd="-100000" fill="hold"/>
                                        <p:tgtEl>
                                          <p:spTgt spid="341"/>
                                        </p:tgtEl>
                                        <p:attrNameLst>
                                          <p:attrName>ppt_x</p:attrName>
                                          <p:attrName>ppt_y</p:attrName>
                                        </p:attrNameLst>
                                      </p:cBhvr>
                                      <p:rCtr x="0" y="2519"/>
                                    </p:animMotion>
                                  </p:childTnLst>
                                </p:cTn>
                              </p:par>
                              <p:par>
                                <p:cTn id="41" presetID="10" presetClass="entr" presetSubtype="0" fill="hold" grpId="0" nodeType="withEffect">
                                  <p:stCondLst>
                                    <p:cond delay="250"/>
                                  </p:stCondLst>
                                  <p:childTnLst>
                                    <p:set>
                                      <p:cBhvr>
                                        <p:cTn id="42" dur="1" fill="hold">
                                          <p:stCondLst>
                                            <p:cond delay="0"/>
                                          </p:stCondLst>
                                        </p:cTn>
                                        <p:tgtEl>
                                          <p:spTgt spid="150"/>
                                        </p:tgtEl>
                                        <p:attrNameLst>
                                          <p:attrName>style.visibility</p:attrName>
                                        </p:attrNameLst>
                                      </p:cBhvr>
                                      <p:to>
                                        <p:strVal val="visible"/>
                                      </p:to>
                                    </p:set>
                                    <p:animEffect transition="in" filter="fade">
                                      <p:cBhvr>
                                        <p:cTn id="43" dur="500"/>
                                        <p:tgtEl>
                                          <p:spTgt spid="150"/>
                                        </p:tgtEl>
                                      </p:cBhvr>
                                    </p:animEffect>
                                  </p:childTnLst>
                                </p:cTn>
                              </p:par>
                              <p:par>
                                <p:cTn id="44" presetID="42" presetClass="path" presetSubtype="0" decel="100000" fill="hold" grpId="1" nodeType="withEffect">
                                  <p:stCondLst>
                                    <p:cond delay="250"/>
                                  </p:stCondLst>
                                  <p:childTnLst>
                                    <p:animMotion origin="layout" path="M -1.34031E-6 3.91285E-6 L -1.34031E-6 0.05038 " pathEditMode="relative" rAng="0" ptsTypes="AA">
                                      <p:cBhvr>
                                        <p:cTn id="45" dur="750" spd="-100000" fill="hold"/>
                                        <p:tgtEl>
                                          <p:spTgt spid="150"/>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155"/>
                                        </p:tgtEl>
                                        <p:attrNameLst>
                                          <p:attrName>style.visibility</p:attrName>
                                        </p:attrNameLst>
                                      </p:cBhvr>
                                      <p:to>
                                        <p:strVal val="visible"/>
                                      </p:to>
                                    </p:set>
                                    <p:animEffect transition="in" filter="fade">
                                      <p:cBhvr>
                                        <p:cTn id="48" dur="500"/>
                                        <p:tgtEl>
                                          <p:spTgt spid="155"/>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61"/>
                                        </p:tgtEl>
                                        <p:attrNameLst>
                                          <p:attrName>style.visibility</p:attrName>
                                        </p:attrNameLst>
                                      </p:cBhvr>
                                      <p:to>
                                        <p:strVal val="visible"/>
                                      </p:to>
                                    </p:set>
                                    <p:animEffect transition="in" filter="fade">
                                      <p:cBhvr>
                                        <p:cTn id="51" dur="500"/>
                                        <p:tgtEl>
                                          <p:spTgt spid="161"/>
                                        </p:tgtEl>
                                      </p:cBhvr>
                                    </p:animEffect>
                                  </p:childTnLst>
                                </p:cTn>
                              </p:par>
                              <p:par>
                                <p:cTn id="52" presetID="42" presetClass="path" presetSubtype="0" decel="100000" fill="hold" grpId="1" nodeType="withEffect">
                                  <p:stCondLst>
                                    <p:cond delay="250"/>
                                  </p:stCondLst>
                                  <p:childTnLst>
                                    <p:animMotion origin="layout" path="M -4.00562E-6 -3.41807E-6 L -4.00562E-6 0.05039 " pathEditMode="relative" rAng="0" ptsTypes="AA">
                                      <p:cBhvr>
                                        <p:cTn id="53" dur="750" spd="-100000" fill="hold"/>
                                        <p:tgtEl>
                                          <p:spTgt spid="161"/>
                                        </p:tgtEl>
                                        <p:attrNameLst>
                                          <p:attrName>ppt_x</p:attrName>
                                          <p:attrName>ppt_y</p:attrName>
                                        </p:attrNameLst>
                                      </p:cBhvr>
                                      <p:rCtr x="0" y="2519"/>
                                    </p:animMotion>
                                  </p:childTnLst>
                                </p:cTn>
                              </p:par>
                              <p:par>
                                <p:cTn id="54" presetID="10" presetClass="entr" presetSubtype="0" fill="hold" nodeType="withEffect">
                                  <p:stCondLst>
                                    <p:cond delay="25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42" presetClass="path" presetSubtype="0" decel="100000" fill="hold" nodeType="withEffect">
                                  <p:stCondLst>
                                    <p:cond delay="250"/>
                                  </p:stCondLst>
                                  <p:childTnLst>
                                    <p:animMotion origin="layout" path="M 4.60812E-6 -5.44712E-8 L 4.60812E-6 0.05039 " pathEditMode="relative" rAng="0" ptsTypes="AA">
                                      <p:cBhvr>
                                        <p:cTn id="58" dur="750" spd="-100000" fill="hold"/>
                                        <p:tgtEl>
                                          <p:spTgt spid="81"/>
                                        </p:tgtEl>
                                        <p:attrNameLst>
                                          <p:attrName>ppt_x</p:attrName>
                                          <p:attrName>ppt_y</p:attrName>
                                        </p:attrNameLst>
                                      </p:cBhvr>
                                      <p:rCtr x="0" y="2519"/>
                                    </p:animMotion>
                                  </p:childTnLst>
                                </p:cTn>
                              </p:par>
                              <p:par>
                                <p:cTn id="59" presetID="10" presetClass="entr" presetSubtype="0" fill="hold" grpId="0" nodeType="withEffect">
                                  <p:stCondLst>
                                    <p:cond delay="25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par>
                                <p:cTn id="62" presetID="42" presetClass="path" presetSubtype="0" decel="100000" fill="hold" grpId="1" nodeType="withEffect">
                                  <p:stCondLst>
                                    <p:cond delay="250"/>
                                  </p:stCondLst>
                                  <p:childTnLst>
                                    <p:animMotion origin="layout" path="M -6.63773E-8 1.39809E-6 L -6.63773E-8 0.05038 " pathEditMode="relative" rAng="0" ptsTypes="AA">
                                      <p:cBhvr>
                                        <p:cTn id="63" dur="750" spd="-100000" fill="hold"/>
                                        <p:tgtEl>
                                          <p:spTgt spid="97"/>
                                        </p:tgtEl>
                                        <p:attrNameLst>
                                          <p:attrName>ppt_x</p:attrName>
                                          <p:attrName>ppt_y</p:attrName>
                                        </p:attrNameLst>
                                      </p:cBhvr>
                                      <p:rCtr x="0" y="2519"/>
                                    </p:animMotion>
                                  </p:childTnLst>
                                </p:cTn>
                              </p:par>
                              <p:par>
                                <p:cTn id="64" presetID="10" presetClass="entr" presetSubtype="0" fill="hold" nodeType="withEffect">
                                  <p:stCondLst>
                                    <p:cond delay="250"/>
                                  </p:stCondLst>
                                  <p:childTnLst>
                                    <p:set>
                                      <p:cBhvr>
                                        <p:cTn id="65" dur="1" fill="hold">
                                          <p:stCondLst>
                                            <p:cond delay="0"/>
                                          </p:stCondLst>
                                        </p:cTn>
                                        <p:tgtEl>
                                          <p:spTgt spid="105"/>
                                        </p:tgtEl>
                                        <p:attrNameLst>
                                          <p:attrName>style.visibility</p:attrName>
                                        </p:attrNameLst>
                                      </p:cBhvr>
                                      <p:to>
                                        <p:strVal val="visible"/>
                                      </p:to>
                                    </p:set>
                                    <p:animEffect transition="in" filter="fade">
                                      <p:cBhvr>
                                        <p:cTn id="66" dur="500"/>
                                        <p:tgtEl>
                                          <p:spTgt spid="105"/>
                                        </p:tgtEl>
                                      </p:cBhvr>
                                    </p:animEffect>
                                  </p:childTnLst>
                                </p:cTn>
                              </p:par>
                              <p:par>
                                <p:cTn id="67" presetID="42" presetClass="path" presetSubtype="0" decel="100000" fill="hold" nodeType="withEffect">
                                  <p:stCondLst>
                                    <p:cond delay="250"/>
                                  </p:stCondLst>
                                  <p:childTnLst>
                                    <p:animMotion origin="layout" path="M 4.57748E-6 2.46028E-6 L 4.57748E-6 0.05038 " pathEditMode="relative" rAng="0" ptsTypes="AA">
                                      <p:cBhvr>
                                        <p:cTn id="68" dur="750" spd="-100000" fill="hold"/>
                                        <p:tgtEl>
                                          <p:spTgt spid="105"/>
                                        </p:tgtEl>
                                        <p:attrNameLst>
                                          <p:attrName>ppt_x</p:attrName>
                                          <p:attrName>ppt_y</p:attrName>
                                        </p:attrNameLst>
                                      </p:cBhvr>
                                      <p:rCtr x="0" y="2519"/>
                                    </p:animMotion>
                                  </p:childTnLst>
                                </p:cTn>
                              </p:par>
                              <p:par>
                                <p:cTn id="69" presetID="10" presetClass="entr" presetSubtype="0" fill="hold" grpId="0" nodeType="withEffect">
                                  <p:stCondLst>
                                    <p:cond delay="250"/>
                                  </p:stCondLst>
                                  <p:childTnLst>
                                    <p:set>
                                      <p:cBhvr>
                                        <p:cTn id="70" dur="1" fill="hold">
                                          <p:stCondLst>
                                            <p:cond delay="0"/>
                                          </p:stCondLst>
                                        </p:cTn>
                                        <p:tgtEl>
                                          <p:spTgt spid="115"/>
                                        </p:tgtEl>
                                        <p:attrNameLst>
                                          <p:attrName>style.visibility</p:attrName>
                                        </p:attrNameLst>
                                      </p:cBhvr>
                                      <p:to>
                                        <p:strVal val="visible"/>
                                      </p:to>
                                    </p:set>
                                    <p:animEffect transition="in" filter="fade">
                                      <p:cBhvr>
                                        <p:cTn id="71" dur="500"/>
                                        <p:tgtEl>
                                          <p:spTgt spid="115"/>
                                        </p:tgtEl>
                                      </p:cBhvr>
                                    </p:animEffect>
                                  </p:childTnLst>
                                </p:cTn>
                              </p:par>
                              <p:par>
                                <p:cTn id="72" presetID="42" presetClass="path" presetSubtype="0" decel="100000" fill="hold" grpId="1" nodeType="withEffect">
                                  <p:stCondLst>
                                    <p:cond delay="250"/>
                                  </p:stCondLst>
                                  <p:childTnLst>
                                    <p:animMotion origin="layout" path="M -1.31478E-6 -2.68271E-6 L -1.31478E-6 0.05039 " pathEditMode="relative" rAng="0" ptsTypes="AA">
                                      <p:cBhvr>
                                        <p:cTn id="73" dur="750" spd="-100000" fill="hold"/>
                                        <p:tgtEl>
                                          <p:spTgt spid="115"/>
                                        </p:tgtEl>
                                        <p:attrNameLst>
                                          <p:attrName>ppt_x</p:attrName>
                                          <p:attrName>ppt_y</p:attrName>
                                        </p:attrNameLst>
                                      </p:cBhvr>
                                      <p:rCtr x="0" y="2519"/>
                                    </p:animMotion>
                                  </p:childTnLst>
                                </p:cTn>
                              </p:par>
                            </p:childTnLst>
                          </p:cTn>
                        </p:par>
                        <p:par>
                          <p:cTn id="74" fill="hold">
                            <p:stCondLst>
                              <p:cond delay="2000"/>
                            </p:stCondLst>
                            <p:childTnLst>
                              <p:par>
                                <p:cTn id="75" presetID="2" presetClass="entr" presetSubtype="4" decel="100000" fill="hold" nodeType="afterEffect">
                                  <p:stCondLst>
                                    <p:cond delay="0"/>
                                  </p:stCondLst>
                                  <p:childTnLst>
                                    <p:set>
                                      <p:cBhvr>
                                        <p:cTn id="76" dur="1" fill="hold">
                                          <p:stCondLst>
                                            <p:cond delay="0"/>
                                          </p:stCondLst>
                                        </p:cTn>
                                        <p:tgtEl>
                                          <p:spTgt spid="127"/>
                                        </p:tgtEl>
                                        <p:attrNameLst>
                                          <p:attrName>style.visibility</p:attrName>
                                        </p:attrNameLst>
                                      </p:cBhvr>
                                      <p:to>
                                        <p:strVal val="visible"/>
                                      </p:to>
                                    </p:set>
                                    <p:anim calcmode="lin" valueType="num">
                                      <p:cBhvr additive="base">
                                        <p:cTn id="77" dur="750" fill="hold"/>
                                        <p:tgtEl>
                                          <p:spTgt spid="127"/>
                                        </p:tgtEl>
                                        <p:attrNameLst>
                                          <p:attrName>ppt_x</p:attrName>
                                        </p:attrNameLst>
                                      </p:cBhvr>
                                      <p:tavLst>
                                        <p:tav tm="0">
                                          <p:val>
                                            <p:strVal val="#ppt_x"/>
                                          </p:val>
                                        </p:tav>
                                        <p:tav tm="100000">
                                          <p:val>
                                            <p:strVal val="#ppt_x"/>
                                          </p:val>
                                        </p:tav>
                                      </p:tavLst>
                                    </p:anim>
                                    <p:anim calcmode="lin" valueType="num">
                                      <p:cBhvr additive="base">
                                        <p:cTn id="78"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6" y="390819"/>
            <a:ext cx="5272660" cy="664797"/>
          </a:xfrm>
        </p:spPr>
        <p:txBody>
          <a:bodyPr>
            <a:normAutofit fontScale="90000"/>
          </a:bodyPr>
          <a:lstStyle/>
          <a:p>
            <a:r>
              <a:rPr lang="en-US" dirty="0"/>
              <a:t>Virtual machine sizes</a:t>
            </a:r>
          </a:p>
        </p:txBody>
      </p:sp>
      <p:graphicFrame>
        <p:nvGraphicFramePr>
          <p:cNvPr id="9" name="Table 8"/>
          <p:cNvGraphicFramePr>
            <a:graphicFrameLocks noGrp="1"/>
          </p:cNvGraphicFramePr>
          <p:nvPr>
            <p:extLst/>
          </p:nvPr>
        </p:nvGraphicFramePr>
        <p:xfrm>
          <a:off x="447873" y="1375848"/>
          <a:ext cx="3941247" cy="3655047"/>
        </p:xfrm>
        <a:graphic>
          <a:graphicData uri="http://schemas.openxmlformats.org/drawingml/2006/table">
            <a:tbl>
              <a:tblPr>
                <a:tableStyleId>{616DA210-FB5B-4158-B5E0-FEB733F419BA}</a:tableStyleId>
              </a:tblPr>
              <a:tblGrid>
                <a:gridCol w="2048174">
                  <a:extLst>
                    <a:ext uri="{9D8B030D-6E8A-4147-A177-3AD203B41FA5}">
                      <a16:colId xmlns:a16="http://schemas.microsoft.com/office/drawing/2014/main" val="2478357453"/>
                    </a:ext>
                  </a:extLst>
                </a:gridCol>
                <a:gridCol w="1118056">
                  <a:extLst>
                    <a:ext uri="{9D8B030D-6E8A-4147-A177-3AD203B41FA5}">
                      <a16:colId xmlns:a16="http://schemas.microsoft.com/office/drawing/2014/main" val="1298113880"/>
                    </a:ext>
                  </a:extLst>
                </a:gridCol>
                <a:gridCol w="775017">
                  <a:extLst>
                    <a:ext uri="{9D8B030D-6E8A-4147-A177-3AD203B41FA5}">
                      <a16:colId xmlns:a16="http://schemas.microsoft.com/office/drawing/2014/main" val="2314395247"/>
                    </a:ext>
                  </a:extLst>
                </a:gridCol>
              </a:tblGrid>
              <a:tr h="332277">
                <a:tc>
                  <a:txBody>
                    <a:bodyPr/>
                    <a:lstStyle/>
                    <a:p>
                      <a:r>
                        <a:rPr lang="en-US" sz="1200" dirty="0">
                          <a:solidFill>
                            <a:schemeClr val="bg1"/>
                          </a:solidFill>
                        </a:rPr>
                        <a:t>Compute Instance Name</a:t>
                      </a:r>
                    </a:p>
                  </a:txBody>
                  <a:tcPr marL="41749" marR="41749" marT="20875" marB="20875" anchor="ctr">
                    <a:solidFill>
                      <a:schemeClr val="accent1"/>
                    </a:solidFill>
                  </a:tcPr>
                </a:tc>
                <a:tc>
                  <a:txBody>
                    <a:bodyPr/>
                    <a:lstStyle/>
                    <a:p>
                      <a:r>
                        <a:rPr lang="en-US" sz="1200" dirty="0">
                          <a:solidFill>
                            <a:schemeClr val="bg1"/>
                          </a:solidFill>
                        </a:rPr>
                        <a:t>Virtual Cores</a:t>
                      </a:r>
                    </a:p>
                  </a:txBody>
                  <a:tcPr marL="41749" marR="41749" marT="20875" marB="20875" anchor="ctr">
                    <a:solidFill>
                      <a:schemeClr val="accent1"/>
                    </a:solidFill>
                  </a:tcPr>
                </a:tc>
                <a:tc>
                  <a:txBody>
                    <a:bodyPr/>
                    <a:lstStyle/>
                    <a:p>
                      <a:r>
                        <a:rPr lang="en-US" sz="1200" dirty="0">
                          <a:solidFill>
                            <a:schemeClr val="bg1"/>
                          </a:solidFill>
                        </a:rPr>
                        <a:t>RAM</a:t>
                      </a:r>
                    </a:p>
                  </a:txBody>
                  <a:tcPr marL="41749" marR="41749" marT="20875" marB="20875" anchor="ctr">
                    <a:solidFill>
                      <a:schemeClr val="accent1"/>
                    </a:solidFill>
                  </a:tcPr>
                </a:tc>
                <a:extLst>
                  <a:ext uri="{0D108BD9-81ED-4DB2-BD59-A6C34878D82A}">
                    <a16:rowId xmlns:a16="http://schemas.microsoft.com/office/drawing/2014/main" val="2611632137"/>
                  </a:ext>
                </a:extLst>
              </a:tr>
              <a:tr h="332277">
                <a:tc>
                  <a:txBody>
                    <a:bodyPr/>
                    <a:lstStyle/>
                    <a:p>
                      <a:r>
                        <a:rPr lang="en-US" sz="1200"/>
                        <a:t>Extra Small (A0)</a:t>
                      </a:r>
                    </a:p>
                  </a:txBody>
                  <a:tcPr marL="41749" marR="41749" marT="20875" marB="20875" anchor="ctr"/>
                </a:tc>
                <a:tc>
                  <a:txBody>
                    <a:bodyPr/>
                    <a:lstStyle/>
                    <a:p>
                      <a:r>
                        <a:rPr lang="en-US" sz="1200"/>
                        <a:t>Shared</a:t>
                      </a:r>
                    </a:p>
                  </a:txBody>
                  <a:tcPr marL="41749" marR="41749" marT="20875" marB="20875" anchor="ctr"/>
                </a:tc>
                <a:tc>
                  <a:txBody>
                    <a:bodyPr/>
                    <a:lstStyle/>
                    <a:p>
                      <a:r>
                        <a:rPr lang="en-US" sz="1200" dirty="0"/>
                        <a:t>768 MB </a:t>
                      </a:r>
                    </a:p>
                  </a:txBody>
                  <a:tcPr marL="41749" marR="41749" marT="20875" marB="20875" anchor="ctr"/>
                </a:tc>
                <a:extLst>
                  <a:ext uri="{0D108BD9-81ED-4DB2-BD59-A6C34878D82A}">
                    <a16:rowId xmlns:a16="http://schemas.microsoft.com/office/drawing/2014/main" val="4109731015"/>
                  </a:ext>
                </a:extLst>
              </a:tr>
              <a:tr h="332277">
                <a:tc>
                  <a:txBody>
                    <a:bodyPr/>
                    <a:lstStyle/>
                    <a:p>
                      <a:r>
                        <a:rPr lang="en-US" sz="1200"/>
                        <a:t>Small (A1)</a:t>
                      </a:r>
                    </a:p>
                  </a:txBody>
                  <a:tcPr marL="41749" marR="41749" marT="20875" marB="20875" anchor="ctr"/>
                </a:tc>
                <a:tc>
                  <a:txBody>
                    <a:bodyPr/>
                    <a:lstStyle/>
                    <a:p>
                      <a:r>
                        <a:rPr lang="en-US" sz="1200"/>
                        <a:t>1</a:t>
                      </a:r>
                    </a:p>
                  </a:txBody>
                  <a:tcPr marL="41749" marR="41749" marT="20875" marB="20875" anchor="ctr"/>
                </a:tc>
                <a:tc>
                  <a:txBody>
                    <a:bodyPr/>
                    <a:lstStyle/>
                    <a:p>
                      <a:r>
                        <a:rPr lang="en-US" sz="1200"/>
                        <a:t>1.75 GB </a:t>
                      </a:r>
                    </a:p>
                  </a:txBody>
                  <a:tcPr marL="41749" marR="41749" marT="20875" marB="20875" anchor="ctr"/>
                </a:tc>
                <a:extLst>
                  <a:ext uri="{0D108BD9-81ED-4DB2-BD59-A6C34878D82A}">
                    <a16:rowId xmlns:a16="http://schemas.microsoft.com/office/drawing/2014/main" val="2468794731"/>
                  </a:ext>
                </a:extLst>
              </a:tr>
              <a:tr h="332277">
                <a:tc>
                  <a:txBody>
                    <a:bodyPr/>
                    <a:lstStyle/>
                    <a:p>
                      <a:r>
                        <a:rPr lang="en-US" sz="1200" dirty="0"/>
                        <a:t>Medium (A2)</a:t>
                      </a:r>
                    </a:p>
                  </a:txBody>
                  <a:tcPr marL="41749" marR="41749" marT="20875" marB="20875" anchor="ctr"/>
                </a:tc>
                <a:tc>
                  <a:txBody>
                    <a:bodyPr/>
                    <a:lstStyle/>
                    <a:p>
                      <a:r>
                        <a:rPr lang="en-US" sz="1200"/>
                        <a:t>2</a:t>
                      </a:r>
                    </a:p>
                  </a:txBody>
                  <a:tcPr marL="41749" marR="41749" marT="20875" marB="20875" anchor="ctr"/>
                </a:tc>
                <a:tc>
                  <a:txBody>
                    <a:bodyPr/>
                    <a:lstStyle/>
                    <a:p>
                      <a:r>
                        <a:rPr lang="en-US" sz="1200"/>
                        <a:t>3.5 GB </a:t>
                      </a:r>
                    </a:p>
                  </a:txBody>
                  <a:tcPr marL="41749" marR="41749" marT="20875" marB="20875" anchor="ctr"/>
                </a:tc>
                <a:extLst>
                  <a:ext uri="{0D108BD9-81ED-4DB2-BD59-A6C34878D82A}">
                    <a16:rowId xmlns:a16="http://schemas.microsoft.com/office/drawing/2014/main" val="4164284801"/>
                  </a:ext>
                </a:extLst>
              </a:tr>
              <a:tr h="332277">
                <a:tc>
                  <a:txBody>
                    <a:bodyPr/>
                    <a:lstStyle/>
                    <a:p>
                      <a:r>
                        <a:rPr lang="en-US" sz="1200"/>
                        <a:t>Large (A3)</a:t>
                      </a:r>
                    </a:p>
                  </a:txBody>
                  <a:tcPr marL="41749" marR="41749" marT="20875" marB="20875" anchor="ctr"/>
                </a:tc>
                <a:tc>
                  <a:txBody>
                    <a:bodyPr/>
                    <a:lstStyle/>
                    <a:p>
                      <a:r>
                        <a:rPr lang="en-US" sz="1200"/>
                        <a:t>4</a:t>
                      </a:r>
                    </a:p>
                  </a:txBody>
                  <a:tcPr marL="41749" marR="41749" marT="20875" marB="20875" anchor="ctr"/>
                </a:tc>
                <a:tc>
                  <a:txBody>
                    <a:bodyPr/>
                    <a:lstStyle/>
                    <a:p>
                      <a:r>
                        <a:rPr lang="en-US" sz="1200" dirty="0"/>
                        <a:t>7 GB </a:t>
                      </a:r>
                    </a:p>
                  </a:txBody>
                  <a:tcPr marL="41749" marR="41749" marT="20875" marB="20875" anchor="ctr"/>
                </a:tc>
                <a:extLst>
                  <a:ext uri="{0D108BD9-81ED-4DB2-BD59-A6C34878D82A}">
                    <a16:rowId xmlns:a16="http://schemas.microsoft.com/office/drawing/2014/main" val="3291001845"/>
                  </a:ext>
                </a:extLst>
              </a:tr>
              <a:tr h="332277">
                <a:tc>
                  <a:txBody>
                    <a:bodyPr/>
                    <a:lstStyle/>
                    <a:p>
                      <a:r>
                        <a:rPr lang="en-US" sz="1200" dirty="0"/>
                        <a:t>Extra Large (A4)</a:t>
                      </a:r>
                    </a:p>
                  </a:txBody>
                  <a:tcPr marL="41749" marR="41749" marT="20875" marB="20875" anchor="ctr"/>
                </a:tc>
                <a:tc>
                  <a:txBody>
                    <a:bodyPr/>
                    <a:lstStyle/>
                    <a:p>
                      <a:r>
                        <a:rPr lang="en-US" sz="1200"/>
                        <a:t>8</a:t>
                      </a:r>
                    </a:p>
                  </a:txBody>
                  <a:tcPr marL="41749" marR="41749" marT="20875" marB="20875" anchor="ctr"/>
                </a:tc>
                <a:tc>
                  <a:txBody>
                    <a:bodyPr/>
                    <a:lstStyle/>
                    <a:p>
                      <a:r>
                        <a:rPr lang="en-US" sz="1200" dirty="0"/>
                        <a:t>14 GB </a:t>
                      </a:r>
                    </a:p>
                  </a:txBody>
                  <a:tcPr marL="41749" marR="41749" marT="20875" marB="20875" anchor="ctr"/>
                </a:tc>
                <a:extLst>
                  <a:ext uri="{0D108BD9-81ED-4DB2-BD59-A6C34878D82A}">
                    <a16:rowId xmlns:a16="http://schemas.microsoft.com/office/drawing/2014/main" val="290998878"/>
                  </a:ext>
                </a:extLst>
              </a:tr>
              <a:tr h="332277">
                <a:tc>
                  <a:txBody>
                    <a:bodyPr/>
                    <a:lstStyle/>
                    <a:p>
                      <a:r>
                        <a:rPr lang="en-US" sz="1200" dirty="0"/>
                        <a:t>A5</a:t>
                      </a:r>
                    </a:p>
                  </a:txBody>
                  <a:tcPr marL="41749" marR="41749" marT="20875" marB="20875" anchor="ctr"/>
                </a:tc>
                <a:tc>
                  <a:txBody>
                    <a:bodyPr/>
                    <a:lstStyle/>
                    <a:p>
                      <a:r>
                        <a:rPr lang="en-US" sz="1200" dirty="0"/>
                        <a:t>2</a:t>
                      </a:r>
                    </a:p>
                  </a:txBody>
                  <a:tcPr marL="41749" marR="41749" marT="20875" marB="20875" anchor="ctr"/>
                </a:tc>
                <a:tc>
                  <a:txBody>
                    <a:bodyPr/>
                    <a:lstStyle/>
                    <a:p>
                      <a:r>
                        <a:rPr lang="en-US" sz="1200" dirty="0"/>
                        <a:t>14 GB</a:t>
                      </a:r>
                    </a:p>
                  </a:txBody>
                  <a:tcPr marL="41749" marR="41749" marT="20875" marB="20875" anchor="ctr"/>
                </a:tc>
                <a:extLst>
                  <a:ext uri="{0D108BD9-81ED-4DB2-BD59-A6C34878D82A}">
                    <a16:rowId xmlns:a16="http://schemas.microsoft.com/office/drawing/2014/main" val="10006"/>
                  </a:ext>
                </a:extLst>
              </a:tr>
              <a:tr h="332277">
                <a:tc>
                  <a:txBody>
                    <a:bodyPr/>
                    <a:lstStyle/>
                    <a:p>
                      <a:r>
                        <a:rPr lang="en-US" sz="1200" dirty="0"/>
                        <a:t>A6</a:t>
                      </a:r>
                    </a:p>
                  </a:txBody>
                  <a:tcPr marL="41749" marR="41749" marT="20875" marB="20875" anchor="ctr"/>
                </a:tc>
                <a:tc>
                  <a:txBody>
                    <a:bodyPr/>
                    <a:lstStyle/>
                    <a:p>
                      <a:r>
                        <a:rPr lang="en-US" sz="1200" dirty="0"/>
                        <a:t>4</a:t>
                      </a:r>
                    </a:p>
                  </a:txBody>
                  <a:tcPr marL="41749" marR="41749" marT="20875" marB="20875" anchor="ctr"/>
                </a:tc>
                <a:tc>
                  <a:txBody>
                    <a:bodyPr/>
                    <a:lstStyle/>
                    <a:p>
                      <a:r>
                        <a:rPr lang="en-US" sz="1200" dirty="0"/>
                        <a:t>28 GB</a:t>
                      </a:r>
                    </a:p>
                  </a:txBody>
                  <a:tcPr marL="41749" marR="41749" marT="20875" marB="20875" anchor="ctr"/>
                </a:tc>
                <a:extLst>
                  <a:ext uri="{0D108BD9-81ED-4DB2-BD59-A6C34878D82A}">
                    <a16:rowId xmlns:a16="http://schemas.microsoft.com/office/drawing/2014/main" val="10007"/>
                  </a:ext>
                </a:extLst>
              </a:tr>
              <a:tr h="332277">
                <a:tc>
                  <a:txBody>
                    <a:bodyPr/>
                    <a:lstStyle/>
                    <a:p>
                      <a:r>
                        <a:rPr lang="en-US" sz="1200" dirty="0"/>
                        <a:t>A7</a:t>
                      </a:r>
                    </a:p>
                  </a:txBody>
                  <a:tcPr marL="41749" marR="41749" marT="20875" marB="20875" anchor="ctr"/>
                </a:tc>
                <a:tc>
                  <a:txBody>
                    <a:bodyPr/>
                    <a:lstStyle/>
                    <a:p>
                      <a:r>
                        <a:rPr lang="en-US" sz="1200" dirty="0"/>
                        <a:t>8</a:t>
                      </a:r>
                    </a:p>
                  </a:txBody>
                  <a:tcPr marL="41749" marR="41749" marT="20875" marB="20875" anchor="ctr"/>
                </a:tc>
                <a:tc>
                  <a:txBody>
                    <a:bodyPr/>
                    <a:lstStyle/>
                    <a:p>
                      <a:r>
                        <a:rPr lang="en-US" sz="1200" dirty="0"/>
                        <a:t>56 GB</a:t>
                      </a:r>
                    </a:p>
                  </a:txBody>
                  <a:tcPr marL="41749" marR="41749" marT="20875" marB="20875" anchor="ctr"/>
                </a:tc>
                <a:extLst>
                  <a:ext uri="{0D108BD9-81ED-4DB2-BD59-A6C34878D82A}">
                    <a16:rowId xmlns:a16="http://schemas.microsoft.com/office/drawing/2014/main" val="10008"/>
                  </a:ext>
                </a:extLst>
              </a:tr>
              <a:tr h="332277">
                <a:tc>
                  <a:txBody>
                    <a:bodyPr/>
                    <a:lstStyle/>
                    <a:p>
                      <a:r>
                        <a:rPr lang="en-US" sz="1200" dirty="0"/>
                        <a:t>A8</a:t>
                      </a:r>
                    </a:p>
                  </a:txBody>
                  <a:tcPr marL="41749" marR="41749" marT="20875" marB="20875" anchor="ctr"/>
                </a:tc>
                <a:tc>
                  <a:txBody>
                    <a:bodyPr/>
                    <a:lstStyle/>
                    <a:p>
                      <a:r>
                        <a:rPr lang="en-US" sz="1200" dirty="0"/>
                        <a:t>8</a:t>
                      </a:r>
                    </a:p>
                  </a:txBody>
                  <a:tcPr marL="41749" marR="41749" marT="20875" marB="20875" anchor="ctr"/>
                </a:tc>
                <a:tc>
                  <a:txBody>
                    <a:bodyPr/>
                    <a:lstStyle/>
                    <a:p>
                      <a:r>
                        <a:rPr lang="en-US" sz="1200" dirty="0"/>
                        <a:t>56 GB</a:t>
                      </a:r>
                    </a:p>
                  </a:txBody>
                  <a:tcPr marL="41749" marR="41749" marT="20875" marB="20875" anchor="ctr"/>
                </a:tc>
                <a:extLst>
                  <a:ext uri="{0D108BD9-81ED-4DB2-BD59-A6C34878D82A}">
                    <a16:rowId xmlns:a16="http://schemas.microsoft.com/office/drawing/2014/main" val="10009"/>
                  </a:ext>
                </a:extLst>
              </a:tr>
              <a:tr h="332277">
                <a:tc>
                  <a:txBody>
                    <a:bodyPr/>
                    <a:lstStyle/>
                    <a:p>
                      <a:r>
                        <a:rPr lang="en-US" sz="1200" dirty="0"/>
                        <a:t>A9</a:t>
                      </a:r>
                    </a:p>
                  </a:txBody>
                  <a:tcPr marL="41749" marR="41749" marT="20875" marB="20875" anchor="ctr"/>
                </a:tc>
                <a:tc>
                  <a:txBody>
                    <a:bodyPr/>
                    <a:lstStyle/>
                    <a:p>
                      <a:r>
                        <a:rPr lang="en-US" sz="1200" dirty="0"/>
                        <a:t>16</a:t>
                      </a:r>
                    </a:p>
                  </a:txBody>
                  <a:tcPr marL="41749" marR="41749" marT="20875" marB="20875" anchor="ctr"/>
                </a:tc>
                <a:tc>
                  <a:txBody>
                    <a:bodyPr/>
                    <a:lstStyle/>
                    <a:p>
                      <a:r>
                        <a:rPr lang="en-US" sz="1200" dirty="0"/>
                        <a:t>112 GB</a:t>
                      </a:r>
                    </a:p>
                  </a:txBody>
                  <a:tcPr marL="41749" marR="41749" marT="20875" marB="20875" anchor="ctr"/>
                </a:tc>
                <a:extLst>
                  <a:ext uri="{0D108BD9-81ED-4DB2-BD59-A6C34878D82A}">
                    <a16:rowId xmlns:a16="http://schemas.microsoft.com/office/drawing/2014/main" val="10010"/>
                  </a:ext>
                </a:extLst>
              </a:tr>
            </a:tbl>
          </a:graphicData>
        </a:graphic>
      </p:graphicFrame>
      <p:sp>
        <p:nvSpPr>
          <p:cNvPr id="16" name="Rectangle 15"/>
          <p:cNvSpPr/>
          <p:nvPr/>
        </p:nvSpPr>
        <p:spPr>
          <a:xfrm>
            <a:off x="604610" y="5467191"/>
            <a:ext cx="10412578" cy="922945"/>
          </a:xfrm>
          <a:prstGeom prst="rect">
            <a:avLst/>
          </a:prstGeom>
        </p:spPr>
        <p:txBody>
          <a:bodyPr wrap="square">
            <a:spAutoFit/>
          </a:bodyPr>
          <a:lstStyle/>
          <a:p>
            <a:r>
              <a:rPr lang="en-US" sz="1799" b="1" dirty="0"/>
              <a:t>*Note: Azure adds new VM sizes on a regular basis the list above is dates. Please see the link below for the current listing</a:t>
            </a:r>
          </a:p>
          <a:p>
            <a:r>
              <a:rPr lang="en-US" sz="1799" b="1" dirty="0"/>
              <a:t>https://azure.microsoft.com/en-us/documentation/articles/virtual-machines-windows-sizes/</a:t>
            </a:r>
          </a:p>
        </p:txBody>
      </p:sp>
      <p:graphicFrame>
        <p:nvGraphicFramePr>
          <p:cNvPr id="17" name="Table 16"/>
          <p:cNvGraphicFramePr>
            <a:graphicFrameLocks noGrp="1"/>
          </p:cNvGraphicFramePr>
          <p:nvPr>
            <p:extLst/>
          </p:nvPr>
        </p:nvGraphicFramePr>
        <p:xfrm>
          <a:off x="4748571" y="1375845"/>
          <a:ext cx="3389590" cy="3415610"/>
        </p:xfrm>
        <a:graphic>
          <a:graphicData uri="http://schemas.openxmlformats.org/drawingml/2006/table">
            <a:tbl>
              <a:tblPr>
                <a:tableStyleId>{616DA210-FB5B-4158-B5E0-FEB733F419BA}</a:tableStyleId>
              </a:tblPr>
              <a:tblGrid>
                <a:gridCol w="1348747">
                  <a:extLst>
                    <a:ext uri="{9D8B030D-6E8A-4147-A177-3AD203B41FA5}">
                      <a16:colId xmlns:a16="http://schemas.microsoft.com/office/drawing/2014/main" val="2478357453"/>
                    </a:ext>
                  </a:extLst>
                </a:gridCol>
                <a:gridCol w="1245710">
                  <a:extLst>
                    <a:ext uri="{9D8B030D-6E8A-4147-A177-3AD203B41FA5}">
                      <a16:colId xmlns:a16="http://schemas.microsoft.com/office/drawing/2014/main" val="1298113880"/>
                    </a:ext>
                  </a:extLst>
                </a:gridCol>
                <a:gridCol w="795133">
                  <a:extLst>
                    <a:ext uri="{9D8B030D-6E8A-4147-A177-3AD203B41FA5}">
                      <a16:colId xmlns:a16="http://schemas.microsoft.com/office/drawing/2014/main" val="2314395247"/>
                    </a:ext>
                  </a:extLst>
                </a:gridCol>
              </a:tblGrid>
              <a:tr h="506978">
                <a:tc>
                  <a:txBody>
                    <a:bodyPr/>
                    <a:lstStyle/>
                    <a:p>
                      <a:r>
                        <a:rPr lang="en-US" sz="1200" dirty="0">
                          <a:solidFill>
                            <a:schemeClr val="bg1"/>
                          </a:solidFill>
                        </a:rPr>
                        <a:t>Compute Instance Name</a:t>
                      </a:r>
                    </a:p>
                  </a:txBody>
                  <a:tcPr marL="41749" marR="41749" marT="20875" marB="20875" anchor="ctr">
                    <a:solidFill>
                      <a:schemeClr val="accent1"/>
                    </a:solidFill>
                  </a:tcPr>
                </a:tc>
                <a:tc>
                  <a:txBody>
                    <a:bodyPr/>
                    <a:lstStyle/>
                    <a:p>
                      <a:r>
                        <a:rPr lang="en-US" sz="1200" dirty="0">
                          <a:solidFill>
                            <a:schemeClr val="bg1"/>
                          </a:solidFill>
                        </a:rPr>
                        <a:t>Virtual Cores</a:t>
                      </a:r>
                    </a:p>
                  </a:txBody>
                  <a:tcPr marL="41749" marR="41749" marT="20875" marB="20875" anchor="ctr">
                    <a:solidFill>
                      <a:schemeClr val="accent1"/>
                    </a:solidFill>
                  </a:tcPr>
                </a:tc>
                <a:tc>
                  <a:txBody>
                    <a:bodyPr/>
                    <a:lstStyle/>
                    <a:p>
                      <a:r>
                        <a:rPr lang="en-US" sz="1200" dirty="0">
                          <a:solidFill>
                            <a:schemeClr val="bg1"/>
                          </a:solidFill>
                        </a:rPr>
                        <a:t>RAM</a:t>
                      </a:r>
                    </a:p>
                  </a:txBody>
                  <a:tcPr marL="41749" marR="41749" marT="20875" marB="20875" anchor="ctr">
                    <a:solidFill>
                      <a:schemeClr val="accent1"/>
                    </a:solidFill>
                  </a:tcPr>
                </a:tc>
                <a:extLst>
                  <a:ext uri="{0D108BD9-81ED-4DB2-BD59-A6C34878D82A}">
                    <a16:rowId xmlns:a16="http://schemas.microsoft.com/office/drawing/2014/main" val="2611632137"/>
                  </a:ext>
                </a:extLst>
              </a:tr>
              <a:tr h="363579">
                <a:tc>
                  <a:txBody>
                    <a:bodyPr/>
                    <a:lstStyle/>
                    <a:p>
                      <a:r>
                        <a:rPr lang="en-US" sz="1200" dirty="0"/>
                        <a:t>D1</a:t>
                      </a:r>
                    </a:p>
                  </a:txBody>
                  <a:tcPr marL="41749" marR="41749" marT="20875" marB="20875" anchor="ctr"/>
                </a:tc>
                <a:tc>
                  <a:txBody>
                    <a:bodyPr/>
                    <a:lstStyle/>
                    <a:p>
                      <a:r>
                        <a:rPr lang="en-US" sz="1200" dirty="0"/>
                        <a:t>1</a:t>
                      </a:r>
                    </a:p>
                  </a:txBody>
                  <a:tcPr marL="41749" marR="41749" marT="20875" marB="20875" anchor="ctr"/>
                </a:tc>
                <a:tc>
                  <a:txBody>
                    <a:bodyPr/>
                    <a:lstStyle/>
                    <a:p>
                      <a:r>
                        <a:rPr lang="en-US" sz="1200" dirty="0"/>
                        <a:t>3.5 GB</a:t>
                      </a:r>
                    </a:p>
                  </a:txBody>
                  <a:tcPr marL="41749" marR="41749" marT="20875" marB="20875" anchor="ctr"/>
                </a:tc>
                <a:extLst>
                  <a:ext uri="{0D108BD9-81ED-4DB2-BD59-A6C34878D82A}">
                    <a16:rowId xmlns:a16="http://schemas.microsoft.com/office/drawing/2014/main" val="4109731015"/>
                  </a:ext>
                </a:extLst>
              </a:tr>
              <a:tr h="363579">
                <a:tc>
                  <a:txBody>
                    <a:bodyPr/>
                    <a:lstStyle/>
                    <a:p>
                      <a:r>
                        <a:rPr lang="en-US" sz="1200" dirty="0"/>
                        <a:t>D2</a:t>
                      </a:r>
                    </a:p>
                  </a:txBody>
                  <a:tcPr marL="41749" marR="41749" marT="20875" marB="20875" anchor="ctr"/>
                </a:tc>
                <a:tc>
                  <a:txBody>
                    <a:bodyPr/>
                    <a:lstStyle/>
                    <a:p>
                      <a:r>
                        <a:rPr lang="en-US" sz="1200" dirty="0"/>
                        <a:t>2</a:t>
                      </a:r>
                    </a:p>
                  </a:txBody>
                  <a:tcPr marL="41749" marR="41749" marT="20875" marB="20875" anchor="ctr"/>
                </a:tc>
                <a:tc>
                  <a:txBody>
                    <a:bodyPr/>
                    <a:lstStyle/>
                    <a:p>
                      <a:r>
                        <a:rPr lang="en-US" sz="1200" dirty="0"/>
                        <a:t>7 GB </a:t>
                      </a:r>
                    </a:p>
                  </a:txBody>
                  <a:tcPr marL="41749" marR="41749" marT="20875" marB="20875" anchor="ctr"/>
                </a:tc>
                <a:extLst>
                  <a:ext uri="{0D108BD9-81ED-4DB2-BD59-A6C34878D82A}">
                    <a16:rowId xmlns:a16="http://schemas.microsoft.com/office/drawing/2014/main" val="2468794731"/>
                  </a:ext>
                </a:extLst>
              </a:tr>
              <a:tr h="363579">
                <a:tc>
                  <a:txBody>
                    <a:bodyPr/>
                    <a:lstStyle/>
                    <a:p>
                      <a:r>
                        <a:rPr lang="en-US" sz="1200" dirty="0"/>
                        <a:t>D3</a:t>
                      </a:r>
                    </a:p>
                  </a:txBody>
                  <a:tcPr marL="41749" marR="41749" marT="20875" marB="20875" anchor="ctr"/>
                </a:tc>
                <a:tc>
                  <a:txBody>
                    <a:bodyPr/>
                    <a:lstStyle/>
                    <a:p>
                      <a:r>
                        <a:rPr lang="en-US" sz="1200" dirty="0"/>
                        <a:t>4</a:t>
                      </a:r>
                    </a:p>
                  </a:txBody>
                  <a:tcPr marL="41749" marR="41749" marT="20875" marB="20875" anchor="ctr"/>
                </a:tc>
                <a:tc>
                  <a:txBody>
                    <a:bodyPr/>
                    <a:lstStyle/>
                    <a:p>
                      <a:r>
                        <a:rPr lang="en-US" sz="1200" dirty="0"/>
                        <a:t>14 GB </a:t>
                      </a:r>
                    </a:p>
                  </a:txBody>
                  <a:tcPr marL="41749" marR="41749" marT="20875" marB="20875" anchor="ctr"/>
                </a:tc>
                <a:extLst>
                  <a:ext uri="{0D108BD9-81ED-4DB2-BD59-A6C34878D82A}">
                    <a16:rowId xmlns:a16="http://schemas.microsoft.com/office/drawing/2014/main" val="4164284801"/>
                  </a:ext>
                </a:extLst>
              </a:tr>
              <a:tr h="363579">
                <a:tc>
                  <a:txBody>
                    <a:bodyPr/>
                    <a:lstStyle/>
                    <a:p>
                      <a:r>
                        <a:rPr lang="en-US" sz="1200" dirty="0"/>
                        <a:t>D4</a:t>
                      </a:r>
                    </a:p>
                  </a:txBody>
                  <a:tcPr marL="41749" marR="41749" marT="20875" marB="20875" anchor="ctr"/>
                </a:tc>
                <a:tc>
                  <a:txBody>
                    <a:bodyPr/>
                    <a:lstStyle/>
                    <a:p>
                      <a:r>
                        <a:rPr lang="en-US" sz="1200" dirty="0"/>
                        <a:t>8</a:t>
                      </a:r>
                    </a:p>
                  </a:txBody>
                  <a:tcPr marL="41749" marR="41749" marT="20875" marB="20875" anchor="ctr"/>
                </a:tc>
                <a:tc>
                  <a:txBody>
                    <a:bodyPr/>
                    <a:lstStyle/>
                    <a:p>
                      <a:r>
                        <a:rPr lang="en-US" sz="1200" dirty="0"/>
                        <a:t>28 GB </a:t>
                      </a:r>
                    </a:p>
                  </a:txBody>
                  <a:tcPr marL="41749" marR="41749" marT="20875" marB="20875" anchor="ctr"/>
                </a:tc>
                <a:extLst>
                  <a:ext uri="{0D108BD9-81ED-4DB2-BD59-A6C34878D82A}">
                    <a16:rowId xmlns:a16="http://schemas.microsoft.com/office/drawing/2014/main" val="3291001845"/>
                  </a:ext>
                </a:extLst>
              </a:tr>
              <a:tr h="363579">
                <a:tc>
                  <a:txBody>
                    <a:bodyPr/>
                    <a:lstStyle/>
                    <a:p>
                      <a:r>
                        <a:rPr lang="en-US" sz="1200" dirty="0"/>
                        <a:t>D11</a:t>
                      </a:r>
                    </a:p>
                  </a:txBody>
                  <a:tcPr marL="41749" marR="41749" marT="20875" marB="20875" anchor="ctr"/>
                </a:tc>
                <a:tc>
                  <a:txBody>
                    <a:bodyPr/>
                    <a:lstStyle/>
                    <a:p>
                      <a:r>
                        <a:rPr lang="en-US" sz="1200" dirty="0"/>
                        <a:t>2</a:t>
                      </a:r>
                    </a:p>
                  </a:txBody>
                  <a:tcPr marL="41749" marR="41749" marT="20875" marB="20875" anchor="ctr"/>
                </a:tc>
                <a:tc>
                  <a:txBody>
                    <a:bodyPr/>
                    <a:lstStyle/>
                    <a:p>
                      <a:r>
                        <a:rPr lang="en-US" sz="1200" dirty="0"/>
                        <a:t>14 GB</a:t>
                      </a:r>
                    </a:p>
                  </a:txBody>
                  <a:tcPr marL="41749" marR="41749" marT="20875" marB="20875" anchor="ctr"/>
                </a:tc>
                <a:extLst>
                  <a:ext uri="{0D108BD9-81ED-4DB2-BD59-A6C34878D82A}">
                    <a16:rowId xmlns:a16="http://schemas.microsoft.com/office/drawing/2014/main" val="10005"/>
                  </a:ext>
                </a:extLst>
              </a:tr>
              <a:tr h="363579">
                <a:tc>
                  <a:txBody>
                    <a:bodyPr/>
                    <a:lstStyle/>
                    <a:p>
                      <a:r>
                        <a:rPr lang="en-US" sz="1200" dirty="0"/>
                        <a:t>D12</a:t>
                      </a:r>
                    </a:p>
                  </a:txBody>
                  <a:tcPr marL="41749" marR="41749" marT="20875" marB="20875" anchor="ctr"/>
                </a:tc>
                <a:tc>
                  <a:txBody>
                    <a:bodyPr/>
                    <a:lstStyle/>
                    <a:p>
                      <a:r>
                        <a:rPr lang="en-US" sz="1200" dirty="0"/>
                        <a:t>4</a:t>
                      </a:r>
                    </a:p>
                  </a:txBody>
                  <a:tcPr marL="41749" marR="41749" marT="20875" marB="20875" anchor="ctr"/>
                </a:tc>
                <a:tc>
                  <a:txBody>
                    <a:bodyPr/>
                    <a:lstStyle/>
                    <a:p>
                      <a:r>
                        <a:rPr lang="en-US" sz="1200" dirty="0"/>
                        <a:t>28 GB</a:t>
                      </a:r>
                    </a:p>
                  </a:txBody>
                  <a:tcPr marL="41749" marR="41749" marT="20875" marB="20875" anchor="ctr"/>
                </a:tc>
                <a:extLst>
                  <a:ext uri="{0D108BD9-81ED-4DB2-BD59-A6C34878D82A}">
                    <a16:rowId xmlns:a16="http://schemas.microsoft.com/office/drawing/2014/main" val="10006"/>
                  </a:ext>
                </a:extLst>
              </a:tr>
              <a:tr h="363579">
                <a:tc>
                  <a:txBody>
                    <a:bodyPr/>
                    <a:lstStyle/>
                    <a:p>
                      <a:r>
                        <a:rPr lang="en-US" sz="1200" dirty="0"/>
                        <a:t>D13</a:t>
                      </a:r>
                    </a:p>
                  </a:txBody>
                  <a:tcPr marL="41749" marR="41749" marT="20875" marB="20875" anchor="ctr"/>
                </a:tc>
                <a:tc>
                  <a:txBody>
                    <a:bodyPr/>
                    <a:lstStyle/>
                    <a:p>
                      <a:r>
                        <a:rPr lang="en-US" sz="1200" dirty="0"/>
                        <a:t>8</a:t>
                      </a:r>
                    </a:p>
                  </a:txBody>
                  <a:tcPr marL="41749" marR="41749" marT="20875" marB="20875" anchor="ctr"/>
                </a:tc>
                <a:tc>
                  <a:txBody>
                    <a:bodyPr/>
                    <a:lstStyle/>
                    <a:p>
                      <a:r>
                        <a:rPr lang="en-US" sz="1200" dirty="0"/>
                        <a:t>56 GB</a:t>
                      </a:r>
                    </a:p>
                  </a:txBody>
                  <a:tcPr marL="41749" marR="41749" marT="20875" marB="20875" anchor="ctr"/>
                </a:tc>
                <a:extLst>
                  <a:ext uri="{0D108BD9-81ED-4DB2-BD59-A6C34878D82A}">
                    <a16:rowId xmlns:a16="http://schemas.microsoft.com/office/drawing/2014/main" val="10007"/>
                  </a:ext>
                </a:extLst>
              </a:tr>
              <a:tr h="363579">
                <a:tc>
                  <a:txBody>
                    <a:bodyPr/>
                    <a:lstStyle/>
                    <a:p>
                      <a:r>
                        <a:rPr lang="en-US" sz="1200" dirty="0"/>
                        <a:t>D14</a:t>
                      </a:r>
                    </a:p>
                  </a:txBody>
                  <a:tcPr marL="41749" marR="41749" marT="20875" marB="20875" anchor="ctr"/>
                </a:tc>
                <a:tc>
                  <a:txBody>
                    <a:bodyPr/>
                    <a:lstStyle/>
                    <a:p>
                      <a:r>
                        <a:rPr lang="en-US" sz="1200" dirty="0"/>
                        <a:t>16</a:t>
                      </a:r>
                    </a:p>
                  </a:txBody>
                  <a:tcPr marL="41749" marR="41749" marT="20875" marB="20875" anchor="ctr"/>
                </a:tc>
                <a:tc>
                  <a:txBody>
                    <a:bodyPr/>
                    <a:lstStyle/>
                    <a:p>
                      <a:r>
                        <a:rPr lang="en-US" sz="1200" dirty="0"/>
                        <a:t>112 GB</a:t>
                      </a:r>
                    </a:p>
                  </a:txBody>
                  <a:tcPr marL="41749" marR="41749" marT="20875" marB="20875" anchor="ctr"/>
                </a:tc>
                <a:extLst>
                  <a:ext uri="{0D108BD9-81ED-4DB2-BD59-A6C34878D82A}">
                    <a16:rowId xmlns:a16="http://schemas.microsoft.com/office/drawing/2014/main" val="10008"/>
                  </a:ext>
                </a:extLst>
              </a:tr>
            </a:tbl>
          </a:graphicData>
        </a:graphic>
      </p:graphicFrame>
      <p:graphicFrame>
        <p:nvGraphicFramePr>
          <p:cNvPr id="20" name="Table 19"/>
          <p:cNvGraphicFramePr>
            <a:graphicFrameLocks noGrp="1"/>
          </p:cNvGraphicFramePr>
          <p:nvPr>
            <p:extLst/>
          </p:nvPr>
        </p:nvGraphicFramePr>
        <p:xfrm>
          <a:off x="8394193" y="1375846"/>
          <a:ext cx="3163737" cy="2089732"/>
        </p:xfrm>
        <a:graphic>
          <a:graphicData uri="http://schemas.openxmlformats.org/drawingml/2006/table">
            <a:tbl>
              <a:tblPr>
                <a:tableStyleId>{616DA210-FB5B-4158-B5E0-FEB733F419BA}</a:tableStyleId>
              </a:tblPr>
              <a:tblGrid>
                <a:gridCol w="1262872">
                  <a:extLst>
                    <a:ext uri="{9D8B030D-6E8A-4147-A177-3AD203B41FA5}">
                      <a16:colId xmlns:a16="http://schemas.microsoft.com/office/drawing/2014/main" val="3585912695"/>
                    </a:ext>
                  </a:extLst>
                </a:gridCol>
                <a:gridCol w="1130580">
                  <a:extLst>
                    <a:ext uri="{9D8B030D-6E8A-4147-A177-3AD203B41FA5}">
                      <a16:colId xmlns:a16="http://schemas.microsoft.com/office/drawing/2014/main" val="704042243"/>
                    </a:ext>
                  </a:extLst>
                </a:gridCol>
                <a:gridCol w="770285">
                  <a:extLst>
                    <a:ext uri="{9D8B030D-6E8A-4147-A177-3AD203B41FA5}">
                      <a16:colId xmlns:a16="http://schemas.microsoft.com/office/drawing/2014/main" val="1524320930"/>
                    </a:ext>
                  </a:extLst>
                </a:gridCol>
              </a:tblGrid>
              <a:tr h="482057">
                <a:tc>
                  <a:txBody>
                    <a:bodyPr/>
                    <a:lstStyle/>
                    <a:p>
                      <a:r>
                        <a:rPr lang="en-US" sz="1200" dirty="0">
                          <a:solidFill>
                            <a:schemeClr val="bg1"/>
                          </a:solidFill>
                        </a:rPr>
                        <a:t>Compute Instance Name</a:t>
                      </a:r>
                    </a:p>
                  </a:txBody>
                  <a:tcPr marL="62625" marR="62625" marT="31313" marB="31313" anchor="ctr">
                    <a:solidFill>
                      <a:schemeClr val="accent1"/>
                    </a:solidFill>
                  </a:tcPr>
                </a:tc>
                <a:tc>
                  <a:txBody>
                    <a:bodyPr/>
                    <a:lstStyle/>
                    <a:p>
                      <a:r>
                        <a:rPr lang="en-US" sz="1200" dirty="0">
                          <a:solidFill>
                            <a:schemeClr val="bg1"/>
                          </a:solidFill>
                        </a:rPr>
                        <a:t>Virtual Cores</a:t>
                      </a:r>
                    </a:p>
                  </a:txBody>
                  <a:tcPr marL="62625" marR="62625" marT="31313" marB="31313" anchor="ctr">
                    <a:solidFill>
                      <a:schemeClr val="accent1"/>
                    </a:solidFill>
                  </a:tcPr>
                </a:tc>
                <a:tc>
                  <a:txBody>
                    <a:bodyPr/>
                    <a:lstStyle/>
                    <a:p>
                      <a:r>
                        <a:rPr lang="en-US" sz="1200" dirty="0">
                          <a:solidFill>
                            <a:schemeClr val="bg1"/>
                          </a:solidFill>
                        </a:rPr>
                        <a:t>RAM</a:t>
                      </a:r>
                    </a:p>
                  </a:txBody>
                  <a:tcPr marL="62625" marR="62625" marT="31313" marB="31313" anchor="ctr">
                    <a:solidFill>
                      <a:schemeClr val="accent1"/>
                    </a:solidFill>
                  </a:tcPr>
                </a:tc>
                <a:extLst>
                  <a:ext uri="{0D108BD9-81ED-4DB2-BD59-A6C34878D82A}">
                    <a16:rowId xmlns:a16="http://schemas.microsoft.com/office/drawing/2014/main" val="1698046762"/>
                  </a:ext>
                </a:extLst>
              </a:tr>
              <a:tr h="321535">
                <a:tc>
                  <a:txBody>
                    <a:bodyPr/>
                    <a:lstStyle/>
                    <a:p>
                      <a:r>
                        <a:rPr lang="en-US" sz="1200" dirty="0"/>
                        <a:t>G1</a:t>
                      </a:r>
                    </a:p>
                  </a:txBody>
                  <a:tcPr marL="62625" marR="62625" marT="31313" marB="31313" anchor="ctr"/>
                </a:tc>
                <a:tc>
                  <a:txBody>
                    <a:bodyPr/>
                    <a:lstStyle/>
                    <a:p>
                      <a:r>
                        <a:rPr lang="en-US" sz="1200"/>
                        <a:t>2</a:t>
                      </a:r>
                    </a:p>
                  </a:txBody>
                  <a:tcPr marL="62625" marR="62625" marT="31313" marB="31313" anchor="ctr"/>
                </a:tc>
                <a:tc>
                  <a:txBody>
                    <a:bodyPr/>
                    <a:lstStyle/>
                    <a:p>
                      <a:r>
                        <a:rPr lang="en-US" sz="1200" dirty="0"/>
                        <a:t>28 GB </a:t>
                      </a:r>
                    </a:p>
                  </a:txBody>
                  <a:tcPr marL="62625" marR="62625" marT="31313" marB="31313" anchor="ctr"/>
                </a:tc>
                <a:extLst>
                  <a:ext uri="{0D108BD9-81ED-4DB2-BD59-A6C34878D82A}">
                    <a16:rowId xmlns:a16="http://schemas.microsoft.com/office/drawing/2014/main" val="1016369354"/>
                  </a:ext>
                </a:extLst>
              </a:tr>
              <a:tr h="321535">
                <a:tc>
                  <a:txBody>
                    <a:bodyPr/>
                    <a:lstStyle/>
                    <a:p>
                      <a:r>
                        <a:rPr lang="en-US" sz="1200" dirty="0"/>
                        <a:t>G2</a:t>
                      </a:r>
                    </a:p>
                  </a:txBody>
                  <a:tcPr marL="62625" marR="62625" marT="31313" marB="31313" anchor="ctr"/>
                </a:tc>
                <a:tc>
                  <a:txBody>
                    <a:bodyPr/>
                    <a:lstStyle/>
                    <a:p>
                      <a:r>
                        <a:rPr lang="en-US" sz="1200"/>
                        <a:t>4</a:t>
                      </a:r>
                    </a:p>
                  </a:txBody>
                  <a:tcPr marL="62625" marR="62625" marT="31313" marB="31313" anchor="ctr"/>
                </a:tc>
                <a:tc>
                  <a:txBody>
                    <a:bodyPr/>
                    <a:lstStyle/>
                    <a:p>
                      <a:r>
                        <a:rPr lang="en-US" sz="1200" dirty="0"/>
                        <a:t>56 GB </a:t>
                      </a:r>
                    </a:p>
                  </a:txBody>
                  <a:tcPr marL="62625" marR="62625" marT="31313" marB="31313" anchor="ctr"/>
                </a:tc>
                <a:extLst>
                  <a:ext uri="{0D108BD9-81ED-4DB2-BD59-A6C34878D82A}">
                    <a16:rowId xmlns:a16="http://schemas.microsoft.com/office/drawing/2014/main" val="2255196708"/>
                  </a:ext>
                </a:extLst>
              </a:tr>
              <a:tr h="321535">
                <a:tc>
                  <a:txBody>
                    <a:bodyPr/>
                    <a:lstStyle/>
                    <a:p>
                      <a:r>
                        <a:rPr lang="en-US" sz="1200" dirty="0"/>
                        <a:t>G3</a:t>
                      </a:r>
                    </a:p>
                  </a:txBody>
                  <a:tcPr marL="62625" marR="62625" marT="31313" marB="31313" anchor="ctr"/>
                </a:tc>
                <a:tc>
                  <a:txBody>
                    <a:bodyPr/>
                    <a:lstStyle/>
                    <a:p>
                      <a:r>
                        <a:rPr lang="en-US" sz="1200"/>
                        <a:t>8</a:t>
                      </a:r>
                    </a:p>
                  </a:txBody>
                  <a:tcPr marL="62625" marR="62625" marT="31313" marB="31313" anchor="ctr"/>
                </a:tc>
                <a:tc>
                  <a:txBody>
                    <a:bodyPr/>
                    <a:lstStyle/>
                    <a:p>
                      <a:r>
                        <a:rPr lang="en-US" sz="1200" dirty="0"/>
                        <a:t>112 GB </a:t>
                      </a:r>
                    </a:p>
                  </a:txBody>
                  <a:tcPr marL="62625" marR="62625" marT="31313" marB="31313" anchor="ctr"/>
                </a:tc>
                <a:extLst>
                  <a:ext uri="{0D108BD9-81ED-4DB2-BD59-A6C34878D82A}">
                    <a16:rowId xmlns:a16="http://schemas.microsoft.com/office/drawing/2014/main" val="387550276"/>
                  </a:ext>
                </a:extLst>
              </a:tr>
              <a:tr h="321535">
                <a:tc>
                  <a:txBody>
                    <a:bodyPr/>
                    <a:lstStyle/>
                    <a:p>
                      <a:r>
                        <a:rPr lang="en-US" sz="1200" dirty="0"/>
                        <a:t>G4</a:t>
                      </a:r>
                    </a:p>
                  </a:txBody>
                  <a:tcPr marL="62625" marR="62625" marT="31313" marB="31313" anchor="ctr"/>
                </a:tc>
                <a:tc>
                  <a:txBody>
                    <a:bodyPr/>
                    <a:lstStyle/>
                    <a:p>
                      <a:r>
                        <a:rPr lang="en-US" sz="1200" dirty="0"/>
                        <a:t>16</a:t>
                      </a:r>
                    </a:p>
                  </a:txBody>
                  <a:tcPr marL="62625" marR="62625" marT="31313" marB="31313" anchor="ctr"/>
                </a:tc>
                <a:tc>
                  <a:txBody>
                    <a:bodyPr/>
                    <a:lstStyle/>
                    <a:p>
                      <a:r>
                        <a:rPr lang="en-US" sz="1200" dirty="0"/>
                        <a:t>224 GB</a:t>
                      </a:r>
                    </a:p>
                  </a:txBody>
                  <a:tcPr marL="62625" marR="62625" marT="31313" marB="31313" anchor="ctr"/>
                </a:tc>
                <a:extLst>
                  <a:ext uri="{0D108BD9-81ED-4DB2-BD59-A6C34878D82A}">
                    <a16:rowId xmlns:a16="http://schemas.microsoft.com/office/drawing/2014/main" val="10004"/>
                  </a:ext>
                </a:extLst>
              </a:tr>
              <a:tr h="321535">
                <a:tc>
                  <a:txBody>
                    <a:bodyPr/>
                    <a:lstStyle/>
                    <a:p>
                      <a:r>
                        <a:rPr lang="en-US" sz="1200" dirty="0"/>
                        <a:t>G5</a:t>
                      </a:r>
                    </a:p>
                  </a:txBody>
                  <a:tcPr marL="62625" marR="62625" marT="31313" marB="31313" anchor="ctr"/>
                </a:tc>
                <a:tc>
                  <a:txBody>
                    <a:bodyPr/>
                    <a:lstStyle/>
                    <a:p>
                      <a:r>
                        <a:rPr lang="en-US" sz="1200" dirty="0"/>
                        <a:t>32</a:t>
                      </a:r>
                    </a:p>
                  </a:txBody>
                  <a:tcPr marL="62625" marR="62625" marT="31313" marB="31313" anchor="ctr"/>
                </a:tc>
                <a:tc>
                  <a:txBody>
                    <a:bodyPr/>
                    <a:lstStyle/>
                    <a:p>
                      <a:r>
                        <a:rPr lang="en-US" sz="1200" dirty="0"/>
                        <a:t>448 GB</a:t>
                      </a:r>
                    </a:p>
                  </a:txBody>
                  <a:tcPr marL="62625" marR="62625" marT="31313" marB="31313"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4172041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ontent Placeholder 2"/>
          <p:cNvSpPr>
            <a:spLocks noGrp="1"/>
          </p:cNvSpPr>
          <p:nvPr>
            <p:ph type="body" sz="quarter" idx="4294967295"/>
          </p:nvPr>
        </p:nvSpPr>
        <p:spPr>
          <a:xfrm>
            <a:off x="234919" y="1445908"/>
            <a:ext cx="7855945" cy="1590543"/>
          </a:xfrm>
          <a:prstGeom prst="rect">
            <a:avLst/>
          </a:prstGeom>
        </p:spPr>
        <p:txBody>
          <a:bodyPr>
            <a:normAutofit/>
          </a:bodyPr>
          <a:lstStyle/>
          <a:p>
            <a:pPr marL="281620" lvl="1" indent="-281620">
              <a:lnSpc>
                <a:spcPct val="90000"/>
              </a:lnSpc>
              <a:spcBef>
                <a:spcPts val="1200"/>
              </a:spcBef>
              <a:spcAft>
                <a:spcPts val="588"/>
              </a:spcAft>
              <a:buSzPct val="100000"/>
            </a:pPr>
            <a:r>
              <a:rPr lang="en-US" sz="2400" dirty="0">
                <a:solidFill>
                  <a:srgbClr val="0C0C0C"/>
                </a:solidFill>
              </a:rPr>
              <a:t>Region can be composed of multiple datacenters</a:t>
            </a:r>
          </a:p>
          <a:p>
            <a:pPr marL="281620" lvl="1" indent="-281620">
              <a:lnSpc>
                <a:spcPct val="90000"/>
              </a:lnSpc>
              <a:spcBef>
                <a:spcPts val="1200"/>
              </a:spcBef>
              <a:spcAft>
                <a:spcPts val="588"/>
              </a:spcAft>
              <a:buSzPct val="100000"/>
            </a:pPr>
            <a:r>
              <a:rPr lang="en-US" sz="2400" dirty="0">
                <a:solidFill>
                  <a:srgbClr val="0C0C0C"/>
                </a:solidFill>
              </a:rPr>
              <a:t>Datacenters are divided into “clusters”</a:t>
            </a:r>
          </a:p>
          <a:p>
            <a:pPr lvl="1"/>
            <a:r>
              <a:rPr lang="en-US" dirty="0">
                <a:solidFill>
                  <a:srgbClr val="000000"/>
                </a:solidFill>
              </a:rPr>
              <a:t>Each rack provides a unit of fault isolation</a:t>
            </a:r>
          </a:p>
        </p:txBody>
      </p:sp>
      <p:sp>
        <p:nvSpPr>
          <p:cNvPr id="2" name="Title 1"/>
          <p:cNvSpPr>
            <a:spLocks noGrp="1"/>
          </p:cNvSpPr>
          <p:nvPr>
            <p:ph type="title"/>
          </p:nvPr>
        </p:nvSpPr>
        <p:spPr>
          <a:xfrm>
            <a:off x="1068267" y="225535"/>
            <a:ext cx="5530206" cy="689111"/>
          </a:xfrm>
        </p:spPr>
        <p:txBody>
          <a:bodyPr vert="horz" lIns="179238" tIns="143391" rIns="179238" bIns="143391" rtlCol="0" anchor="ctr">
            <a:normAutofit fontScale="90000"/>
          </a:bodyPr>
          <a:lstStyle/>
          <a:p>
            <a:r>
              <a:rPr lang="en-US" sz="4312" spc="0" dirty="0">
                <a:cs typeface="Segoe UI Semibold" panose="020B0702040204020203" pitchFamily="34" charset="0"/>
              </a:rPr>
              <a:t>Datacenter architecture</a:t>
            </a:r>
          </a:p>
        </p:txBody>
      </p:sp>
      <p:sp>
        <p:nvSpPr>
          <p:cNvPr id="299" name="Rectangle 298"/>
          <p:cNvSpPr/>
          <p:nvPr/>
        </p:nvSpPr>
        <p:spPr>
          <a:xfrm>
            <a:off x="10114447" y="4010462"/>
            <a:ext cx="1810289"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algn="r" defTabSz="896117">
              <a:defRPr/>
            </a:pPr>
            <a:r>
              <a:rPr lang="en-US" sz="1764" kern="0" dirty="0">
                <a:solidFill>
                  <a:prstClr val="black"/>
                </a:solidFill>
                <a:latin typeface="Calibri" panose="020F0502020204030204"/>
              </a:rPr>
              <a:t>Cluster 5</a:t>
            </a:r>
          </a:p>
        </p:txBody>
      </p:sp>
      <p:sp>
        <p:nvSpPr>
          <p:cNvPr id="300" name="Rectangle 299"/>
          <p:cNvSpPr/>
          <p:nvPr/>
        </p:nvSpPr>
        <p:spPr>
          <a:xfrm>
            <a:off x="6790371" y="4022177"/>
            <a:ext cx="1810289"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algn="r" defTabSz="896117">
              <a:defRPr/>
            </a:pPr>
            <a:r>
              <a:rPr lang="en-US" sz="1764" kern="0" dirty="0">
                <a:solidFill>
                  <a:prstClr val="black"/>
                </a:solidFill>
                <a:latin typeface="Calibri" panose="020F0502020204030204"/>
              </a:rPr>
              <a:t>Cluster 4</a:t>
            </a:r>
          </a:p>
        </p:txBody>
      </p:sp>
      <p:sp>
        <p:nvSpPr>
          <p:cNvPr id="301" name="Rectangle 300"/>
          <p:cNvSpPr/>
          <p:nvPr/>
        </p:nvSpPr>
        <p:spPr>
          <a:xfrm>
            <a:off x="4932097" y="4022177"/>
            <a:ext cx="1810289"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defTabSz="896117">
              <a:defRPr/>
            </a:pPr>
            <a:r>
              <a:rPr lang="en-US" sz="1764" kern="0" dirty="0">
                <a:solidFill>
                  <a:prstClr val="black"/>
                </a:solidFill>
                <a:latin typeface="Calibri" panose="020F0502020204030204"/>
              </a:rPr>
              <a:t>Cluster 3</a:t>
            </a:r>
          </a:p>
        </p:txBody>
      </p:sp>
      <p:sp>
        <p:nvSpPr>
          <p:cNvPr id="302" name="Rectangle 301"/>
          <p:cNvSpPr/>
          <p:nvPr/>
        </p:nvSpPr>
        <p:spPr>
          <a:xfrm>
            <a:off x="2998675" y="4022177"/>
            <a:ext cx="1885393"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algn="r" defTabSz="896117">
              <a:defRPr/>
            </a:pPr>
            <a:r>
              <a:rPr lang="en-US" sz="1764" kern="0" dirty="0">
                <a:solidFill>
                  <a:prstClr val="black"/>
                </a:solidFill>
                <a:latin typeface="Calibri" panose="020F0502020204030204"/>
              </a:rPr>
              <a:t>Cluster 2</a:t>
            </a:r>
          </a:p>
        </p:txBody>
      </p:sp>
      <p:sp>
        <p:nvSpPr>
          <p:cNvPr id="303" name="Rectangle 302"/>
          <p:cNvSpPr/>
          <p:nvPr/>
        </p:nvSpPr>
        <p:spPr>
          <a:xfrm>
            <a:off x="1167677" y="4022177"/>
            <a:ext cx="1770821" cy="2618031"/>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t"/>
          <a:lstStyle/>
          <a:p>
            <a:pPr defTabSz="896117">
              <a:defRPr/>
            </a:pPr>
            <a:r>
              <a:rPr lang="en-US" sz="1764" kern="0" dirty="0">
                <a:solidFill>
                  <a:prstClr val="black"/>
                </a:solidFill>
                <a:latin typeface="Calibri" panose="020F0502020204030204"/>
              </a:rPr>
              <a:t>Cluster 1</a:t>
            </a:r>
          </a:p>
        </p:txBody>
      </p:sp>
      <p:sp>
        <p:nvSpPr>
          <p:cNvPr id="304" name="Rectangle 303"/>
          <p:cNvSpPr/>
          <p:nvPr/>
        </p:nvSpPr>
        <p:spPr>
          <a:xfrm>
            <a:off x="1200729"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05" name="Rectangle 304"/>
          <p:cNvSpPr/>
          <p:nvPr/>
        </p:nvSpPr>
        <p:spPr>
          <a:xfrm>
            <a:off x="1200729"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06" name="Rectangle 305"/>
          <p:cNvSpPr/>
          <p:nvPr/>
        </p:nvSpPr>
        <p:spPr>
          <a:xfrm>
            <a:off x="1444348"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07" name="Rectangle 306"/>
          <p:cNvSpPr/>
          <p:nvPr/>
        </p:nvSpPr>
        <p:spPr>
          <a:xfrm>
            <a:off x="1344797"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08" name="Rectangle 307"/>
          <p:cNvSpPr/>
          <p:nvPr/>
        </p:nvSpPr>
        <p:spPr>
          <a:xfrm>
            <a:off x="1200729"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09" name="Rectangle 308"/>
          <p:cNvSpPr/>
          <p:nvPr/>
        </p:nvSpPr>
        <p:spPr>
          <a:xfrm>
            <a:off x="3789052"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0" name="Rectangle 309"/>
          <p:cNvSpPr/>
          <p:nvPr/>
        </p:nvSpPr>
        <p:spPr>
          <a:xfrm>
            <a:off x="3689500"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11" name="Rectangle 310"/>
          <p:cNvSpPr/>
          <p:nvPr/>
        </p:nvSpPr>
        <p:spPr>
          <a:xfrm>
            <a:off x="5580968"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2" name="Rectangle 311"/>
          <p:cNvSpPr/>
          <p:nvPr/>
        </p:nvSpPr>
        <p:spPr>
          <a:xfrm>
            <a:off x="5481417"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13" name="Rectangle 312"/>
          <p:cNvSpPr/>
          <p:nvPr/>
        </p:nvSpPr>
        <p:spPr>
          <a:xfrm>
            <a:off x="7372884"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4" name="Rectangle 313"/>
          <p:cNvSpPr/>
          <p:nvPr/>
        </p:nvSpPr>
        <p:spPr>
          <a:xfrm>
            <a:off x="7273333"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15" name="Rectangle 314"/>
          <p:cNvSpPr/>
          <p:nvPr/>
        </p:nvSpPr>
        <p:spPr>
          <a:xfrm>
            <a:off x="9164800"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6" name="Rectangle 315"/>
          <p:cNvSpPr/>
          <p:nvPr/>
        </p:nvSpPr>
        <p:spPr>
          <a:xfrm>
            <a:off x="9065248"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317" name="Rectangle 316"/>
          <p:cNvSpPr/>
          <p:nvPr/>
        </p:nvSpPr>
        <p:spPr>
          <a:xfrm>
            <a:off x="10956715" y="4409621"/>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318" name="Rectangle 317"/>
          <p:cNvSpPr/>
          <p:nvPr/>
        </p:nvSpPr>
        <p:spPr>
          <a:xfrm>
            <a:off x="10857164" y="448430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cxnSp>
        <p:nvCxnSpPr>
          <p:cNvPr id="320" name="Straight Connector 319"/>
          <p:cNvCxnSpPr>
            <a:stCxn id="334" idx="0"/>
            <a:endCxn id="307" idx="2"/>
          </p:cNvCxnSpPr>
          <p:nvPr/>
        </p:nvCxnSpPr>
        <p:spPr>
          <a:xfrm flipH="1" flipV="1">
            <a:off x="1532998" y="4932398"/>
            <a:ext cx="464124" cy="391440"/>
          </a:xfrm>
          <a:prstGeom prst="line">
            <a:avLst/>
          </a:prstGeom>
          <a:noFill/>
          <a:ln w="19050" cap="flat" cmpd="sng" algn="ctr">
            <a:solidFill>
              <a:srgbClr val="5B9BD5"/>
            </a:solidFill>
            <a:prstDash val="solid"/>
            <a:miter lim="800000"/>
          </a:ln>
          <a:effectLst/>
        </p:spPr>
      </p:cxnSp>
      <p:cxnSp>
        <p:nvCxnSpPr>
          <p:cNvPr id="321" name="Straight Connector 320"/>
          <p:cNvCxnSpPr>
            <a:stCxn id="305" idx="0"/>
            <a:endCxn id="307" idx="2"/>
          </p:cNvCxnSpPr>
          <p:nvPr/>
        </p:nvCxnSpPr>
        <p:spPr>
          <a:xfrm flipV="1">
            <a:off x="1399817" y="4932398"/>
            <a:ext cx="133181" cy="391440"/>
          </a:xfrm>
          <a:prstGeom prst="line">
            <a:avLst/>
          </a:prstGeom>
          <a:noFill/>
          <a:ln w="19050" cap="flat" cmpd="sng" algn="ctr">
            <a:solidFill>
              <a:srgbClr val="5B9BD5"/>
            </a:solidFill>
            <a:prstDash val="solid"/>
            <a:miter lim="800000"/>
          </a:ln>
          <a:effectLst/>
        </p:spPr>
      </p:cxnSp>
      <p:cxnSp>
        <p:nvCxnSpPr>
          <p:cNvPr id="322" name="Straight Connector 321"/>
          <p:cNvCxnSpPr>
            <a:stCxn id="337" idx="0"/>
            <a:endCxn id="307" idx="2"/>
          </p:cNvCxnSpPr>
          <p:nvPr/>
        </p:nvCxnSpPr>
        <p:spPr>
          <a:xfrm flipH="1" flipV="1">
            <a:off x="1532998" y="4932398"/>
            <a:ext cx="1160981" cy="391440"/>
          </a:xfrm>
          <a:prstGeom prst="line">
            <a:avLst/>
          </a:prstGeom>
          <a:noFill/>
          <a:ln w="19050" cap="flat" cmpd="sng" algn="ctr">
            <a:solidFill>
              <a:srgbClr val="5B9BD5"/>
            </a:solidFill>
            <a:prstDash val="solid"/>
            <a:miter lim="800000"/>
          </a:ln>
          <a:effectLst/>
        </p:spPr>
      </p:cxnSp>
      <p:cxnSp>
        <p:nvCxnSpPr>
          <p:cNvPr id="323" name="Straight Connector 322"/>
          <p:cNvCxnSpPr>
            <a:endCxn id="307" idx="2"/>
          </p:cNvCxnSpPr>
          <p:nvPr/>
        </p:nvCxnSpPr>
        <p:spPr>
          <a:xfrm flipH="1" flipV="1">
            <a:off x="1532998" y="4932399"/>
            <a:ext cx="788289" cy="399898"/>
          </a:xfrm>
          <a:prstGeom prst="line">
            <a:avLst/>
          </a:prstGeom>
          <a:noFill/>
          <a:ln w="19050" cap="flat" cmpd="sng" algn="ctr">
            <a:solidFill>
              <a:srgbClr val="5B9BD5"/>
            </a:solidFill>
            <a:prstDash val="solid"/>
            <a:miter lim="800000"/>
          </a:ln>
          <a:effectLst/>
        </p:spPr>
      </p:cxnSp>
      <p:sp>
        <p:nvSpPr>
          <p:cNvPr id="324" name="Rectangle 323"/>
          <p:cNvSpPr/>
          <p:nvPr/>
        </p:nvSpPr>
        <p:spPr>
          <a:xfrm>
            <a:off x="8181631" y="2686727"/>
            <a:ext cx="777692"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endParaRPr lang="en-US" sz="784" b="1" kern="0" dirty="0">
              <a:solidFill>
                <a:prstClr val="white"/>
              </a:solidFill>
              <a:latin typeface="Calibri" panose="020F0502020204030204"/>
            </a:endParaRPr>
          </a:p>
        </p:txBody>
      </p:sp>
      <p:sp>
        <p:nvSpPr>
          <p:cNvPr id="325" name="Rectangle 324"/>
          <p:cNvSpPr/>
          <p:nvPr/>
        </p:nvSpPr>
        <p:spPr>
          <a:xfrm>
            <a:off x="8082080" y="2761410"/>
            <a:ext cx="777692"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r>
              <a:rPr lang="en-US" sz="784" b="1" kern="0" dirty="0">
                <a:solidFill>
                  <a:prstClr val="white"/>
                </a:solidFill>
                <a:latin typeface="Calibri" panose="020F0502020204030204"/>
              </a:rPr>
              <a:t>Datacenter</a:t>
            </a:r>
          </a:p>
          <a:p>
            <a:pPr algn="ctr" defTabSz="896117"/>
            <a:r>
              <a:rPr lang="en-US" sz="784" b="1" kern="0" dirty="0">
                <a:solidFill>
                  <a:prstClr val="white"/>
                </a:solidFill>
                <a:latin typeface="Calibri" panose="020F0502020204030204"/>
              </a:rPr>
              <a:t>Routers</a:t>
            </a:r>
          </a:p>
        </p:txBody>
      </p:sp>
      <p:cxnSp>
        <p:nvCxnSpPr>
          <p:cNvPr id="328" name="Straight Connector 327"/>
          <p:cNvCxnSpPr>
            <a:stCxn id="325" idx="2"/>
            <a:endCxn id="418" idx="0"/>
          </p:cNvCxnSpPr>
          <p:nvPr/>
        </p:nvCxnSpPr>
        <p:spPr>
          <a:xfrm>
            <a:off x="8470927" y="3209506"/>
            <a:ext cx="1169270" cy="205629"/>
          </a:xfrm>
          <a:prstGeom prst="line">
            <a:avLst/>
          </a:prstGeom>
          <a:noFill/>
          <a:ln w="19050" cap="flat" cmpd="sng" algn="ctr">
            <a:solidFill>
              <a:srgbClr val="5B9BD5"/>
            </a:solidFill>
            <a:prstDash val="solid"/>
            <a:miter lim="800000"/>
          </a:ln>
          <a:effectLst/>
        </p:spPr>
      </p:cxnSp>
      <p:cxnSp>
        <p:nvCxnSpPr>
          <p:cNvPr id="329" name="Straight Connector 328"/>
          <p:cNvCxnSpPr>
            <a:stCxn id="415" idx="2"/>
            <a:endCxn id="309" idx="0"/>
          </p:cNvCxnSpPr>
          <p:nvPr/>
        </p:nvCxnSpPr>
        <p:spPr>
          <a:xfrm>
            <a:off x="3360952" y="3937913"/>
            <a:ext cx="616301" cy="471708"/>
          </a:xfrm>
          <a:prstGeom prst="line">
            <a:avLst/>
          </a:prstGeom>
          <a:noFill/>
          <a:ln w="19050" cap="flat" cmpd="sng" algn="ctr">
            <a:solidFill>
              <a:srgbClr val="5B9BD5"/>
            </a:solidFill>
            <a:prstDash val="solid"/>
            <a:miter lim="800000"/>
          </a:ln>
          <a:effectLst/>
        </p:spPr>
      </p:cxnSp>
      <p:cxnSp>
        <p:nvCxnSpPr>
          <p:cNvPr id="330" name="Straight Connector 329"/>
          <p:cNvCxnSpPr>
            <a:stCxn id="419" idx="2"/>
            <a:endCxn id="318" idx="0"/>
          </p:cNvCxnSpPr>
          <p:nvPr/>
        </p:nvCxnSpPr>
        <p:spPr>
          <a:xfrm>
            <a:off x="9540647" y="3937913"/>
            <a:ext cx="1504719" cy="546391"/>
          </a:xfrm>
          <a:prstGeom prst="line">
            <a:avLst/>
          </a:prstGeom>
          <a:noFill/>
          <a:ln w="19050" cap="flat" cmpd="sng" algn="ctr">
            <a:solidFill>
              <a:srgbClr val="5B9BD5"/>
            </a:solidFill>
            <a:prstDash val="solid"/>
            <a:miter lim="800000"/>
          </a:ln>
          <a:effectLst/>
        </p:spPr>
      </p:cxnSp>
      <p:cxnSp>
        <p:nvCxnSpPr>
          <p:cNvPr id="331" name="Straight Connector 330"/>
          <p:cNvCxnSpPr>
            <a:stCxn id="419" idx="2"/>
            <a:endCxn id="315" idx="0"/>
          </p:cNvCxnSpPr>
          <p:nvPr/>
        </p:nvCxnSpPr>
        <p:spPr>
          <a:xfrm flipH="1">
            <a:off x="9353001" y="3937913"/>
            <a:ext cx="187645" cy="471708"/>
          </a:xfrm>
          <a:prstGeom prst="line">
            <a:avLst/>
          </a:prstGeom>
          <a:noFill/>
          <a:ln w="19050" cap="flat" cmpd="sng" algn="ctr">
            <a:solidFill>
              <a:srgbClr val="5B9BD5"/>
            </a:solidFill>
            <a:prstDash val="solid"/>
            <a:miter lim="800000"/>
          </a:ln>
          <a:effectLst/>
        </p:spPr>
      </p:cxnSp>
      <p:cxnSp>
        <p:nvCxnSpPr>
          <p:cNvPr id="332" name="Straight Connector 331"/>
          <p:cNvCxnSpPr>
            <a:stCxn id="325" idx="2"/>
            <a:endCxn id="416" idx="0"/>
          </p:cNvCxnSpPr>
          <p:nvPr/>
        </p:nvCxnSpPr>
        <p:spPr>
          <a:xfrm flipH="1">
            <a:off x="6941787" y="3209506"/>
            <a:ext cx="1529141" cy="205629"/>
          </a:xfrm>
          <a:prstGeom prst="line">
            <a:avLst/>
          </a:prstGeom>
          <a:noFill/>
          <a:ln w="19050" cap="flat" cmpd="sng" algn="ctr">
            <a:solidFill>
              <a:srgbClr val="5B9BD5"/>
            </a:solidFill>
            <a:prstDash val="solid"/>
            <a:miter lim="800000"/>
          </a:ln>
          <a:effectLst/>
        </p:spPr>
      </p:cxnSp>
      <p:sp>
        <p:nvSpPr>
          <p:cNvPr id="333" name="Rectangle 332"/>
          <p:cNvSpPr/>
          <p:nvPr/>
        </p:nvSpPr>
        <p:spPr>
          <a:xfrm>
            <a:off x="1798034"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490" b="1" kern="0" dirty="0">
              <a:solidFill>
                <a:prstClr val="black"/>
              </a:solidFill>
              <a:latin typeface="Calibri" panose="020F0502020204030204"/>
            </a:endParaRPr>
          </a:p>
        </p:txBody>
      </p:sp>
      <p:sp>
        <p:nvSpPr>
          <p:cNvPr id="334" name="Rectangle 333"/>
          <p:cNvSpPr/>
          <p:nvPr/>
        </p:nvSpPr>
        <p:spPr>
          <a:xfrm>
            <a:off x="1798034"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35" name="Rectangle 334"/>
          <p:cNvSpPr/>
          <p:nvPr/>
        </p:nvSpPr>
        <p:spPr>
          <a:xfrm>
            <a:off x="1798034"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36" name="Rectangle 335"/>
          <p:cNvSpPr/>
          <p:nvPr/>
        </p:nvSpPr>
        <p:spPr>
          <a:xfrm>
            <a:off x="2494891"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37" name="Rectangle 336"/>
          <p:cNvSpPr/>
          <p:nvPr/>
        </p:nvSpPr>
        <p:spPr>
          <a:xfrm>
            <a:off x="2494891"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38" name="Rectangle 337"/>
          <p:cNvSpPr/>
          <p:nvPr/>
        </p:nvSpPr>
        <p:spPr>
          <a:xfrm>
            <a:off x="2494891"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39" name="Rectangle 338"/>
          <p:cNvSpPr/>
          <p:nvPr/>
        </p:nvSpPr>
        <p:spPr>
          <a:xfrm>
            <a:off x="3092195"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40" name="Rectangle 339"/>
          <p:cNvSpPr/>
          <p:nvPr/>
        </p:nvSpPr>
        <p:spPr>
          <a:xfrm>
            <a:off x="3092195"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41" name="Rectangle 340"/>
          <p:cNvSpPr/>
          <p:nvPr/>
        </p:nvSpPr>
        <p:spPr>
          <a:xfrm>
            <a:off x="3092195"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cxnSp>
        <p:nvCxnSpPr>
          <p:cNvPr id="342" name="Straight Connector 341"/>
          <p:cNvCxnSpPr>
            <a:stCxn id="340" idx="0"/>
            <a:endCxn id="310" idx="2"/>
          </p:cNvCxnSpPr>
          <p:nvPr/>
        </p:nvCxnSpPr>
        <p:spPr>
          <a:xfrm flipV="1">
            <a:off x="3291284" y="4932398"/>
            <a:ext cx="586418" cy="391440"/>
          </a:xfrm>
          <a:prstGeom prst="line">
            <a:avLst/>
          </a:prstGeom>
          <a:noFill/>
          <a:ln w="19050" cap="flat" cmpd="sng" algn="ctr">
            <a:solidFill>
              <a:srgbClr val="5B9BD5"/>
            </a:solidFill>
            <a:prstDash val="solid"/>
            <a:miter lim="800000"/>
          </a:ln>
          <a:effectLst/>
        </p:spPr>
      </p:cxnSp>
      <p:cxnSp>
        <p:nvCxnSpPr>
          <p:cNvPr id="343" name="Straight Connector 342"/>
          <p:cNvCxnSpPr/>
          <p:nvPr/>
        </p:nvCxnSpPr>
        <p:spPr>
          <a:xfrm flipV="1">
            <a:off x="3789053" y="4939599"/>
            <a:ext cx="88634" cy="384241"/>
          </a:xfrm>
          <a:prstGeom prst="line">
            <a:avLst/>
          </a:prstGeom>
          <a:noFill/>
          <a:ln w="19050" cap="flat" cmpd="sng" algn="ctr">
            <a:solidFill>
              <a:srgbClr val="5B9BD5"/>
            </a:solidFill>
            <a:prstDash val="solid"/>
            <a:miter lim="800000"/>
          </a:ln>
          <a:effectLst/>
        </p:spPr>
      </p:cxnSp>
      <p:cxnSp>
        <p:nvCxnSpPr>
          <p:cNvPr id="344" name="Straight Connector 343"/>
          <p:cNvCxnSpPr>
            <a:stCxn id="350" idx="0"/>
            <a:endCxn id="310" idx="2"/>
          </p:cNvCxnSpPr>
          <p:nvPr/>
        </p:nvCxnSpPr>
        <p:spPr>
          <a:xfrm flipH="1" flipV="1">
            <a:off x="3877701" y="4932398"/>
            <a:ext cx="707744" cy="391440"/>
          </a:xfrm>
          <a:prstGeom prst="line">
            <a:avLst/>
          </a:prstGeom>
          <a:noFill/>
          <a:ln w="19050" cap="flat" cmpd="sng" algn="ctr">
            <a:solidFill>
              <a:srgbClr val="5B9BD5"/>
            </a:solidFill>
            <a:prstDash val="solid"/>
            <a:miter lim="800000"/>
          </a:ln>
          <a:effectLst/>
        </p:spPr>
      </p:cxnSp>
      <p:cxnSp>
        <p:nvCxnSpPr>
          <p:cNvPr id="345" name="Straight Connector 344"/>
          <p:cNvCxnSpPr>
            <a:endCxn id="310" idx="2"/>
          </p:cNvCxnSpPr>
          <p:nvPr/>
        </p:nvCxnSpPr>
        <p:spPr>
          <a:xfrm flipH="1" flipV="1">
            <a:off x="3877703" y="4932398"/>
            <a:ext cx="378341" cy="391440"/>
          </a:xfrm>
          <a:prstGeom prst="line">
            <a:avLst/>
          </a:prstGeom>
          <a:noFill/>
          <a:ln w="19050" cap="flat" cmpd="sng" algn="ctr">
            <a:solidFill>
              <a:srgbClr val="5B9BD5"/>
            </a:solidFill>
            <a:prstDash val="solid"/>
            <a:miter lim="800000"/>
          </a:ln>
          <a:effectLst/>
        </p:spPr>
      </p:cxnSp>
      <p:sp>
        <p:nvSpPr>
          <p:cNvPr id="346" name="Rectangle 345"/>
          <p:cNvSpPr/>
          <p:nvPr/>
        </p:nvSpPr>
        <p:spPr>
          <a:xfrm>
            <a:off x="3689501"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47" name="Rectangle 346"/>
          <p:cNvSpPr/>
          <p:nvPr/>
        </p:nvSpPr>
        <p:spPr>
          <a:xfrm>
            <a:off x="3689501"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48" name="Rectangle 347"/>
          <p:cNvSpPr/>
          <p:nvPr/>
        </p:nvSpPr>
        <p:spPr>
          <a:xfrm>
            <a:off x="3689501"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49" name="Rectangle 348"/>
          <p:cNvSpPr/>
          <p:nvPr/>
        </p:nvSpPr>
        <p:spPr>
          <a:xfrm>
            <a:off x="4386357"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588" b="1" kern="0" dirty="0">
              <a:solidFill>
                <a:prstClr val="black"/>
              </a:solidFill>
              <a:latin typeface="Calibri" panose="020F0502020204030204"/>
            </a:endParaRPr>
          </a:p>
        </p:txBody>
      </p:sp>
      <p:sp>
        <p:nvSpPr>
          <p:cNvPr id="350" name="Rectangle 349"/>
          <p:cNvSpPr/>
          <p:nvPr/>
        </p:nvSpPr>
        <p:spPr>
          <a:xfrm>
            <a:off x="4386357"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51" name="Rectangle 350"/>
          <p:cNvSpPr/>
          <p:nvPr/>
        </p:nvSpPr>
        <p:spPr>
          <a:xfrm>
            <a:off x="4386357"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52" name="Rectangle 351"/>
          <p:cNvSpPr/>
          <p:nvPr/>
        </p:nvSpPr>
        <p:spPr>
          <a:xfrm>
            <a:off x="4983662"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53" name="Rectangle 352"/>
          <p:cNvSpPr/>
          <p:nvPr/>
        </p:nvSpPr>
        <p:spPr>
          <a:xfrm>
            <a:off x="4983662"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54" name="Rectangle 353"/>
          <p:cNvSpPr/>
          <p:nvPr/>
        </p:nvSpPr>
        <p:spPr>
          <a:xfrm>
            <a:off x="4983662"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cxnSp>
        <p:nvCxnSpPr>
          <p:cNvPr id="355" name="Straight Connector 354"/>
          <p:cNvCxnSpPr>
            <a:stCxn id="353" idx="0"/>
            <a:endCxn id="312" idx="2"/>
          </p:cNvCxnSpPr>
          <p:nvPr/>
        </p:nvCxnSpPr>
        <p:spPr>
          <a:xfrm flipV="1">
            <a:off x="5182749" y="4932399"/>
            <a:ext cx="486868" cy="391441"/>
          </a:xfrm>
          <a:prstGeom prst="line">
            <a:avLst/>
          </a:prstGeom>
          <a:noFill/>
          <a:ln w="19050" cap="flat" cmpd="sng" algn="ctr">
            <a:solidFill>
              <a:srgbClr val="5B9BD5"/>
            </a:solidFill>
            <a:prstDash val="solid"/>
            <a:miter lim="800000"/>
          </a:ln>
          <a:effectLst/>
        </p:spPr>
      </p:cxnSp>
      <p:cxnSp>
        <p:nvCxnSpPr>
          <p:cNvPr id="356" name="Straight Connector 355"/>
          <p:cNvCxnSpPr>
            <a:endCxn id="312" idx="2"/>
          </p:cNvCxnSpPr>
          <p:nvPr/>
        </p:nvCxnSpPr>
        <p:spPr>
          <a:xfrm flipH="1" flipV="1">
            <a:off x="5669617" y="4932400"/>
            <a:ext cx="10902" cy="896195"/>
          </a:xfrm>
          <a:prstGeom prst="line">
            <a:avLst/>
          </a:prstGeom>
          <a:noFill/>
          <a:ln w="19050" cap="flat" cmpd="sng" algn="ctr">
            <a:solidFill>
              <a:srgbClr val="5B9BD5"/>
            </a:solidFill>
            <a:prstDash val="solid"/>
            <a:miter lim="800000"/>
          </a:ln>
          <a:effectLst/>
        </p:spPr>
      </p:cxnSp>
      <p:cxnSp>
        <p:nvCxnSpPr>
          <p:cNvPr id="357" name="Straight Connector 356"/>
          <p:cNvCxnSpPr>
            <a:stCxn id="363" idx="0"/>
            <a:endCxn id="312" idx="2"/>
          </p:cNvCxnSpPr>
          <p:nvPr/>
        </p:nvCxnSpPr>
        <p:spPr>
          <a:xfrm flipH="1" flipV="1">
            <a:off x="5669617" y="4932399"/>
            <a:ext cx="807294" cy="391441"/>
          </a:xfrm>
          <a:prstGeom prst="line">
            <a:avLst/>
          </a:prstGeom>
          <a:noFill/>
          <a:ln w="19050" cap="flat" cmpd="sng" algn="ctr">
            <a:solidFill>
              <a:srgbClr val="5B9BD5"/>
            </a:solidFill>
            <a:prstDash val="solid"/>
            <a:miter lim="800000"/>
          </a:ln>
          <a:effectLst/>
        </p:spPr>
      </p:cxnSp>
      <p:cxnSp>
        <p:nvCxnSpPr>
          <p:cNvPr id="358" name="Straight Connector 357"/>
          <p:cNvCxnSpPr>
            <a:endCxn id="312" idx="2"/>
          </p:cNvCxnSpPr>
          <p:nvPr/>
        </p:nvCxnSpPr>
        <p:spPr>
          <a:xfrm flipH="1" flipV="1">
            <a:off x="5669618" y="4932398"/>
            <a:ext cx="435894" cy="391440"/>
          </a:xfrm>
          <a:prstGeom prst="line">
            <a:avLst/>
          </a:prstGeom>
          <a:noFill/>
          <a:ln w="19050" cap="flat" cmpd="sng" algn="ctr">
            <a:solidFill>
              <a:srgbClr val="5B9BD5"/>
            </a:solidFill>
            <a:prstDash val="solid"/>
            <a:miter lim="800000"/>
          </a:ln>
          <a:effectLst/>
        </p:spPr>
      </p:cxnSp>
      <p:sp>
        <p:nvSpPr>
          <p:cNvPr id="359" name="Rectangle 358"/>
          <p:cNvSpPr/>
          <p:nvPr/>
        </p:nvSpPr>
        <p:spPr>
          <a:xfrm>
            <a:off x="5580967"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60" name="Rectangle 359"/>
          <p:cNvSpPr/>
          <p:nvPr/>
        </p:nvSpPr>
        <p:spPr>
          <a:xfrm>
            <a:off x="5580967"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61" name="Rectangle 360"/>
          <p:cNvSpPr/>
          <p:nvPr/>
        </p:nvSpPr>
        <p:spPr>
          <a:xfrm>
            <a:off x="5580967"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62" name="Rectangle 361"/>
          <p:cNvSpPr/>
          <p:nvPr/>
        </p:nvSpPr>
        <p:spPr>
          <a:xfrm>
            <a:off x="6277823"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63" name="Rectangle 362"/>
          <p:cNvSpPr/>
          <p:nvPr/>
        </p:nvSpPr>
        <p:spPr>
          <a:xfrm>
            <a:off x="6277823"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64" name="Rectangle 363"/>
          <p:cNvSpPr/>
          <p:nvPr/>
        </p:nvSpPr>
        <p:spPr>
          <a:xfrm>
            <a:off x="6277823"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65" name="Rectangle 364"/>
          <p:cNvSpPr/>
          <p:nvPr/>
        </p:nvSpPr>
        <p:spPr>
          <a:xfrm>
            <a:off x="6875130"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66" name="Rectangle 365"/>
          <p:cNvSpPr/>
          <p:nvPr/>
        </p:nvSpPr>
        <p:spPr>
          <a:xfrm>
            <a:off x="6875130"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67" name="Rectangle 366"/>
          <p:cNvSpPr/>
          <p:nvPr/>
        </p:nvSpPr>
        <p:spPr>
          <a:xfrm>
            <a:off x="6875130"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cxnSp>
        <p:nvCxnSpPr>
          <p:cNvPr id="368" name="Straight Connector 367"/>
          <p:cNvCxnSpPr>
            <a:stCxn id="366" idx="0"/>
            <a:endCxn id="314" idx="2"/>
          </p:cNvCxnSpPr>
          <p:nvPr/>
        </p:nvCxnSpPr>
        <p:spPr>
          <a:xfrm flipV="1">
            <a:off x="7074217" y="4932399"/>
            <a:ext cx="387316" cy="391441"/>
          </a:xfrm>
          <a:prstGeom prst="line">
            <a:avLst/>
          </a:prstGeom>
          <a:noFill/>
          <a:ln w="19050" cap="flat" cmpd="sng" algn="ctr">
            <a:solidFill>
              <a:srgbClr val="5B9BD5"/>
            </a:solidFill>
            <a:prstDash val="solid"/>
            <a:miter lim="800000"/>
          </a:ln>
          <a:effectLst/>
        </p:spPr>
      </p:cxnSp>
      <p:cxnSp>
        <p:nvCxnSpPr>
          <p:cNvPr id="369" name="Straight Connector 368"/>
          <p:cNvCxnSpPr>
            <a:endCxn id="314" idx="2"/>
          </p:cNvCxnSpPr>
          <p:nvPr/>
        </p:nvCxnSpPr>
        <p:spPr>
          <a:xfrm flipH="1" flipV="1">
            <a:off x="7461535" y="4932400"/>
            <a:ext cx="110455" cy="896195"/>
          </a:xfrm>
          <a:prstGeom prst="line">
            <a:avLst/>
          </a:prstGeom>
          <a:noFill/>
          <a:ln w="19050" cap="flat" cmpd="sng" algn="ctr">
            <a:solidFill>
              <a:srgbClr val="5B9BD5"/>
            </a:solidFill>
            <a:prstDash val="solid"/>
            <a:miter lim="800000"/>
          </a:ln>
          <a:effectLst/>
        </p:spPr>
      </p:cxnSp>
      <p:cxnSp>
        <p:nvCxnSpPr>
          <p:cNvPr id="370" name="Straight Connector 369"/>
          <p:cNvCxnSpPr>
            <a:stCxn id="376" idx="0"/>
            <a:endCxn id="314" idx="2"/>
          </p:cNvCxnSpPr>
          <p:nvPr/>
        </p:nvCxnSpPr>
        <p:spPr>
          <a:xfrm flipH="1" flipV="1">
            <a:off x="7461534" y="4932399"/>
            <a:ext cx="906845" cy="391441"/>
          </a:xfrm>
          <a:prstGeom prst="line">
            <a:avLst/>
          </a:prstGeom>
          <a:noFill/>
          <a:ln w="19050" cap="flat" cmpd="sng" algn="ctr">
            <a:solidFill>
              <a:srgbClr val="5B9BD5"/>
            </a:solidFill>
            <a:prstDash val="solid"/>
            <a:miter lim="800000"/>
          </a:ln>
          <a:effectLst/>
        </p:spPr>
      </p:cxnSp>
      <p:cxnSp>
        <p:nvCxnSpPr>
          <p:cNvPr id="371" name="Straight Connector 370"/>
          <p:cNvCxnSpPr>
            <a:endCxn id="314" idx="2"/>
          </p:cNvCxnSpPr>
          <p:nvPr/>
        </p:nvCxnSpPr>
        <p:spPr>
          <a:xfrm flipH="1" flipV="1">
            <a:off x="7461534" y="4932399"/>
            <a:ext cx="582680" cy="412095"/>
          </a:xfrm>
          <a:prstGeom prst="line">
            <a:avLst/>
          </a:prstGeom>
          <a:noFill/>
          <a:ln w="19050" cap="flat" cmpd="sng" algn="ctr">
            <a:solidFill>
              <a:srgbClr val="5B9BD5"/>
            </a:solidFill>
            <a:prstDash val="solid"/>
            <a:miter lim="800000"/>
          </a:ln>
          <a:effectLst/>
        </p:spPr>
      </p:cxnSp>
      <p:sp>
        <p:nvSpPr>
          <p:cNvPr id="372" name="Rectangle 371"/>
          <p:cNvSpPr/>
          <p:nvPr/>
        </p:nvSpPr>
        <p:spPr>
          <a:xfrm>
            <a:off x="7472434"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73" name="Rectangle 372"/>
          <p:cNvSpPr/>
          <p:nvPr/>
        </p:nvSpPr>
        <p:spPr>
          <a:xfrm>
            <a:off x="7472434"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74" name="Rectangle 373"/>
          <p:cNvSpPr/>
          <p:nvPr/>
        </p:nvSpPr>
        <p:spPr>
          <a:xfrm>
            <a:off x="7472434"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75" name="Rectangle 374"/>
          <p:cNvSpPr/>
          <p:nvPr/>
        </p:nvSpPr>
        <p:spPr>
          <a:xfrm>
            <a:off x="8169291" y="5323839"/>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76" name="Rectangle 375"/>
          <p:cNvSpPr/>
          <p:nvPr/>
        </p:nvSpPr>
        <p:spPr>
          <a:xfrm>
            <a:off x="8169291" y="5323840"/>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77" name="Rectangle 376"/>
          <p:cNvSpPr/>
          <p:nvPr/>
        </p:nvSpPr>
        <p:spPr>
          <a:xfrm>
            <a:off x="8169291" y="6369397"/>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78" name="Rectangle 377"/>
          <p:cNvSpPr/>
          <p:nvPr/>
        </p:nvSpPr>
        <p:spPr>
          <a:xfrm>
            <a:off x="10160308"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79" name="Rectangle 378"/>
          <p:cNvSpPr/>
          <p:nvPr/>
        </p:nvSpPr>
        <p:spPr>
          <a:xfrm>
            <a:off x="10160308"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80" name="Rectangle 379"/>
          <p:cNvSpPr/>
          <p:nvPr/>
        </p:nvSpPr>
        <p:spPr>
          <a:xfrm>
            <a:off x="10160308"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cxnSp>
        <p:nvCxnSpPr>
          <p:cNvPr id="381" name="Straight Connector 380"/>
          <p:cNvCxnSpPr>
            <a:stCxn id="379" idx="0"/>
            <a:endCxn id="318" idx="2"/>
          </p:cNvCxnSpPr>
          <p:nvPr/>
        </p:nvCxnSpPr>
        <p:spPr>
          <a:xfrm flipV="1">
            <a:off x="10359397" y="4932398"/>
            <a:ext cx="685969" cy="391440"/>
          </a:xfrm>
          <a:prstGeom prst="line">
            <a:avLst/>
          </a:prstGeom>
          <a:noFill/>
          <a:ln w="19050" cap="flat" cmpd="sng" algn="ctr">
            <a:solidFill>
              <a:srgbClr val="5B9BD5"/>
            </a:solidFill>
            <a:prstDash val="solid"/>
            <a:miter lim="800000"/>
          </a:ln>
          <a:effectLst/>
        </p:spPr>
      </p:cxnSp>
      <p:cxnSp>
        <p:nvCxnSpPr>
          <p:cNvPr id="382" name="Straight Connector 381"/>
          <p:cNvCxnSpPr>
            <a:endCxn id="318" idx="2"/>
          </p:cNvCxnSpPr>
          <p:nvPr/>
        </p:nvCxnSpPr>
        <p:spPr>
          <a:xfrm flipV="1">
            <a:off x="10857165" y="4932398"/>
            <a:ext cx="188200" cy="391440"/>
          </a:xfrm>
          <a:prstGeom prst="line">
            <a:avLst/>
          </a:prstGeom>
          <a:noFill/>
          <a:ln w="19050" cap="flat" cmpd="sng" algn="ctr">
            <a:solidFill>
              <a:srgbClr val="5B9BD5"/>
            </a:solidFill>
            <a:prstDash val="solid"/>
            <a:miter lim="800000"/>
          </a:ln>
          <a:effectLst/>
        </p:spPr>
      </p:cxnSp>
      <p:cxnSp>
        <p:nvCxnSpPr>
          <p:cNvPr id="383" name="Straight Connector 382"/>
          <p:cNvCxnSpPr>
            <a:stCxn id="389" idx="0"/>
            <a:endCxn id="318" idx="2"/>
          </p:cNvCxnSpPr>
          <p:nvPr/>
        </p:nvCxnSpPr>
        <p:spPr>
          <a:xfrm flipH="1" flipV="1">
            <a:off x="11045365" y="4932398"/>
            <a:ext cx="608192" cy="391440"/>
          </a:xfrm>
          <a:prstGeom prst="line">
            <a:avLst/>
          </a:prstGeom>
          <a:noFill/>
          <a:ln w="19050" cap="flat" cmpd="sng" algn="ctr">
            <a:solidFill>
              <a:srgbClr val="5B9BD5"/>
            </a:solidFill>
            <a:prstDash val="solid"/>
            <a:miter lim="800000"/>
          </a:ln>
          <a:effectLst/>
        </p:spPr>
      </p:cxnSp>
      <p:cxnSp>
        <p:nvCxnSpPr>
          <p:cNvPr id="384" name="Straight Connector 383"/>
          <p:cNvCxnSpPr>
            <a:endCxn id="318" idx="2"/>
          </p:cNvCxnSpPr>
          <p:nvPr/>
        </p:nvCxnSpPr>
        <p:spPr>
          <a:xfrm flipH="1" flipV="1">
            <a:off x="11045365" y="4932398"/>
            <a:ext cx="309554" cy="391440"/>
          </a:xfrm>
          <a:prstGeom prst="line">
            <a:avLst/>
          </a:prstGeom>
          <a:noFill/>
          <a:ln w="19050" cap="flat" cmpd="sng" algn="ctr">
            <a:solidFill>
              <a:srgbClr val="5B9BD5"/>
            </a:solidFill>
            <a:prstDash val="solid"/>
            <a:miter lim="800000"/>
          </a:ln>
          <a:effectLst/>
        </p:spPr>
      </p:cxnSp>
      <p:sp>
        <p:nvSpPr>
          <p:cNvPr id="385" name="Rectangle 384"/>
          <p:cNvSpPr/>
          <p:nvPr/>
        </p:nvSpPr>
        <p:spPr>
          <a:xfrm>
            <a:off x="10757614"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86" name="Rectangle 385"/>
          <p:cNvSpPr/>
          <p:nvPr/>
        </p:nvSpPr>
        <p:spPr>
          <a:xfrm>
            <a:off x="10757614"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87" name="Rectangle 386"/>
          <p:cNvSpPr/>
          <p:nvPr/>
        </p:nvSpPr>
        <p:spPr>
          <a:xfrm>
            <a:off x="10757614"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88" name="Rectangle 387"/>
          <p:cNvSpPr/>
          <p:nvPr/>
        </p:nvSpPr>
        <p:spPr>
          <a:xfrm>
            <a:off x="11454470" y="5323838"/>
            <a:ext cx="398174" cy="1194922"/>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896117">
              <a:defRPr/>
            </a:pPr>
            <a:endParaRPr lang="en-US" sz="686" b="1" kern="0" dirty="0">
              <a:solidFill>
                <a:prstClr val="black"/>
              </a:solidFill>
              <a:latin typeface="Calibri" panose="020F0502020204030204"/>
            </a:endParaRPr>
          </a:p>
        </p:txBody>
      </p:sp>
      <p:sp>
        <p:nvSpPr>
          <p:cNvPr id="389" name="Rectangle 388"/>
          <p:cNvSpPr/>
          <p:nvPr/>
        </p:nvSpPr>
        <p:spPr>
          <a:xfrm>
            <a:off x="11454470" y="5323839"/>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TOR</a:t>
            </a:r>
          </a:p>
        </p:txBody>
      </p:sp>
      <p:sp>
        <p:nvSpPr>
          <p:cNvPr id="390" name="Rectangle 389"/>
          <p:cNvSpPr/>
          <p:nvPr/>
        </p:nvSpPr>
        <p:spPr>
          <a:xfrm>
            <a:off x="11454470" y="6369396"/>
            <a:ext cx="398174" cy="14936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kern="0" dirty="0">
                <a:solidFill>
                  <a:prstClr val="white"/>
                </a:solidFill>
                <a:latin typeface="Calibri" panose="020F0502020204030204"/>
              </a:rPr>
              <a:t>PDU</a:t>
            </a:r>
          </a:p>
        </p:txBody>
      </p:sp>
      <p:sp>
        <p:nvSpPr>
          <p:cNvPr id="391" name="TextBox 390"/>
          <p:cNvSpPr txBox="1"/>
          <p:nvPr/>
        </p:nvSpPr>
        <p:spPr>
          <a:xfrm>
            <a:off x="9098413" y="5697255"/>
            <a:ext cx="477808"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2" name="TextBox 391"/>
          <p:cNvSpPr txBox="1"/>
          <p:nvPr/>
        </p:nvSpPr>
        <p:spPr>
          <a:xfrm>
            <a:off x="5912786" y="5697252"/>
            <a:ext cx="318539"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3" name="TextBox 392"/>
          <p:cNvSpPr txBox="1"/>
          <p:nvPr/>
        </p:nvSpPr>
        <p:spPr>
          <a:xfrm>
            <a:off x="2159924" y="5697252"/>
            <a:ext cx="318539"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4" name="TextBox 393"/>
          <p:cNvSpPr txBox="1"/>
          <p:nvPr/>
        </p:nvSpPr>
        <p:spPr>
          <a:xfrm>
            <a:off x="4021320" y="5697252"/>
            <a:ext cx="318539"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5" name="TextBox 394"/>
          <p:cNvSpPr txBox="1"/>
          <p:nvPr/>
        </p:nvSpPr>
        <p:spPr>
          <a:xfrm>
            <a:off x="11114328" y="5748758"/>
            <a:ext cx="358356" cy="452472"/>
          </a:xfrm>
          <a:prstGeom prst="rect">
            <a:avLst/>
          </a:prstGeom>
          <a:noFill/>
        </p:spPr>
        <p:txBody>
          <a:bodyPr wrap="square" rtlCol="0">
            <a:spAutoFit/>
          </a:bodyPr>
          <a:lstStyle/>
          <a:p>
            <a:pPr defTabSz="896117"/>
            <a:r>
              <a:rPr lang="en-US" sz="2352" dirty="0">
                <a:solidFill>
                  <a:prstClr val="black"/>
                </a:solidFill>
                <a:latin typeface="Calibri" panose="020F0502020204030204"/>
              </a:rPr>
              <a:t>…</a:t>
            </a:r>
          </a:p>
        </p:txBody>
      </p:sp>
      <p:sp>
        <p:nvSpPr>
          <p:cNvPr id="398" name="TextBox 397"/>
          <p:cNvSpPr txBox="1"/>
          <p:nvPr/>
        </p:nvSpPr>
        <p:spPr>
          <a:xfrm>
            <a:off x="7804250" y="5697252"/>
            <a:ext cx="477808" cy="512801"/>
          </a:xfrm>
          <a:prstGeom prst="rect">
            <a:avLst/>
          </a:prstGeom>
          <a:noFill/>
        </p:spPr>
        <p:txBody>
          <a:bodyPr wrap="square" rtlCol="0">
            <a:spAutoFit/>
          </a:bodyPr>
          <a:lstStyle/>
          <a:p>
            <a:pPr defTabSz="896117"/>
            <a:r>
              <a:rPr lang="en-US" sz="2744" dirty="0">
                <a:solidFill>
                  <a:prstClr val="black"/>
                </a:solidFill>
                <a:latin typeface="Calibri" panose="020F0502020204030204"/>
              </a:rPr>
              <a:t>…</a:t>
            </a:r>
          </a:p>
        </p:txBody>
      </p:sp>
      <p:sp>
        <p:nvSpPr>
          <p:cNvPr id="399" name="TextBox 398"/>
          <p:cNvSpPr txBox="1"/>
          <p:nvPr/>
        </p:nvSpPr>
        <p:spPr>
          <a:xfrm rot="16200000">
            <a:off x="1045123" y="5882209"/>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0" name="TextBox 399"/>
          <p:cNvSpPr txBox="1"/>
          <p:nvPr/>
        </p:nvSpPr>
        <p:spPr>
          <a:xfrm rot="16200000">
            <a:off x="1645262" y="5882209"/>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1" name="TextBox 400"/>
          <p:cNvSpPr txBox="1"/>
          <p:nvPr/>
        </p:nvSpPr>
        <p:spPr>
          <a:xfrm rot="16200000">
            <a:off x="2347553" y="5882209"/>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2" name="TextBox 401"/>
          <p:cNvSpPr txBox="1"/>
          <p:nvPr/>
        </p:nvSpPr>
        <p:spPr>
          <a:xfrm rot="16200000">
            <a:off x="2944858" y="5882209"/>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3" name="TextBox 402"/>
          <p:cNvSpPr txBox="1"/>
          <p:nvPr/>
        </p:nvSpPr>
        <p:spPr>
          <a:xfrm rot="16200000">
            <a:off x="3567065"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4" name="TextBox 403"/>
          <p:cNvSpPr txBox="1"/>
          <p:nvPr/>
        </p:nvSpPr>
        <p:spPr>
          <a:xfrm rot="16200000">
            <a:off x="4239021"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5" name="TextBox 404"/>
          <p:cNvSpPr txBox="1"/>
          <p:nvPr/>
        </p:nvSpPr>
        <p:spPr>
          <a:xfrm rot="16200000">
            <a:off x="4825439"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6" name="TextBox 405"/>
          <p:cNvSpPr txBox="1"/>
          <p:nvPr/>
        </p:nvSpPr>
        <p:spPr>
          <a:xfrm rot="16200000">
            <a:off x="5400787"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7" name="TextBox 406"/>
          <p:cNvSpPr txBox="1"/>
          <p:nvPr/>
        </p:nvSpPr>
        <p:spPr>
          <a:xfrm rot="16200000">
            <a:off x="6141053"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8" name="TextBox 407"/>
          <p:cNvSpPr txBox="1"/>
          <p:nvPr/>
        </p:nvSpPr>
        <p:spPr>
          <a:xfrm rot="16200000">
            <a:off x="6726293"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09" name="TextBox 408"/>
          <p:cNvSpPr txBox="1"/>
          <p:nvPr/>
        </p:nvSpPr>
        <p:spPr>
          <a:xfrm rot="16200000">
            <a:off x="7325083"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0" name="TextBox 409"/>
          <p:cNvSpPr txBox="1"/>
          <p:nvPr/>
        </p:nvSpPr>
        <p:spPr>
          <a:xfrm rot="16200000">
            <a:off x="8021955" y="588221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1" name="TextBox 410"/>
          <p:cNvSpPr txBox="1"/>
          <p:nvPr/>
        </p:nvSpPr>
        <p:spPr>
          <a:xfrm rot="16200000">
            <a:off x="10052136" y="584206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2" name="TextBox 411"/>
          <p:cNvSpPr txBox="1"/>
          <p:nvPr/>
        </p:nvSpPr>
        <p:spPr>
          <a:xfrm rot="16200000">
            <a:off x="10610278" y="5842060"/>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3" name="TextBox 412"/>
          <p:cNvSpPr txBox="1"/>
          <p:nvPr/>
        </p:nvSpPr>
        <p:spPr>
          <a:xfrm rot="16200000">
            <a:off x="11307134" y="5842061"/>
            <a:ext cx="692848" cy="241318"/>
          </a:xfrm>
          <a:prstGeom prst="rect">
            <a:avLst/>
          </a:prstGeom>
          <a:noFill/>
        </p:spPr>
        <p:txBody>
          <a:bodyPr wrap="none" lIns="0" tIns="0" rIns="0" bIns="0" rtlCol="0">
            <a:spAutoFit/>
          </a:bodyPr>
          <a:lstStyle/>
          <a:p>
            <a:pPr defTabSz="896117"/>
            <a:r>
              <a:rPr lang="en-US" sz="1568" dirty="0">
                <a:solidFill>
                  <a:prstClr val="white"/>
                </a:solidFill>
                <a:latin typeface="Segoe Light" pitchFamily="34" charset="0"/>
              </a:rPr>
              <a:t>Servers</a:t>
            </a:r>
          </a:p>
        </p:txBody>
      </p:sp>
      <p:sp>
        <p:nvSpPr>
          <p:cNvPr id="414" name="Rectangle 413"/>
          <p:cNvSpPr/>
          <p:nvPr/>
        </p:nvSpPr>
        <p:spPr>
          <a:xfrm>
            <a:off x="3272302" y="341513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415" name="Rectangle 414"/>
          <p:cNvSpPr/>
          <p:nvPr/>
        </p:nvSpPr>
        <p:spPr>
          <a:xfrm>
            <a:off x="3172751" y="3489817"/>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416" name="Rectangle 415"/>
          <p:cNvSpPr/>
          <p:nvPr/>
        </p:nvSpPr>
        <p:spPr>
          <a:xfrm>
            <a:off x="6753585" y="341513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417" name="Rectangle 416"/>
          <p:cNvSpPr/>
          <p:nvPr/>
        </p:nvSpPr>
        <p:spPr>
          <a:xfrm>
            <a:off x="6654034" y="3489817"/>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sp>
        <p:nvSpPr>
          <p:cNvPr id="418" name="Rectangle 417"/>
          <p:cNvSpPr/>
          <p:nvPr/>
        </p:nvSpPr>
        <p:spPr>
          <a:xfrm>
            <a:off x="9451995" y="3415134"/>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endParaRPr lang="en-US" sz="1764" kern="0" dirty="0">
              <a:solidFill>
                <a:prstClr val="white"/>
              </a:solidFill>
              <a:latin typeface="Calibri" panose="020F0502020204030204"/>
            </a:endParaRPr>
          </a:p>
        </p:txBody>
      </p:sp>
      <p:sp>
        <p:nvSpPr>
          <p:cNvPr id="419" name="Rectangle 418"/>
          <p:cNvSpPr/>
          <p:nvPr/>
        </p:nvSpPr>
        <p:spPr>
          <a:xfrm>
            <a:off x="9352445" y="3489817"/>
            <a:ext cx="376400" cy="448095"/>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117">
              <a:defRPr/>
            </a:pPr>
            <a:r>
              <a:rPr lang="en-US" sz="784" b="1" kern="0" dirty="0">
                <a:solidFill>
                  <a:prstClr val="white"/>
                </a:solidFill>
                <a:latin typeface="Calibri" panose="020F0502020204030204"/>
              </a:rPr>
              <a:t>Agg</a:t>
            </a:r>
          </a:p>
        </p:txBody>
      </p:sp>
      <p:cxnSp>
        <p:nvCxnSpPr>
          <p:cNvPr id="420" name="Straight Connector 419"/>
          <p:cNvCxnSpPr>
            <a:stCxn id="417" idx="2"/>
            <a:endCxn id="313" idx="0"/>
          </p:cNvCxnSpPr>
          <p:nvPr/>
        </p:nvCxnSpPr>
        <p:spPr>
          <a:xfrm>
            <a:off x="6842235" y="3937913"/>
            <a:ext cx="718850" cy="471708"/>
          </a:xfrm>
          <a:prstGeom prst="line">
            <a:avLst/>
          </a:prstGeom>
          <a:noFill/>
          <a:ln w="19050" cap="flat" cmpd="sng" algn="ctr">
            <a:solidFill>
              <a:srgbClr val="5B9BD5"/>
            </a:solidFill>
            <a:prstDash val="solid"/>
            <a:miter lim="800000"/>
          </a:ln>
          <a:effectLst/>
        </p:spPr>
      </p:cxnSp>
      <p:cxnSp>
        <p:nvCxnSpPr>
          <p:cNvPr id="421" name="Straight Connector 420"/>
          <p:cNvCxnSpPr>
            <a:stCxn id="311" idx="0"/>
            <a:endCxn id="417" idx="2"/>
          </p:cNvCxnSpPr>
          <p:nvPr/>
        </p:nvCxnSpPr>
        <p:spPr>
          <a:xfrm flipV="1">
            <a:off x="5769168" y="3937913"/>
            <a:ext cx="1073066" cy="471708"/>
          </a:xfrm>
          <a:prstGeom prst="line">
            <a:avLst/>
          </a:prstGeom>
          <a:noFill/>
          <a:ln w="19050" cap="flat" cmpd="sng" algn="ctr">
            <a:solidFill>
              <a:srgbClr val="5B9BD5"/>
            </a:solidFill>
            <a:prstDash val="solid"/>
            <a:miter lim="800000"/>
          </a:ln>
          <a:effectLst/>
        </p:spPr>
      </p:cxnSp>
      <p:cxnSp>
        <p:nvCxnSpPr>
          <p:cNvPr id="423" name="Straight Connector 422"/>
          <p:cNvCxnSpPr>
            <a:stCxn id="325" idx="2"/>
            <a:endCxn id="414" idx="0"/>
          </p:cNvCxnSpPr>
          <p:nvPr/>
        </p:nvCxnSpPr>
        <p:spPr>
          <a:xfrm flipH="1">
            <a:off x="3460503" y="3209506"/>
            <a:ext cx="5010423" cy="205629"/>
          </a:xfrm>
          <a:prstGeom prst="line">
            <a:avLst/>
          </a:prstGeom>
          <a:noFill/>
          <a:ln w="19050" cap="flat" cmpd="sng" algn="ctr">
            <a:solidFill>
              <a:srgbClr val="5B9BD5"/>
            </a:solidFill>
            <a:prstDash val="solid"/>
            <a:miter lim="800000"/>
          </a:ln>
          <a:effectLst/>
        </p:spPr>
      </p:cxnSp>
      <p:cxnSp>
        <p:nvCxnSpPr>
          <p:cNvPr id="424" name="Straight Connector 423"/>
          <p:cNvCxnSpPr>
            <a:stCxn id="306" idx="0"/>
            <a:endCxn id="415" idx="2"/>
          </p:cNvCxnSpPr>
          <p:nvPr/>
        </p:nvCxnSpPr>
        <p:spPr>
          <a:xfrm flipV="1">
            <a:off x="1632550" y="3937913"/>
            <a:ext cx="1728403" cy="471708"/>
          </a:xfrm>
          <a:prstGeom prst="line">
            <a:avLst/>
          </a:prstGeom>
          <a:noFill/>
          <a:ln w="19050" cap="flat" cmpd="sng" algn="ctr">
            <a:solidFill>
              <a:srgbClr val="5B9BD5"/>
            </a:solidFill>
            <a:prstDash val="solid"/>
            <a:miter lim="800000"/>
          </a:ln>
          <a:effectLst/>
        </p:spPr>
      </p:cxnSp>
      <p:sp>
        <p:nvSpPr>
          <p:cNvPr id="16" name="Rounded Rectangular Callout 15"/>
          <p:cNvSpPr/>
          <p:nvPr/>
        </p:nvSpPr>
        <p:spPr bwMode="auto">
          <a:xfrm>
            <a:off x="1270889" y="3401406"/>
            <a:ext cx="1570597" cy="373413"/>
          </a:xfrm>
          <a:prstGeom prst="wedgeRoundRectCallout">
            <a:avLst>
              <a:gd name="adj1" fmla="val 73894"/>
              <a:gd name="adj2" fmla="val -13762"/>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Aggregation Routers and</a:t>
            </a:r>
          </a:p>
          <a:p>
            <a:pPr defTabSz="896117"/>
            <a:r>
              <a:rPr lang="en-US" sz="980" dirty="0">
                <a:solidFill>
                  <a:srgbClr val="FFFFFF"/>
                </a:solidFill>
              </a:rPr>
              <a:t>Load Balancers</a:t>
            </a:r>
          </a:p>
        </p:txBody>
      </p:sp>
      <p:sp>
        <p:nvSpPr>
          <p:cNvPr id="425" name="Rounded Rectangular Callout 424"/>
          <p:cNvSpPr/>
          <p:nvPr/>
        </p:nvSpPr>
        <p:spPr bwMode="auto">
          <a:xfrm>
            <a:off x="118764" y="4377588"/>
            <a:ext cx="1000886" cy="373413"/>
          </a:xfrm>
          <a:prstGeom prst="wedgeRoundRectCallout">
            <a:avLst>
              <a:gd name="adj1" fmla="val 66928"/>
              <a:gd name="adj2" fmla="val 5801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Cluster Network Aggregation</a:t>
            </a:r>
          </a:p>
        </p:txBody>
      </p:sp>
      <p:sp>
        <p:nvSpPr>
          <p:cNvPr id="426" name="Rounded Rectangular Callout 425"/>
          <p:cNvSpPr/>
          <p:nvPr/>
        </p:nvSpPr>
        <p:spPr bwMode="auto">
          <a:xfrm>
            <a:off x="116581" y="4959102"/>
            <a:ext cx="1000886" cy="373413"/>
          </a:xfrm>
          <a:prstGeom prst="wedgeRoundRectCallout">
            <a:avLst>
              <a:gd name="adj1" fmla="val 66928"/>
              <a:gd name="adj2" fmla="val 5801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Top of Rack</a:t>
            </a:r>
          </a:p>
          <a:p>
            <a:pPr defTabSz="896117"/>
            <a:r>
              <a:rPr lang="en-US" sz="980" dirty="0">
                <a:solidFill>
                  <a:srgbClr val="FFFFFF"/>
                </a:solidFill>
              </a:rPr>
              <a:t>Switches</a:t>
            </a:r>
          </a:p>
        </p:txBody>
      </p:sp>
      <p:sp>
        <p:nvSpPr>
          <p:cNvPr id="427" name="Rounded Rectangular Callout 426"/>
          <p:cNvSpPr/>
          <p:nvPr/>
        </p:nvSpPr>
        <p:spPr bwMode="auto">
          <a:xfrm>
            <a:off x="116581" y="5540614"/>
            <a:ext cx="1000886" cy="373413"/>
          </a:xfrm>
          <a:prstGeom prst="wedgeRoundRectCallout">
            <a:avLst>
              <a:gd name="adj1" fmla="val 66928"/>
              <a:gd name="adj2" fmla="val 5801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Racks</a:t>
            </a:r>
          </a:p>
        </p:txBody>
      </p:sp>
      <p:sp>
        <p:nvSpPr>
          <p:cNvPr id="428" name="Rounded Rectangular Callout 427"/>
          <p:cNvSpPr/>
          <p:nvPr/>
        </p:nvSpPr>
        <p:spPr bwMode="auto">
          <a:xfrm>
            <a:off x="115126" y="6122127"/>
            <a:ext cx="1000886" cy="373413"/>
          </a:xfrm>
          <a:prstGeom prst="wedgeRoundRectCallout">
            <a:avLst>
              <a:gd name="adj1" fmla="val 66928"/>
              <a:gd name="adj2" fmla="val 58014"/>
              <a:gd name="adj3" fmla="val 1666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896117"/>
            <a:r>
              <a:rPr lang="en-US" sz="980" dirty="0">
                <a:solidFill>
                  <a:srgbClr val="FFFFFF"/>
                </a:solidFill>
              </a:rPr>
              <a:t>Power Distribution Units</a:t>
            </a:r>
          </a:p>
        </p:txBody>
      </p:sp>
    </p:spTree>
    <p:extLst>
      <p:ext uri="{BB962C8B-B14F-4D97-AF65-F5344CB8AC3E}">
        <p14:creationId xmlns:p14="http://schemas.microsoft.com/office/powerpoint/2010/main" val="336468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6">
                                            <p:txEl>
                                              <p:pRg st="2" end="2"/>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303"/>
                                        </p:tgtEl>
                                        <p:attrNameLst>
                                          <p:attrName>style.visibility</p:attrName>
                                        </p:attrNameLst>
                                      </p:cBhvr>
                                      <p:to>
                                        <p:strVal val="visible"/>
                                      </p:to>
                                    </p:set>
                                    <p:animEffect transition="in" filter="fade">
                                      <p:cBhvr>
                                        <p:cTn id="14" dur="500"/>
                                        <p:tgtEl>
                                          <p:spTgt spid="30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2"/>
                                        </p:tgtEl>
                                        <p:attrNameLst>
                                          <p:attrName>style.visibility</p:attrName>
                                        </p:attrNameLst>
                                      </p:cBhvr>
                                      <p:to>
                                        <p:strVal val="visible"/>
                                      </p:to>
                                    </p:set>
                                    <p:animEffect transition="in" filter="fade">
                                      <p:cBhvr>
                                        <p:cTn id="17" dur="500"/>
                                        <p:tgtEl>
                                          <p:spTgt spid="30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1"/>
                                        </p:tgtEl>
                                        <p:attrNameLst>
                                          <p:attrName>style.visibility</p:attrName>
                                        </p:attrNameLst>
                                      </p:cBhvr>
                                      <p:to>
                                        <p:strVal val="visible"/>
                                      </p:to>
                                    </p:set>
                                    <p:animEffect transition="in" filter="fade">
                                      <p:cBhvr>
                                        <p:cTn id="20" dur="500"/>
                                        <p:tgtEl>
                                          <p:spTgt spid="30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0"/>
                                        </p:tgtEl>
                                        <p:attrNameLst>
                                          <p:attrName>style.visibility</p:attrName>
                                        </p:attrNameLst>
                                      </p:cBhvr>
                                      <p:to>
                                        <p:strVal val="visible"/>
                                      </p:to>
                                    </p:set>
                                    <p:animEffect transition="in" filter="fade">
                                      <p:cBhvr>
                                        <p:cTn id="23" dur="500"/>
                                        <p:tgtEl>
                                          <p:spTgt spid="30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9"/>
                                        </p:tgtEl>
                                        <p:attrNameLst>
                                          <p:attrName>style.visibility</p:attrName>
                                        </p:attrNameLst>
                                      </p:cBhvr>
                                      <p:to>
                                        <p:strVal val="visible"/>
                                      </p:to>
                                    </p:set>
                                    <p:animEffect transition="in" filter="fade">
                                      <p:cBhvr>
                                        <p:cTn id="26"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build="p"/>
      <p:bldP spid="299" grpId="0" animBg="1"/>
      <p:bldP spid="300" grpId="0" animBg="1"/>
      <p:bldP spid="301" grpId="0" animBg="1"/>
      <p:bldP spid="302" grpId="0" animBg="1"/>
      <p:bldP spid="30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3299" y="2715935"/>
            <a:ext cx="5272623" cy="2746848"/>
          </a:xfrm>
          <a:prstGeom prst="rect">
            <a:avLst/>
          </a:prstGeom>
          <a:solidFill>
            <a:schemeClr val="accent5"/>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6" tIns="34263" rIns="68526" bIns="34263" numCol="1" spcCol="0" rtlCol="0" anchor="ctr" anchorCtr="0" compatLnSpc="1">
            <a:prstTxWarp prst="textNoShape">
              <a:avLst/>
            </a:prstTxWarp>
          </a:bodyPr>
          <a:lstStyle/>
          <a:p>
            <a:pPr algn="ctr" defTabSz="685074" fontAlgn="base">
              <a:spcBef>
                <a:spcPct val="0"/>
              </a:spcBef>
              <a:spcAft>
                <a:spcPct val="0"/>
              </a:spcAft>
            </a:pPr>
            <a:endParaRPr lang="en-US" sz="1699" dirty="0">
              <a:gradFill>
                <a:gsLst>
                  <a:gs pos="0">
                    <a:srgbClr val="FFFFFF"/>
                  </a:gs>
                  <a:gs pos="100000">
                    <a:srgbClr val="FFFFFF"/>
                  </a:gs>
                </a:gsLst>
                <a:lin ang="5400000" scaled="0"/>
              </a:gradFill>
            </a:endParaRPr>
          </a:p>
        </p:txBody>
      </p:sp>
      <p:sp>
        <p:nvSpPr>
          <p:cNvPr id="19" name="Rectangle 18"/>
          <p:cNvSpPr/>
          <p:nvPr/>
        </p:nvSpPr>
        <p:spPr bwMode="auto">
          <a:xfrm>
            <a:off x="1907254" y="3039353"/>
            <a:ext cx="2087756" cy="21191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683" rIns="91364" bIns="91399" numCol="1" spcCol="0" rtlCol="0" anchor="b" anchorCtr="0" compatLnSpc="1">
            <a:prstTxWarp prst="textNoShape">
              <a:avLst/>
            </a:prstTxWarp>
          </a:bodyPr>
          <a:lstStyle/>
          <a:p>
            <a:pPr algn="ctr" defTabSz="685074" fontAlgn="base">
              <a:spcBef>
                <a:spcPct val="0"/>
              </a:spcBef>
              <a:spcAft>
                <a:spcPct val="0"/>
              </a:spcAft>
            </a:pPr>
            <a:r>
              <a:rPr lang="en-US" sz="1764" b="1" dirty="0">
                <a:ln>
                  <a:solidFill>
                    <a:srgbClr val="FFFFFF">
                      <a:alpha val="0"/>
                    </a:srgbClr>
                  </a:solidFill>
                </a:ln>
                <a:solidFill>
                  <a:schemeClr val="tx1"/>
                </a:solidFill>
              </a:rPr>
              <a:t>Virtual Machine</a:t>
            </a:r>
          </a:p>
        </p:txBody>
      </p:sp>
      <p:sp>
        <p:nvSpPr>
          <p:cNvPr id="31" name="Rectangle 30"/>
          <p:cNvSpPr/>
          <p:nvPr/>
        </p:nvSpPr>
        <p:spPr bwMode="auto">
          <a:xfrm>
            <a:off x="4545572" y="3072027"/>
            <a:ext cx="2081995" cy="208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683" rIns="91364" bIns="91399" numCol="1" spcCol="0" rtlCol="0" anchor="b" anchorCtr="0" compatLnSpc="1">
            <a:prstTxWarp prst="textNoShape">
              <a:avLst/>
            </a:prstTxWarp>
          </a:bodyPr>
          <a:lstStyle/>
          <a:p>
            <a:pPr algn="ctr" defTabSz="685074" fontAlgn="base">
              <a:spcBef>
                <a:spcPct val="0"/>
              </a:spcBef>
              <a:spcAft>
                <a:spcPct val="0"/>
              </a:spcAft>
            </a:pPr>
            <a:r>
              <a:rPr lang="en-US" sz="1764" b="1" dirty="0">
                <a:ln>
                  <a:solidFill>
                    <a:srgbClr val="FFFFFF">
                      <a:alpha val="0"/>
                    </a:srgbClr>
                  </a:solidFill>
                </a:ln>
                <a:solidFill>
                  <a:schemeClr val="tx1"/>
                </a:solidFill>
              </a:rPr>
              <a:t>Virtual Machine</a:t>
            </a:r>
          </a:p>
        </p:txBody>
      </p:sp>
      <p:graphicFrame>
        <p:nvGraphicFramePr>
          <p:cNvPr id="10" name="Object 9" hidden="1"/>
          <p:cNvGraphicFramePr>
            <a:graphicFrameLocks noChangeAspect="1"/>
          </p:cNvGraphicFramePr>
          <p:nvPr>
            <p:custDataLst>
              <p:tags r:id="rId3"/>
            </p:custDataLst>
            <p:extLst/>
          </p:nvPr>
        </p:nvGraphicFramePr>
        <p:xfrm>
          <a:off x="1524252" y="1086892"/>
          <a:ext cx="119046" cy="119015"/>
        </p:xfrm>
        <a:graphic>
          <a:graphicData uri="http://schemas.openxmlformats.org/presentationml/2006/ole">
            <mc:AlternateContent xmlns:mc="http://schemas.openxmlformats.org/markup-compatibility/2006">
              <mc:Choice xmlns:v="urn:schemas-microsoft-com:vml" Requires="v">
                <p:oleObj spid="_x0000_s1145"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24252" y="1086892"/>
                        <a:ext cx="119046" cy="119015"/>
                      </a:xfrm>
                      <a:prstGeom prst="rect">
                        <a:avLst/>
                      </a:prstGeom>
                    </p:spPr>
                  </p:pic>
                </p:oleObj>
              </mc:Fallback>
            </mc:AlternateContent>
          </a:graphicData>
        </a:graphic>
      </p:graphicFrame>
      <p:sp>
        <p:nvSpPr>
          <p:cNvPr id="4" name="Title 3"/>
          <p:cNvSpPr>
            <a:spLocks noGrp="1"/>
          </p:cNvSpPr>
          <p:nvPr>
            <p:ph type="title"/>
            <p:custDataLst>
              <p:tags r:id="rId4"/>
            </p:custDataLst>
          </p:nvPr>
        </p:nvSpPr>
        <p:spPr>
          <a:xfrm>
            <a:off x="836612" y="115122"/>
            <a:ext cx="4119486" cy="689111"/>
          </a:xfrm>
        </p:spPr>
        <p:txBody>
          <a:bodyPr>
            <a:normAutofit fontScale="90000"/>
          </a:bodyPr>
          <a:lstStyle/>
          <a:p>
            <a:r>
              <a:rPr lang="en-US" dirty="0"/>
              <a:t>Availability sets</a:t>
            </a:r>
          </a:p>
        </p:txBody>
      </p:sp>
      <p:grpSp>
        <p:nvGrpSpPr>
          <p:cNvPr id="39" name="Group 38"/>
          <p:cNvGrpSpPr/>
          <p:nvPr/>
        </p:nvGrpSpPr>
        <p:grpSpPr>
          <a:xfrm>
            <a:off x="2015239" y="3294881"/>
            <a:ext cx="1979771" cy="1344671"/>
            <a:chOff x="1" y="2703286"/>
            <a:chExt cx="1520439" cy="1219200"/>
          </a:xfrm>
        </p:grpSpPr>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3059930"/>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03" tIns="45701" rIns="91403" bIns="45701" numCol="1" anchor="ctr" anchorCtr="0" compatLnSpc="1">
              <a:prstTxWarp prst="textNoShape">
                <a:avLst/>
              </a:prstTxWarp>
            </a:bodyPr>
            <a:lstStyle/>
            <a:p>
              <a:pPr algn="ctr">
                <a:lnSpc>
                  <a:spcPct val="90000"/>
                </a:lnSpc>
              </a:pPr>
              <a:r>
                <a:rPr lang="en-US" sz="1960" dirty="0">
                  <a:solidFill>
                    <a:srgbClr val="000000">
                      <a:alpha val="99000"/>
                    </a:srgbClr>
                  </a:solidFill>
                </a:rPr>
                <a:t>SQL Server</a:t>
              </a:r>
            </a:p>
            <a:p>
              <a:pPr algn="ctr">
                <a:lnSpc>
                  <a:spcPct val="90000"/>
                </a:lnSpc>
              </a:pPr>
              <a:r>
                <a:rPr lang="en-US" sz="1960" dirty="0">
                  <a:solidFill>
                    <a:srgbClr val="000000">
                      <a:alpha val="99000"/>
                    </a:srgbClr>
                  </a:solidFill>
                </a:rPr>
                <a:t>Primary </a:t>
              </a:r>
            </a:p>
          </p:txBody>
        </p:sp>
      </p:grpSp>
      <p:grpSp>
        <p:nvGrpSpPr>
          <p:cNvPr id="42" name="Group 41"/>
          <p:cNvGrpSpPr/>
          <p:nvPr/>
        </p:nvGrpSpPr>
        <p:grpSpPr>
          <a:xfrm>
            <a:off x="4702200" y="3308160"/>
            <a:ext cx="1925367" cy="1302940"/>
            <a:chOff x="1" y="2673510"/>
            <a:chExt cx="1686130" cy="1199863"/>
          </a:xfrm>
        </p:grpSpPr>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2673510"/>
              <a:ext cx="1686130" cy="1196285"/>
            </a:xfrm>
            <a:prstGeom prst="rect">
              <a:avLst/>
            </a:prstGeom>
          </p:spPr>
        </p:pic>
        <p:sp>
          <p:nvSpPr>
            <p:cNvPr id="44" name="Freeform 6"/>
            <p:cNvSpPr>
              <a:spLocks noEditPoints="1"/>
            </p:cNvSpPr>
            <p:nvPr/>
          </p:nvSpPr>
          <p:spPr bwMode="auto">
            <a:xfrm>
              <a:off x="222351" y="3040215"/>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03" tIns="45701" rIns="91403" bIns="45701" numCol="1" anchor="ctr" anchorCtr="0" compatLnSpc="1">
              <a:prstTxWarp prst="textNoShape">
                <a:avLst/>
              </a:prstTxWarp>
            </a:bodyPr>
            <a:lstStyle/>
            <a:p>
              <a:pPr algn="ctr">
                <a:lnSpc>
                  <a:spcPct val="90000"/>
                </a:lnSpc>
              </a:pPr>
              <a:r>
                <a:rPr lang="en-US" sz="1960" dirty="0">
                  <a:solidFill>
                    <a:srgbClr val="000000">
                      <a:alpha val="99000"/>
                    </a:srgbClr>
                  </a:solidFill>
                </a:rPr>
                <a:t>SQL Server</a:t>
              </a:r>
            </a:p>
            <a:p>
              <a:pPr algn="ctr">
                <a:lnSpc>
                  <a:spcPct val="90000"/>
                </a:lnSpc>
              </a:pPr>
              <a:r>
                <a:rPr lang="en-US" sz="1960" dirty="0">
                  <a:solidFill>
                    <a:srgbClr val="000000">
                      <a:alpha val="99000"/>
                    </a:srgbClr>
                  </a:solidFill>
                </a:rPr>
                <a:t>Secondary </a:t>
              </a:r>
            </a:p>
          </p:txBody>
        </p:sp>
      </p:grpSp>
      <p:sp>
        <p:nvSpPr>
          <p:cNvPr id="45" name="Rectangle 44"/>
          <p:cNvSpPr/>
          <p:nvPr>
            <p:custDataLst>
              <p:tags r:id="rId5"/>
            </p:custDataLst>
          </p:nvPr>
        </p:nvSpPr>
        <p:spPr bwMode="auto">
          <a:xfrm>
            <a:off x="2228533" y="1965356"/>
            <a:ext cx="3894855" cy="4632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6" tIns="34263" rIns="68526" bIns="34263" numCol="1" spcCol="0" rtlCol="0" anchor="ctr" anchorCtr="0" compatLnSpc="1">
            <a:prstTxWarp prst="textNoShape">
              <a:avLst/>
            </a:prstTxWarp>
          </a:bodyPr>
          <a:lstStyle/>
          <a:p>
            <a:pPr algn="ctr" defTabSz="685074" fontAlgn="base">
              <a:spcBef>
                <a:spcPct val="0"/>
              </a:spcBef>
              <a:spcAft>
                <a:spcPct val="0"/>
              </a:spcAft>
            </a:pPr>
            <a:r>
              <a:rPr lang="en-US" sz="2800" dirty="0">
                <a:solidFill>
                  <a:schemeClr val="bg2"/>
                </a:solidFill>
              </a:rPr>
              <a:t>Availability set</a:t>
            </a:r>
          </a:p>
        </p:txBody>
      </p:sp>
      <p:sp>
        <p:nvSpPr>
          <p:cNvPr id="16" name="Rectangle 15"/>
          <p:cNvSpPr/>
          <p:nvPr>
            <p:custDataLst>
              <p:tags r:id="rId6"/>
            </p:custDataLst>
          </p:nvPr>
        </p:nvSpPr>
        <p:spPr bwMode="auto">
          <a:xfrm>
            <a:off x="1554003" y="5952925"/>
            <a:ext cx="5451831" cy="4632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26" tIns="34263" rIns="68526" bIns="34263" numCol="1" spcCol="0" rtlCol="0" anchor="ctr" anchorCtr="0" compatLnSpc="1">
            <a:prstTxWarp prst="textNoShape">
              <a:avLst/>
            </a:prstTxWarp>
          </a:bodyPr>
          <a:lstStyle/>
          <a:p>
            <a:pPr algn="ctr" defTabSz="685074" fontAlgn="base">
              <a:spcBef>
                <a:spcPct val="0"/>
              </a:spcBef>
              <a:spcAft>
                <a:spcPct val="0"/>
              </a:spcAft>
            </a:pPr>
            <a:r>
              <a:rPr lang="en-US" sz="3136" dirty="0">
                <a:solidFill>
                  <a:schemeClr val="tx1"/>
                </a:solidFill>
              </a:rPr>
              <a:t>SLA</a:t>
            </a:r>
            <a:r>
              <a:rPr lang="en-US" sz="3136" b="1" dirty="0">
                <a:solidFill>
                  <a:sysClr val="windowText" lastClr="000000"/>
                </a:solidFill>
              </a:rPr>
              <a:t> </a:t>
            </a:r>
            <a:r>
              <a:rPr lang="en-US" sz="3136" dirty="0">
                <a:solidFill>
                  <a:schemeClr val="tx1"/>
                </a:solidFill>
              </a:rPr>
              <a:t>99.95</a:t>
            </a:r>
          </a:p>
        </p:txBody>
      </p:sp>
      <p:sp>
        <p:nvSpPr>
          <p:cNvPr id="17" name="Left Brace 16"/>
          <p:cNvSpPr/>
          <p:nvPr/>
        </p:nvSpPr>
        <p:spPr>
          <a:xfrm rot="16200000">
            <a:off x="3987915" y="2930963"/>
            <a:ext cx="554257" cy="5481581"/>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b="1" dirty="0">
              <a:ln>
                <a:solidFill>
                  <a:sysClr val="windowText" lastClr="000000"/>
                </a:solidFill>
              </a:ln>
            </a:endParaRPr>
          </a:p>
        </p:txBody>
      </p:sp>
      <p:sp>
        <p:nvSpPr>
          <p:cNvPr id="18" name="Content Placeholder 2"/>
          <p:cNvSpPr txBox="1">
            <a:spLocks/>
          </p:cNvSpPr>
          <p:nvPr/>
        </p:nvSpPr>
        <p:spPr>
          <a:xfrm>
            <a:off x="7842142" y="2633611"/>
            <a:ext cx="4238787" cy="1749531"/>
          </a:xfrm>
          <a:prstGeom prst="rect">
            <a:avLst/>
          </a:prstGeom>
          <a:noFill/>
        </p:spPr>
        <p:txBody>
          <a:bodyPr vert="horz" wrap="square" lIns="143370" tIns="89606" rIns="143370" bIns="89606"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175"/>
              </a:spcBef>
              <a:buClr>
                <a:schemeClr val="bg1"/>
              </a:buClr>
            </a:pPr>
            <a:r>
              <a:rPr lang="en-US" sz="2744" dirty="0">
                <a:solidFill>
                  <a:schemeClr val="tx1"/>
                </a:solidFill>
                <a:latin typeface="+mn-lt"/>
              </a:rPr>
              <a:t>SLA high availability </a:t>
            </a:r>
          </a:p>
          <a:p>
            <a:pPr>
              <a:lnSpc>
                <a:spcPct val="100000"/>
              </a:lnSpc>
              <a:spcBef>
                <a:spcPts val="1175"/>
              </a:spcBef>
              <a:buClr>
                <a:schemeClr val="bg1"/>
              </a:buClr>
            </a:pPr>
            <a:r>
              <a:rPr lang="en-US" sz="2744" dirty="0">
                <a:solidFill>
                  <a:schemeClr val="tx1"/>
                </a:solidFill>
                <a:latin typeface="+mn-lt"/>
              </a:rPr>
              <a:t>Hardware and software</a:t>
            </a:r>
          </a:p>
          <a:p>
            <a:pPr>
              <a:lnSpc>
                <a:spcPct val="100000"/>
              </a:lnSpc>
              <a:spcBef>
                <a:spcPts val="1175"/>
              </a:spcBef>
              <a:buClr>
                <a:schemeClr val="bg1"/>
              </a:buClr>
            </a:pPr>
            <a:r>
              <a:rPr lang="en-US" sz="2744" dirty="0">
                <a:solidFill>
                  <a:schemeClr val="tx1"/>
                </a:solidFill>
                <a:latin typeface="+mn-lt"/>
              </a:rPr>
              <a:t>Windows and Linux</a:t>
            </a:r>
          </a:p>
        </p:txBody>
      </p:sp>
      <p:cxnSp>
        <p:nvCxnSpPr>
          <p:cNvPr id="20" name="Straight Connector 19"/>
          <p:cNvCxnSpPr/>
          <p:nvPr/>
        </p:nvCxnSpPr>
        <p:spPr>
          <a:xfrm flipV="1">
            <a:off x="8088732" y="2416934"/>
            <a:ext cx="4063347" cy="1170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46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rrowheads="1"/>
          </p:cNvPicPr>
          <p:nvPr/>
        </p:nvPicPr>
        <p:blipFill>
          <a:blip r:embed="rId4" cstate="print"/>
          <a:srcRect/>
          <a:stretch>
            <a:fillRect/>
          </a:stretch>
        </p:blipFill>
        <p:spPr bwMode="auto">
          <a:xfrm>
            <a:off x="1044717" y="1705241"/>
            <a:ext cx="3287125" cy="4760341"/>
          </a:xfrm>
          <a:prstGeom prst="rect">
            <a:avLst/>
          </a:prstGeom>
          <a:noFill/>
          <a:ln w="9525">
            <a:noFill/>
            <a:miter lim="800000"/>
            <a:headEnd/>
            <a:tailEnd/>
          </a:ln>
          <a:effectLst/>
        </p:spPr>
      </p:pic>
      <p:sp>
        <p:nvSpPr>
          <p:cNvPr id="5" name="Rectangle 4"/>
          <p:cNvSpPr/>
          <p:nvPr/>
        </p:nvSpPr>
        <p:spPr bwMode="auto">
          <a:xfrm>
            <a:off x="6385323" y="2451961"/>
            <a:ext cx="4418930" cy="672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Physical Machines</a:t>
            </a:r>
          </a:p>
        </p:txBody>
      </p:sp>
      <p:cxnSp>
        <p:nvCxnSpPr>
          <p:cNvPr id="7" name="Straight Arrow Connector 6"/>
          <p:cNvCxnSpPr>
            <a:endCxn id="5" idx="1"/>
          </p:cNvCxnSpPr>
          <p:nvPr/>
        </p:nvCxnSpPr>
        <p:spPr>
          <a:xfrm>
            <a:off x="4145163" y="2059933"/>
            <a:ext cx="2240162" cy="728052"/>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5163" y="2787982"/>
            <a:ext cx="2240162"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151" y="2787985"/>
            <a:ext cx="2408172" cy="3360241"/>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5163" y="2787983"/>
            <a:ext cx="2240162" cy="578708"/>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5323" y="3378350"/>
            <a:ext cx="4418930" cy="11725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Power Unit</a:t>
            </a:r>
          </a:p>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Rack Switch</a:t>
            </a:r>
          </a:p>
        </p:txBody>
      </p:sp>
      <p:cxnSp>
        <p:nvCxnSpPr>
          <p:cNvPr id="22" name="Straight Arrow Connector 21"/>
          <p:cNvCxnSpPr>
            <a:endCxn id="21" idx="1"/>
          </p:cNvCxnSpPr>
          <p:nvPr/>
        </p:nvCxnSpPr>
        <p:spPr>
          <a:xfrm flipV="1">
            <a:off x="3977151" y="3964604"/>
            <a:ext cx="2408172" cy="716931"/>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
        <p:nvSpPr>
          <p:cNvPr id="12" name="Title 3"/>
          <p:cNvSpPr txBox="1">
            <a:spLocks/>
          </p:cNvSpPr>
          <p:nvPr>
            <p:custDataLst>
              <p:tags r:id="rId1"/>
            </p:custDataLst>
          </p:nvPr>
        </p:nvSpPr>
        <p:spPr>
          <a:xfrm>
            <a:off x="818334" y="92668"/>
            <a:ext cx="4119486" cy="689111"/>
          </a:xfrm>
          <a:prstGeom prst="rect">
            <a:avLst/>
          </a:prstGeom>
        </p:spPr>
        <p:txBody>
          <a:bodyPr vert="horz" lIns="320040" tIns="152357" rIns="53325" bIns="53325" rtlCol="0" anchor="ctr">
            <a:normAutofit fontScale="90000" lnSpcReduction="10000"/>
          </a:bodyPr>
          <a:lst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a:lstStyle>
          <a:p>
            <a:r>
              <a:rPr lang="en-US" dirty="0"/>
              <a:t>Availability sets</a:t>
            </a:r>
          </a:p>
        </p:txBody>
      </p:sp>
    </p:spTree>
    <p:extLst>
      <p:ext uri="{BB962C8B-B14F-4D97-AF65-F5344CB8AC3E}">
        <p14:creationId xmlns:p14="http://schemas.microsoft.com/office/powerpoint/2010/main" val="249257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385323" y="2451961"/>
            <a:ext cx="4418930" cy="672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Physical Machines</a:t>
            </a:r>
          </a:p>
        </p:txBody>
      </p:sp>
      <p:sp>
        <p:nvSpPr>
          <p:cNvPr id="21" name="Rectangle 20"/>
          <p:cNvSpPr/>
          <p:nvPr/>
        </p:nvSpPr>
        <p:spPr bwMode="auto">
          <a:xfrm>
            <a:off x="6385323" y="3383644"/>
            <a:ext cx="4418930" cy="11725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Power Unit</a:t>
            </a:r>
          </a:p>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Rack Switch</a:t>
            </a:r>
          </a:p>
        </p:txBody>
      </p:sp>
      <p:pic>
        <p:nvPicPr>
          <p:cNvPr id="13" name="Picture 12"/>
          <p:cNvPicPr>
            <a:picLocks noChangeArrowheads="1"/>
          </p:cNvPicPr>
          <p:nvPr/>
        </p:nvPicPr>
        <p:blipFill>
          <a:blip r:embed="rId4" cstate="print"/>
          <a:srcRect/>
          <a:stretch>
            <a:fillRect/>
          </a:stretch>
        </p:blipFill>
        <p:spPr bwMode="auto">
          <a:xfrm>
            <a:off x="1045496" y="1707029"/>
            <a:ext cx="3287125" cy="4760341"/>
          </a:xfrm>
          <a:prstGeom prst="rect">
            <a:avLst/>
          </a:prstGeom>
          <a:noFill/>
          <a:ln w="9525">
            <a:noFill/>
            <a:miter lim="800000"/>
            <a:headEnd/>
            <a:tailEnd/>
          </a:ln>
          <a:effectLst/>
        </p:spPr>
      </p:pic>
      <p:pic>
        <p:nvPicPr>
          <p:cNvPr id="15" name="Picture 14"/>
          <p:cNvPicPr>
            <a:picLocks noChangeArrowheads="1"/>
          </p:cNvPicPr>
          <p:nvPr/>
        </p:nvPicPr>
        <p:blipFill>
          <a:blip r:embed="rId4" cstate="print"/>
          <a:srcRect/>
          <a:stretch>
            <a:fillRect/>
          </a:stretch>
        </p:blipFill>
        <p:spPr bwMode="auto">
          <a:xfrm>
            <a:off x="1045496" y="1707029"/>
            <a:ext cx="3287125" cy="4760341"/>
          </a:xfrm>
          <a:prstGeom prst="rect">
            <a:avLst/>
          </a:prstGeom>
          <a:noFill/>
          <a:ln w="9525">
            <a:noFill/>
            <a:miter lim="800000"/>
            <a:headEnd/>
            <a:tailEnd/>
          </a:ln>
          <a:effectLst/>
        </p:spPr>
      </p:pic>
      <p:pic>
        <p:nvPicPr>
          <p:cNvPr id="16" name="Picture 15"/>
          <p:cNvPicPr>
            <a:picLocks noChangeArrowheads="1"/>
          </p:cNvPicPr>
          <p:nvPr/>
        </p:nvPicPr>
        <p:blipFill>
          <a:blip r:embed="rId4" cstate="print"/>
          <a:srcRect/>
          <a:stretch>
            <a:fillRect/>
          </a:stretch>
        </p:blipFill>
        <p:spPr bwMode="auto">
          <a:xfrm>
            <a:off x="1045496" y="1707029"/>
            <a:ext cx="3287125" cy="4760341"/>
          </a:xfrm>
          <a:prstGeom prst="rect">
            <a:avLst/>
          </a:prstGeom>
          <a:noFill/>
          <a:ln w="9525">
            <a:noFill/>
            <a:miter lim="800000"/>
            <a:headEnd/>
            <a:tailEnd/>
          </a:ln>
          <a:effectLst/>
        </p:spPr>
      </p:pic>
      <p:grpSp>
        <p:nvGrpSpPr>
          <p:cNvPr id="3" name="Group 2"/>
          <p:cNvGrpSpPr/>
          <p:nvPr/>
        </p:nvGrpSpPr>
        <p:grpSpPr>
          <a:xfrm>
            <a:off x="1045497" y="3702545"/>
            <a:ext cx="1862268" cy="1549468"/>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6" tIns="45694" rIns="91386" bIns="45694" numCol="1" rtlCol="0" anchor="ctr" anchorCtr="0" compatLnSpc="1">
              <a:prstTxWarp prst="textNoShape">
                <a:avLst/>
              </a:prstTxWarp>
            </a:bodyPr>
            <a:lstStyle/>
            <a:p>
              <a:pPr algn="ctr" defTabSz="913632"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6041" y="2654038"/>
              <a:ext cx="1135955" cy="1027545"/>
            </a:xfrm>
            <a:prstGeom prst="rect">
              <a:avLst/>
            </a:prstGeom>
          </p:spPr>
        </p:pic>
      </p:grpSp>
      <p:grpSp>
        <p:nvGrpSpPr>
          <p:cNvPr id="19" name="Group 18"/>
          <p:cNvGrpSpPr/>
          <p:nvPr/>
        </p:nvGrpSpPr>
        <p:grpSpPr>
          <a:xfrm>
            <a:off x="3042298" y="3702545"/>
            <a:ext cx="1862268" cy="1549468"/>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6" tIns="45694" rIns="91386" bIns="45694" numCol="1" rtlCol="0" anchor="ctr" anchorCtr="0" compatLnSpc="1">
              <a:prstTxWarp prst="textNoShape">
                <a:avLst/>
              </a:prstTxWarp>
            </a:bodyPr>
            <a:lstStyle/>
            <a:p>
              <a:pPr algn="ctr" defTabSz="913632"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2180" y="2654038"/>
              <a:ext cx="1135955" cy="1027545"/>
            </a:xfrm>
            <a:prstGeom prst="rect">
              <a:avLst/>
            </a:prstGeom>
          </p:spPr>
        </p:pic>
      </p:grpSp>
      <p:sp>
        <p:nvSpPr>
          <p:cNvPr id="6" name="Double Brace 5"/>
          <p:cNvSpPr/>
          <p:nvPr/>
        </p:nvSpPr>
        <p:spPr>
          <a:xfrm rot="5400000">
            <a:off x="1671263" y="2494499"/>
            <a:ext cx="2669527" cy="3921060"/>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4"/>
          </a:p>
        </p:txBody>
      </p:sp>
      <p:sp>
        <p:nvSpPr>
          <p:cNvPr id="24" name="Rectangle 23"/>
          <p:cNvSpPr/>
          <p:nvPr/>
        </p:nvSpPr>
        <p:spPr bwMode="auto">
          <a:xfrm>
            <a:off x="796559" y="5964226"/>
            <a:ext cx="4418930" cy="672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Availability Set</a:t>
            </a:r>
          </a:p>
        </p:txBody>
      </p:sp>
      <p:sp>
        <p:nvSpPr>
          <p:cNvPr id="27" name="Rounded Rectangle 26"/>
          <p:cNvSpPr/>
          <p:nvPr/>
        </p:nvSpPr>
        <p:spPr bwMode="auto">
          <a:xfrm>
            <a:off x="6011674" y="5190506"/>
            <a:ext cx="687932" cy="173664"/>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811" fontAlgn="base">
              <a:spcBef>
                <a:spcPct val="0"/>
              </a:spcBef>
              <a:spcAft>
                <a:spcPct val="0"/>
              </a:spcAft>
            </a:pPr>
            <a:r>
              <a:rPr lang="en-US" sz="784" b="1" dirty="0">
                <a:gradFill>
                  <a:gsLst>
                    <a:gs pos="0">
                      <a:srgbClr val="FFFFFF"/>
                    </a:gs>
                    <a:gs pos="100000">
                      <a:srgbClr val="FFFFFF"/>
                    </a:gs>
                  </a:gsLst>
                  <a:lin ang="5400000" scaled="0"/>
                </a:gradFill>
                <a:ea typeface="Segoe UI" pitchFamily="34" charset="0"/>
                <a:cs typeface="Segoe UI" pitchFamily="34" charset="0"/>
              </a:rPr>
              <a:t>VM1</a:t>
            </a:r>
          </a:p>
        </p:txBody>
      </p:sp>
      <p:sp>
        <p:nvSpPr>
          <p:cNvPr id="29" name="Rectangle 28"/>
          <p:cNvSpPr/>
          <p:nvPr/>
        </p:nvSpPr>
        <p:spPr bwMode="auto">
          <a:xfrm>
            <a:off x="1359778" y="4634052"/>
            <a:ext cx="1155943" cy="379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VM1</a:t>
            </a:r>
          </a:p>
        </p:txBody>
      </p:sp>
      <p:sp>
        <p:nvSpPr>
          <p:cNvPr id="30" name="Rectangle 29"/>
          <p:cNvSpPr/>
          <p:nvPr/>
        </p:nvSpPr>
        <p:spPr bwMode="auto">
          <a:xfrm>
            <a:off x="3420454" y="4634052"/>
            <a:ext cx="1155943" cy="379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r>
              <a:rPr lang="en-US" sz="1960" b="1" dirty="0">
                <a:gradFill>
                  <a:gsLst>
                    <a:gs pos="0">
                      <a:srgbClr val="FFFFFF"/>
                    </a:gs>
                    <a:gs pos="100000">
                      <a:srgbClr val="FFFFFF"/>
                    </a:gs>
                  </a:gsLst>
                  <a:lin ang="5400000" scaled="0"/>
                </a:gradFill>
                <a:ea typeface="Segoe UI" pitchFamily="34" charset="0"/>
                <a:cs typeface="Segoe UI" pitchFamily="34" charset="0"/>
              </a:rPr>
              <a:t>VM2</a:t>
            </a:r>
          </a:p>
        </p:txBody>
      </p:sp>
      <p:sp>
        <p:nvSpPr>
          <p:cNvPr id="32" name="Rounded Rectangle 31"/>
          <p:cNvSpPr/>
          <p:nvPr/>
        </p:nvSpPr>
        <p:spPr bwMode="auto">
          <a:xfrm>
            <a:off x="10785587" y="4848824"/>
            <a:ext cx="696103" cy="164669"/>
          </a:xfrm>
          <a:prstGeom prst="round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811" fontAlgn="base">
              <a:spcBef>
                <a:spcPct val="0"/>
              </a:spcBef>
              <a:spcAft>
                <a:spcPct val="0"/>
              </a:spcAft>
            </a:pPr>
            <a:r>
              <a:rPr lang="en-US" sz="784" b="1" dirty="0">
                <a:gradFill>
                  <a:gsLst>
                    <a:gs pos="0">
                      <a:srgbClr val="FFFFFF"/>
                    </a:gs>
                    <a:gs pos="100000">
                      <a:srgbClr val="FFFFFF"/>
                    </a:gs>
                  </a:gsLst>
                  <a:lin ang="5400000" scaled="0"/>
                </a:gradFill>
                <a:ea typeface="Segoe UI" pitchFamily="34" charset="0"/>
                <a:cs typeface="Segoe UI" pitchFamily="34" charset="0"/>
              </a:rPr>
              <a:t>VM2</a:t>
            </a:r>
          </a:p>
        </p:txBody>
      </p:sp>
      <p:sp>
        <p:nvSpPr>
          <p:cNvPr id="45" name="Rectangle 44"/>
          <p:cNvSpPr/>
          <p:nvPr/>
        </p:nvSpPr>
        <p:spPr bwMode="auto">
          <a:xfrm>
            <a:off x="9981463" y="4138079"/>
            <a:ext cx="1668238" cy="2410422"/>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811" fontAlgn="base">
              <a:lnSpc>
                <a:spcPct val="90000"/>
              </a:lnSpc>
              <a:spcBef>
                <a:spcPct val="0"/>
              </a:spcBef>
              <a:spcAft>
                <a:spcPct val="0"/>
              </a:spcAft>
            </a:pPr>
            <a:endParaRPr lang="en-US" sz="3527" b="1"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a:endCxn id="27" idx="0"/>
          </p:cNvCxnSpPr>
          <p:nvPr/>
        </p:nvCxnSpPr>
        <p:spPr>
          <a:xfrm>
            <a:off x="4966556" y="4329744"/>
            <a:ext cx="1389085" cy="860762"/>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6555" y="4329744"/>
            <a:ext cx="6131592" cy="519078"/>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itle 3"/>
          <p:cNvSpPr txBox="1">
            <a:spLocks/>
          </p:cNvSpPr>
          <p:nvPr>
            <p:custDataLst>
              <p:tags r:id="rId1"/>
            </p:custDataLst>
          </p:nvPr>
        </p:nvSpPr>
        <p:spPr>
          <a:xfrm>
            <a:off x="796559" y="135460"/>
            <a:ext cx="4119486" cy="689111"/>
          </a:xfrm>
          <a:prstGeom prst="rect">
            <a:avLst/>
          </a:prstGeom>
        </p:spPr>
        <p:txBody>
          <a:bodyPr vert="horz" lIns="320040" tIns="152357" rIns="53325" bIns="53325" rtlCol="0" anchor="ctr">
            <a:normAutofit fontScale="90000" lnSpcReduction="10000"/>
          </a:bodyPr>
          <a:lst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a:lstStyle>
          <a:p>
            <a:r>
              <a:rPr lang="en-US" dirty="0"/>
              <a:t>Availability sets</a:t>
            </a:r>
          </a:p>
        </p:txBody>
      </p:sp>
    </p:spTree>
    <p:extLst>
      <p:ext uri="{BB962C8B-B14F-4D97-AF65-F5344CB8AC3E}">
        <p14:creationId xmlns:p14="http://schemas.microsoft.com/office/powerpoint/2010/main" val="4211838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grpId="0"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grpId="0"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grpId="1" nodeType="withEffect">
                                  <p:stCondLst>
                                    <p:cond delay="500"/>
                                  </p:stCondLst>
                                  <p:childTnLst>
                                    <p:animScale>
                                      <p:cBhvr>
                                        <p:cTn id="22" dur="2000" fill="hold"/>
                                        <p:tgtEl>
                                          <p:spTgt spid="5"/>
                                        </p:tgtEl>
                                      </p:cBhvr>
                                      <p:by x="50000" y="50000"/>
                                    </p:animScale>
                                  </p:childTnLst>
                                </p:cTn>
                              </p:par>
                              <p:par>
                                <p:cTn id="23" presetID="6" presetClass="emph" presetSubtype="0" fill="hold" grpId="1" nodeType="withEffect">
                                  <p:stCondLst>
                                    <p:cond delay="500"/>
                                  </p:stCondLst>
                                  <p:childTnLst>
                                    <p:animScale>
                                      <p:cBhvr>
                                        <p:cTn id="24" dur="2000" fill="hold"/>
                                        <p:tgtEl>
                                          <p:spTgt spid="21"/>
                                        </p:tgtEl>
                                      </p:cBhvr>
                                      <p:by x="50000" y="50000"/>
                                    </p:animScale>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2"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1" grpId="0" animBg="1"/>
      <p:bldP spid="21" grpId="1" animBg="1"/>
      <p:bldP spid="21" grpId="2" animBg="1"/>
      <p:bldP spid="6" grpId="0" animBg="1"/>
      <p:bldP spid="24" grpId="0" animBg="1"/>
      <p:bldP spid="27" grpId="0" animBg="1"/>
      <p:bldP spid="29" grpId="0" animBg="1"/>
      <p:bldP spid="30" grpId="0" animBg="1"/>
      <p:bldP spid="32" grpId="0" animBg="1"/>
      <p:bldP spid="4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41"/>
          <p:cNvSpPr txBox="1">
            <a:spLocks/>
          </p:cNvSpPr>
          <p:nvPr/>
        </p:nvSpPr>
        <p:spPr>
          <a:xfrm>
            <a:off x="302350" y="2626947"/>
            <a:ext cx="4898683" cy="461457"/>
          </a:xfrm>
          <a:prstGeom prst="rect">
            <a:avLst/>
          </a:prstGeom>
        </p:spPr>
        <p:txBody>
          <a:bodyPr vert="horz" wrap="square" lIns="143373" tIns="89608" rIns="143373" bIns="89608"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05">
              <a:spcBef>
                <a:spcPts val="1176"/>
              </a:spcBef>
              <a:buClr>
                <a:schemeClr val="tx1"/>
              </a:buClr>
            </a:pPr>
            <a:r>
              <a:rPr lang="en-US" sz="2744" dirty="0">
                <a:gradFill>
                  <a:gsLst>
                    <a:gs pos="1250">
                      <a:schemeClr val="tx2"/>
                    </a:gs>
                    <a:gs pos="99000">
                      <a:schemeClr val="tx2"/>
                    </a:gs>
                  </a:gsLst>
                  <a:lin ang="5400000" scaled="0"/>
                </a:gradFill>
                <a:latin typeface="+mj-lt"/>
              </a:rPr>
              <a:t>Overview</a:t>
            </a:r>
            <a:endParaRPr lang="en-US" sz="1568" dirty="0">
              <a:gradFill>
                <a:gsLst>
                  <a:gs pos="1250">
                    <a:schemeClr val="tx1"/>
                  </a:gs>
                  <a:gs pos="99000">
                    <a:schemeClr val="tx1"/>
                  </a:gs>
                </a:gsLst>
                <a:lin ang="5400000" scaled="0"/>
              </a:gradFill>
            </a:endParaRPr>
          </a:p>
          <a:p>
            <a:pPr defTabSz="914005">
              <a:spcBef>
                <a:spcPts val="1176"/>
              </a:spcBef>
              <a:buClr>
                <a:schemeClr val="tx1"/>
              </a:buClr>
            </a:pPr>
            <a:r>
              <a:rPr lang="en-US" sz="1568" dirty="0">
                <a:gradFill>
                  <a:gsLst>
                    <a:gs pos="1250">
                      <a:schemeClr val="tx1"/>
                    </a:gs>
                    <a:gs pos="99000">
                      <a:schemeClr val="tx1"/>
                    </a:gs>
                  </a:gsLst>
                  <a:lin ang="5400000" scaled="0"/>
                </a:gradFill>
              </a:rPr>
              <a:t>Azure will guarantee availability at 99.9% with only a single instance! </a:t>
            </a:r>
          </a:p>
          <a:p>
            <a:pPr defTabSz="914005">
              <a:spcBef>
                <a:spcPts val="1176"/>
              </a:spcBef>
              <a:buClr>
                <a:schemeClr val="tx1"/>
              </a:buClr>
            </a:pPr>
            <a:r>
              <a:rPr lang="en-US" sz="1568" b="1" dirty="0">
                <a:gradFill>
                  <a:gsLst>
                    <a:gs pos="1250">
                      <a:schemeClr val="tx1"/>
                    </a:gs>
                    <a:gs pos="99000">
                      <a:schemeClr val="tx1"/>
                    </a:gs>
                  </a:gsLst>
                  <a:lin ang="5400000" scaled="0"/>
                </a:gradFill>
              </a:rPr>
              <a:t>Requires Premium Storage</a:t>
            </a:r>
          </a:p>
        </p:txBody>
      </p:sp>
      <p:sp>
        <p:nvSpPr>
          <p:cNvPr id="2" name="Title 1"/>
          <p:cNvSpPr>
            <a:spLocks noGrp="1"/>
          </p:cNvSpPr>
          <p:nvPr>
            <p:ph type="title"/>
          </p:nvPr>
        </p:nvSpPr>
        <p:spPr>
          <a:xfrm>
            <a:off x="836612" y="2"/>
            <a:ext cx="11352214" cy="1904079"/>
          </a:xfrm>
        </p:spPr>
        <p:txBody>
          <a:bodyPr>
            <a:normAutofit fontScale="90000"/>
          </a:bodyPr>
          <a:lstStyle/>
          <a:p>
            <a:r>
              <a:rPr lang="en-US" sz="4704" dirty="0"/>
              <a:t>Single instance SLA </a:t>
            </a:r>
            <a:br>
              <a:rPr lang="en-US" sz="4704" dirty="0"/>
            </a:br>
            <a:r>
              <a:rPr lang="en-US" sz="4704" dirty="0"/>
              <a:t>on virtual machines</a:t>
            </a:r>
            <a:br>
              <a:rPr lang="en-US" sz="4704" dirty="0"/>
            </a:br>
            <a:r>
              <a:rPr lang="en-US" sz="1960" spc="0" dirty="0">
                <a:latin typeface="+mn-lt"/>
              </a:rPr>
              <a:t>Guaranteed service level availability with </a:t>
            </a:r>
            <a:br>
              <a:rPr lang="en-US" sz="1960" spc="0" dirty="0">
                <a:latin typeface="+mn-lt"/>
              </a:rPr>
            </a:br>
            <a:r>
              <a:rPr lang="en-US" sz="1960" spc="0" dirty="0">
                <a:latin typeface="+mn-lt"/>
              </a:rPr>
              <a:t>a single virtual machine</a:t>
            </a:r>
          </a:p>
        </p:txBody>
      </p:sp>
      <p:grpSp>
        <p:nvGrpSpPr>
          <p:cNvPr id="16" name="Group 15"/>
          <p:cNvGrpSpPr/>
          <p:nvPr/>
        </p:nvGrpSpPr>
        <p:grpSpPr>
          <a:xfrm>
            <a:off x="5646628" y="229980"/>
            <a:ext cx="6542197" cy="6855242"/>
            <a:chOff x="5761355" y="0"/>
            <a:chExt cx="6675120" cy="6994525"/>
          </a:xfrm>
        </p:grpSpPr>
        <p:grpSp>
          <p:nvGrpSpPr>
            <p:cNvPr id="11" name="Group 10"/>
            <p:cNvGrpSpPr/>
            <p:nvPr/>
          </p:nvGrpSpPr>
          <p:grpSpPr>
            <a:xfrm>
              <a:off x="5761355" y="0"/>
              <a:ext cx="6675120" cy="6994525"/>
              <a:chOff x="5761355" y="0"/>
              <a:chExt cx="6675120" cy="6994525"/>
            </a:xfrm>
          </p:grpSpPr>
          <p:sp>
            <p:nvSpPr>
              <p:cNvPr id="19" name="Rectangle 18"/>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sp>
            <p:nvSpPr>
              <p:cNvPr id="26" name="Rounded Rectangle 37"/>
              <p:cNvSpPr/>
              <p:nvPr/>
            </p:nvSpPr>
            <p:spPr bwMode="auto">
              <a:xfrm>
                <a:off x="6824538" y="1620837"/>
                <a:ext cx="4548754" cy="3752851"/>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a:lnSpc>
                    <a:spcPct val="90000"/>
                  </a:lnSpc>
                </a:pPr>
                <a:endParaRPr lang="en-US" sz="1568"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27" name="Rectangle 26"/>
              <p:cNvSpPr/>
              <p:nvPr/>
            </p:nvSpPr>
            <p:spPr bwMode="auto">
              <a:xfrm>
                <a:off x="7107509" y="1911751"/>
                <a:ext cx="3982813" cy="3171023"/>
              </a:xfrm>
              <a:prstGeom prst="rect">
                <a:avLst/>
              </a:prstGeom>
              <a:solidFill>
                <a:schemeClr val="bg1"/>
              </a:solid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a:lnSpc>
                    <a:spcPct val="90000"/>
                  </a:lnSpc>
                </a:pPr>
                <a:r>
                  <a:rPr lang="en-US" sz="1568" dirty="0">
                    <a:latin typeface="Segoe UI Semibold" panose="020B0702040204020203" pitchFamily="34" charset="0"/>
                    <a:cs typeface="Segoe UI Semibold" panose="020B0702040204020203" pitchFamily="34" charset="0"/>
                  </a:rPr>
                  <a:t>VIRTUAL NETWORK</a:t>
                </a:r>
              </a:p>
            </p:txBody>
          </p:sp>
          <p:pic>
            <p:nvPicPr>
              <p:cNvPr id="10" name="Picture 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05725" y="1990285"/>
                <a:ext cx="334962" cy="334962"/>
              </a:xfrm>
              <a:prstGeom prst="rect">
                <a:avLst/>
              </a:prstGeom>
            </p:spPr>
          </p:pic>
          <p:sp>
            <p:nvSpPr>
              <p:cNvPr id="9" name="Rounded Rectangle 8"/>
              <p:cNvSpPr/>
              <p:nvPr/>
            </p:nvSpPr>
            <p:spPr bwMode="auto">
              <a:xfrm>
                <a:off x="7346316" y="2392874"/>
                <a:ext cx="3505199" cy="993630"/>
              </a:xfrm>
              <a:prstGeom prst="roundRect">
                <a:avLst/>
              </a:prstGeom>
              <a:solidFill>
                <a:schemeClr val="bg1">
                  <a:lumMod val="95000"/>
                </a:schemeClr>
              </a:solid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p:cNvSpPr/>
              <p:nvPr/>
            </p:nvSpPr>
            <p:spPr bwMode="auto">
              <a:xfrm>
                <a:off x="7346316" y="3733800"/>
                <a:ext cx="3505199" cy="993630"/>
              </a:xfrm>
              <a:prstGeom prst="roundRect">
                <a:avLst/>
              </a:prstGeom>
              <a:solidFill>
                <a:schemeClr val="bg1">
                  <a:lumMod val="95000"/>
                </a:schemeClr>
              </a:solid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7986912" y="3310844"/>
                <a:ext cx="2224007" cy="433965"/>
              </a:xfrm>
              <a:prstGeom prst="rect">
                <a:avLst/>
              </a:prstGeom>
              <a:noFill/>
            </p:spPr>
            <p:txBody>
              <a:bodyPr wrap="none" lIns="179238" tIns="143391" rIns="179238" bIns="143391" rtlCol="0">
                <a:spAutoFit/>
              </a:bodyPr>
              <a:lstStyle/>
              <a:p>
                <a:pPr>
                  <a:lnSpc>
                    <a:spcPct val="90000"/>
                  </a:lnSpc>
                </a:pPr>
                <a:r>
                  <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AVAILABILITY SET – 99.95% SLA</a:t>
                </a:r>
              </a:p>
            </p:txBody>
          </p:sp>
          <p:sp>
            <p:nvSpPr>
              <p:cNvPr id="24" name="TextBox 23"/>
              <p:cNvSpPr txBox="1"/>
              <p:nvPr/>
            </p:nvSpPr>
            <p:spPr>
              <a:xfrm>
                <a:off x="8177669" y="4657554"/>
                <a:ext cx="1842492" cy="433965"/>
              </a:xfrm>
              <a:prstGeom prst="rect">
                <a:avLst/>
              </a:prstGeom>
              <a:noFill/>
            </p:spPr>
            <p:txBody>
              <a:bodyPr wrap="none" lIns="179238" tIns="143391" rIns="179238" bIns="143391" rtlCol="0">
                <a:spAutoFit/>
              </a:bodyPr>
              <a:lstStyle/>
              <a:p>
                <a:pPr>
                  <a:lnSpc>
                    <a:spcPct val="90000"/>
                  </a:lnSpc>
                </a:pPr>
                <a:r>
                  <a:rPr lang="en-US" sz="98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SINGLE VM – 99.95% SLA</a:t>
                </a:r>
              </a:p>
            </p:txBody>
          </p:sp>
          <p:grpSp>
            <p:nvGrpSpPr>
              <p:cNvPr id="3" name="Group 2"/>
              <p:cNvGrpSpPr/>
              <p:nvPr/>
            </p:nvGrpSpPr>
            <p:grpSpPr>
              <a:xfrm>
                <a:off x="9280986" y="2426962"/>
                <a:ext cx="853440" cy="853440"/>
                <a:chOff x="9997266" y="2230573"/>
                <a:chExt cx="853440" cy="853440"/>
              </a:xfrm>
            </p:grpSpPr>
            <p:sp>
              <p:nvSpPr>
                <p:cNvPr id="30" name="Rectangle 29"/>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32" name="Group 31"/>
              <p:cNvGrpSpPr/>
              <p:nvPr/>
            </p:nvGrpSpPr>
            <p:grpSpPr>
              <a:xfrm>
                <a:off x="8115126" y="2426962"/>
                <a:ext cx="853440" cy="853440"/>
                <a:chOff x="9997266" y="2230573"/>
                <a:chExt cx="853440" cy="853440"/>
              </a:xfrm>
            </p:grpSpPr>
            <p:sp>
              <p:nvSpPr>
                <p:cNvPr id="33" name="Rectangle 32"/>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35" name="Group 34"/>
              <p:cNvGrpSpPr/>
              <p:nvPr/>
            </p:nvGrpSpPr>
            <p:grpSpPr>
              <a:xfrm>
                <a:off x="8698056" y="3823164"/>
                <a:ext cx="853440" cy="853440"/>
                <a:chOff x="9997266" y="2230573"/>
                <a:chExt cx="853440" cy="853440"/>
              </a:xfrm>
            </p:grpSpPr>
            <p:sp>
              <p:nvSpPr>
                <p:cNvPr id="36" name="Rectangle 35"/>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pic>
            <p:nvPicPr>
              <p:cNvPr id="38" name="Picture 3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163175" y="1990285"/>
                <a:ext cx="334962" cy="334962"/>
              </a:xfrm>
              <a:prstGeom prst="rect">
                <a:avLst/>
              </a:prstGeom>
            </p:spPr>
          </p:pic>
          <p:cxnSp>
            <p:nvCxnSpPr>
              <p:cNvPr id="5" name="Connector: Elbow 4"/>
              <p:cNvCxnSpPr/>
              <p:nvPr/>
            </p:nvCxnSpPr>
            <p:spPr>
              <a:xfrm rot="16200000" flipH="1">
                <a:off x="9092565" y="2618264"/>
                <a:ext cx="12700" cy="1165860"/>
              </a:xfrm>
              <a:prstGeom prst="bentConnector3">
                <a:avLst>
                  <a:gd name="adj1" fmla="val 70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1662553" y="296863"/>
              <a:ext cx="501650" cy="501650"/>
              <a:chOff x="454026" y="2941397"/>
              <a:chExt cx="501650" cy="501650"/>
            </a:xfrm>
          </p:grpSpPr>
          <p:sp>
            <p:nvSpPr>
              <p:cNvPr id="40" name="Oval 39"/>
              <p:cNvSpPr/>
              <p:nvPr/>
            </p:nvSpPr>
            <p:spPr bwMode="auto">
              <a:xfrm>
                <a:off x="454026" y="2941397"/>
                <a:ext cx="501650" cy="501650"/>
              </a:xfrm>
              <a:prstGeom prst="ellipse">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
              <p:cNvGrpSpPr>
                <a:grpSpLocks noChangeAspect="1"/>
              </p:cNvGrpSpPr>
              <p:nvPr/>
            </p:nvGrpSpPr>
            <p:grpSpPr bwMode="auto">
              <a:xfrm>
                <a:off x="588014" y="3039018"/>
                <a:ext cx="233675" cy="306408"/>
                <a:chOff x="3766" y="2005"/>
                <a:chExt cx="302" cy="396"/>
              </a:xfrm>
              <a:solidFill>
                <a:schemeClr val="bg2">
                  <a:lumMod val="75000"/>
                </a:schemeClr>
              </a:solidFill>
            </p:grpSpPr>
            <p:sp>
              <p:nvSpPr>
                <p:cNvPr id="42" name="Freeform 5"/>
                <p:cNvSpPr>
                  <a:spLocks noEditPoints="1"/>
                </p:cNvSpPr>
                <p:nvPr/>
              </p:nvSpPr>
              <p:spPr bwMode="auto">
                <a:xfrm>
                  <a:off x="3766" y="2158"/>
                  <a:ext cx="242" cy="243"/>
                </a:xfrm>
                <a:custGeom>
                  <a:avLst/>
                  <a:gdLst>
                    <a:gd name="T0" fmla="*/ 63 w 125"/>
                    <a:gd name="T1" fmla="*/ 0 h 125"/>
                    <a:gd name="T2" fmla="*/ 0 w 125"/>
                    <a:gd name="T3" fmla="*/ 62 h 125"/>
                    <a:gd name="T4" fmla="*/ 63 w 125"/>
                    <a:gd name="T5" fmla="*/ 125 h 125"/>
                    <a:gd name="T6" fmla="*/ 125 w 125"/>
                    <a:gd name="T7" fmla="*/ 62 h 125"/>
                    <a:gd name="T8" fmla="*/ 63 w 125"/>
                    <a:gd name="T9" fmla="*/ 0 h 125"/>
                    <a:gd name="T10" fmla="*/ 63 w 125"/>
                    <a:gd name="T11" fmla="*/ 118 h 125"/>
                    <a:gd name="T12" fmla="*/ 7 w 125"/>
                    <a:gd name="T13" fmla="*/ 62 h 125"/>
                    <a:gd name="T14" fmla="*/ 63 w 125"/>
                    <a:gd name="T15" fmla="*/ 7 h 125"/>
                    <a:gd name="T16" fmla="*/ 118 w 125"/>
                    <a:gd name="T17" fmla="*/ 62 h 125"/>
                    <a:gd name="T18" fmla="*/ 63 w 125"/>
                    <a:gd name="T19"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63" y="0"/>
                      </a:moveTo>
                      <a:cubicBezTo>
                        <a:pt x="28" y="0"/>
                        <a:pt x="0" y="28"/>
                        <a:pt x="0" y="62"/>
                      </a:cubicBezTo>
                      <a:cubicBezTo>
                        <a:pt x="0" y="97"/>
                        <a:pt x="28" y="125"/>
                        <a:pt x="63" y="125"/>
                      </a:cubicBezTo>
                      <a:cubicBezTo>
                        <a:pt x="97" y="125"/>
                        <a:pt x="125" y="97"/>
                        <a:pt x="125" y="62"/>
                      </a:cubicBezTo>
                      <a:cubicBezTo>
                        <a:pt x="125" y="28"/>
                        <a:pt x="97" y="0"/>
                        <a:pt x="63" y="0"/>
                      </a:cubicBezTo>
                      <a:close/>
                      <a:moveTo>
                        <a:pt x="63" y="118"/>
                      </a:moveTo>
                      <a:cubicBezTo>
                        <a:pt x="32" y="118"/>
                        <a:pt x="7" y="93"/>
                        <a:pt x="7" y="62"/>
                      </a:cubicBezTo>
                      <a:cubicBezTo>
                        <a:pt x="7" y="32"/>
                        <a:pt x="32" y="7"/>
                        <a:pt x="63" y="7"/>
                      </a:cubicBezTo>
                      <a:cubicBezTo>
                        <a:pt x="93" y="7"/>
                        <a:pt x="118" y="32"/>
                        <a:pt x="118" y="62"/>
                      </a:cubicBezTo>
                      <a:cubicBezTo>
                        <a:pt x="118" y="93"/>
                        <a:pt x="93" y="118"/>
                        <a:pt x="63"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2156"/>
                </a:p>
              </p:txBody>
            </p:sp>
            <p:sp>
              <p:nvSpPr>
                <p:cNvPr id="43" name="Freeform 6"/>
                <p:cNvSpPr>
                  <a:spLocks/>
                </p:cNvSpPr>
                <p:nvPr/>
              </p:nvSpPr>
              <p:spPr bwMode="auto">
                <a:xfrm>
                  <a:off x="3923" y="2005"/>
                  <a:ext cx="145" cy="210"/>
                </a:xfrm>
                <a:custGeom>
                  <a:avLst/>
                  <a:gdLst>
                    <a:gd name="T0" fmla="*/ 75 w 75"/>
                    <a:gd name="T1" fmla="*/ 50 h 108"/>
                    <a:gd name="T2" fmla="*/ 38 w 75"/>
                    <a:gd name="T3" fmla="*/ 0 h 108"/>
                    <a:gd name="T4" fmla="*/ 0 w 75"/>
                    <a:gd name="T5" fmla="*/ 50 h 108"/>
                    <a:gd name="T6" fmla="*/ 27 w 75"/>
                    <a:gd name="T7" fmla="*/ 50 h 108"/>
                    <a:gd name="T8" fmla="*/ 27 w 75"/>
                    <a:gd name="T9" fmla="*/ 83 h 108"/>
                    <a:gd name="T10" fmla="*/ 48 w 75"/>
                    <a:gd name="T11" fmla="*/ 108 h 108"/>
                    <a:gd name="T12" fmla="*/ 48 w 75"/>
                    <a:gd name="T13" fmla="*/ 50 h 108"/>
                    <a:gd name="T14" fmla="*/ 75 w 75"/>
                    <a:gd name="T15" fmla="*/ 5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108">
                      <a:moveTo>
                        <a:pt x="75" y="50"/>
                      </a:moveTo>
                      <a:cubicBezTo>
                        <a:pt x="38" y="0"/>
                        <a:pt x="38" y="0"/>
                        <a:pt x="38" y="0"/>
                      </a:cubicBezTo>
                      <a:cubicBezTo>
                        <a:pt x="0" y="50"/>
                        <a:pt x="0" y="50"/>
                        <a:pt x="0" y="50"/>
                      </a:cubicBezTo>
                      <a:cubicBezTo>
                        <a:pt x="27" y="50"/>
                        <a:pt x="27" y="50"/>
                        <a:pt x="27" y="50"/>
                      </a:cubicBezTo>
                      <a:cubicBezTo>
                        <a:pt x="27" y="83"/>
                        <a:pt x="27" y="83"/>
                        <a:pt x="27" y="83"/>
                      </a:cubicBezTo>
                      <a:cubicBezTo>
                        <a:pt x="36" y="90"/>
                        <a:pt x="43" y="99"/>
                        <a:pt x="48" y="108"/>
                      </a:cubicBezTo>
                      <a:cubicBezTo>
                        <a:pt x="48" y="50"/>
                        <a:pt x="48" y="50"/>
                        <a:pt x="48" y="50"/>
                      </a:cubicBez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2156"/>
                </a:p>
              </p:txBody>
            </p:sp>
            <p:sp>
              <p:nvSpPr>
                <p:cNvPr id="44" name="Freeform 7"/>
                <p:cNvSpPr>
                  <a:spLocks/>
                </p:cNvSpPr>
                <p:nvPr/>
              </p:nvSpPr>
              <p:spPr bwMode="auto">
                <a:xfrm>
                  <a:off x="3882" y="2203"/>
                  <a:ext cx="64" cy="122"/>
                </a:xfrm>
                <a:custGeom>
                  <a:avLst/>
                  <a:gdLst>
                    <a:gd name="T0" fmla="*/ 10 w 64"/>
                    <a:gd name="T1" fmla="*/ 82 h 122"/>
                    <a:gd name="T2" fmla="*/ 10 w 64"/>
                    <a:gd name="T3" fmla="*/ 0 h 122"/>
                    <a:gd name="T4" fmla="*/ 0 w 64"/>
                    <a:gd name="T5" fmla="*/ 0 h 122"/>
                    <a:gd name="T6" fmla="*/ 0 w 64"/>
                    <a:gd name="T7" fmla="*/ 89 h 122"/>
                    <a:gd name="T8" fmla="*/ 0 w 64"/>
                    <a:gd name="T9" fmla="*/ 89 h 122"/>
                    <a:gd name="T10" fmla="*/ 0 w 64"/>
                    <a:gd name="T11" fmla="*/ 89 h 122"/>
                    <a:gd name="T12" fmla="*/ 58 w 64"/>
                    <a:gd name="T13" fmla="*/ 122 h 122"/>
                    <a:gd name="T14" fmla="*/ 64 w 64"/>
                    <a:gd name="T15" fmla="*/ 113 h 122"/>
                    <a:gd name="T16" fmla="*/ 10 w 64"/>
                    <a:gd name="T17"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2">
                      <a:moveTo>
                        <a:pt x="10" y="82"/>
                      </a:moveTo>
                      <a:lnTo>
                        <a:pt x="10" y="0"/>
                      </a:lnTo>
                      <a:lnTo>
                        <a:pt x="0" y="0"/>
                      </a:lnTo>
                      <a:lnTo>
                        <a:pt x="0" y="89"/>
                      </a:lnTo>
                      <a:lnTo>
                        <a:pt x="0" y="89"/>
                      </a:lnTo>
                      <a:lnTo>
                        <a:pt x="0" y="89"/>
                      </a:lnTo>
                      <a:lnTo>
                        <a:pt x="58" y="122"/>
                      </a:lnTo>
                      <a:lnTo>
                        <a:pt x="64" y="113"/>
                      </a:lnTo>
                      <a:lnTo>
                        <a:pt x="1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2156"/>
                </a:p>
              </p:txBody>
            </p:sp>
          </p:grpSp>
        </p:grpSp>
      </p:grpSp>
      <p:sp>
        <p:nvSpPr>
          <p:cNvPr id="47" name="Trapezoid 46"/>
          <p:cNvSpPr/>
          <p:nvPr/>
        </p:nvSpPr>
        <p:spPr bwMode="auto">
          <a:xfrm rot="2700000">
            <a:off x="10581334" y="369139"/>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399792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1+#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35" presetClass="path" presetSubtype="0" decel="100000" fill="hold" grpId="1" nodeType="withEffect">
                                  <p:stCondLst>
                                    <p:cond delay="250"/>
                                  </p:stCondLst>
                                  <p:childTnLst>
                                    <p:animMotion origin="layout" path="M -3.14526E-6 -2.00182E-6 L -0.02374 -2.00182E-6 " pathEditMode="relative" rAng="0" ptsTypes="AA">
                                      <p:cBhvr>
                                        <p:cTn id="13" dur="750" spd="-100000" fill="hold"/>
                                        <p:tgtEl>
                                          <p:spTgt spid="20"/>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789" y="169785"/>
            <a:ext cx="12743026" cy="6481396"/>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5" y="1006908"/>
            <a:ext cx="12177578" cy="6149499"/>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1579" y="3219589"/>
            <a:ext cx="549001" cy="527330"/>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normAutofit fontScale="90000"/>
          </a:bodyPr>
          <a:lstStyle/>
          <a:p>
            <a:r>
              <a:rPr lang="en-US" sz="4798" spc="-100" dirty="0"/>
              <a:t>Hyper scale Infrastructure</a:t>
            </a:r>
            <a:endParaRPr lang="en-US" sz="4798" dirty="0">
              <a:solidFill>
                <a:srgbClr val="0070C0"/>
              </a:solidFill>
            </a:endParaRPr>
          </a:p>
        </p:txBody>
      </p:sp>
      <p:sp>
        <p:nvSpPr>
          <p:cNvPr id="27" name="TextBox 26"/>
          <p:cNvSpPr txBox="1"/>
          <p:nvPr/>
        </p:nvSpPr>
        <p:spPr>
          <a:xfrm>
            <a:off x="1046379" y="594404"/>
            <a:ext cx="11561152" cy="461158"/>
          </a:xfrm>
          <a:prstGeom prst="rect">
            <a:avLst/>
          </a:prstGeom>
          <a:ln>
            <a:noFill/>
            <a:tailEnd type="oval" w="med" len="med"/>
          </a:ln>
        </p:spPr>
        <p:style>
          <a:lnRef idx="1">
            <a:schemeClr val="accent1"/>
          </a:lnRef>
          <a:fillRef idx="0">
            <a:schemeClr val="accent1"/>
          </a:fillRef>
          <a:effectRef idx="0">
            <a:schemeClr val="accent1"/>
          </a:effectRef>
          <a:fontRef idx="minor">
            <a:schemeClr val="tx1"/>
          </a:fontRef>
        </p:style>
        <p:txBody>
          <a:bodyPr wrap="square" lIns="91347" tIns="45675" rIns="91347" bIns="45675" rtlCol="0">
            <a:spAutoFit/>
          </a:bodyPr>
          <a:lstStyle/>
          <a:p>
            <a:pPr defTabSz="1217727">
              <a:defRPr/>
            </a:pPr>
            <a:r>
              <a:rPr lang="en-US" sz="2397" spc="-100" dirty="0">
                <a:solidFill>
                  <a:srgbClr val="FFB900">
                    <a:lumMod val="50000"/>
                  </a:srgbClr>
                </a:solidFill>
                <a:latin typeface="Segoe UI Light"/>
              </a:rPr>
              <a:t>34 Regions Worldwide, 26 ONLINE…huge capacity around the world…growing every year</a:t>
            </a:r>
          </a:p>
        </p:txBody>
      </p:sp>
      <p:sp>
        <p:nvSpPr>
          <p:cNvPr id="3" name="Rectangle 2"/>
          <p:cNvSpPr/>
          <p:nvPr/>
        </p:nvSpPr>
        <p:spPr>
          <a:xfrm>
            <a:off x="72325" y="5882158"/>
            <a:ext cx="7975577" cy="1445660"/>
          </a:xfrm>
          <a:prstGeom prst="rect">
            <a:avLst/>
          </a:prstGeom>
          <a:noFill/>
        </p:spPr>
        <p:txBody>
          <a:bodyPr wrap="square">
            <a:spAutoFit/>
          </a:bodyPr>
          <a:lstStyle/>
          <a:p>
            <a:pPr marL="177713" lvl="1" indent="-177713" defTabSz="913514">
              <a:buSzPct val="60000"/>
              <a:buFont typeface="Wingdings" panose="05000000000000000000" pitchFamily="2" charset="2"/>
              <a:buChar char=""/>
              <a:tabLst>
                <a:tab pos="177713" algn="l"/>
              </a:tabLst>
              <a:defRPr/>
            </a:pPr>
            <a:r>
              <a:rPr lang="en-US" sz="2199" spc="-29" dirty="0">
                <a:solidFill>
                  <a:srgbClr val="FFB900">
                    <a:lumMod val="50000"/>
                  </a:srgbClr>
                </a:solidFill>
                <a:latin typeface="Segoe UI Light" panose="020B0502040204020203" pitchFamily="34" charset="0"/>
                <a:cs typeface="Segoe UI Light" panose="020B0502040204020203" pitchFamily="34" charset="0"/>
              </a:rPr>
              <a:t>100+ datacenters</a:t>
            </a:r>
          </a:p>
          <a:p>
            <a:pPr marL="177713" lvl="1" indent="-177713" defTabSz="913514">
              <a:buSzPct val="60000"/>
              <a:buFont typeface="Wingdings" panose="05000000000000000000" pitchFamily="2" charset="2"/>
              <a:buChar char=""/>
              <a:tabLst>
                <a:tab pos="177713" algn="l"/>
              </a:tabLst>
              <a:defRPr/>
            </a:pPr>
            <a:r>
              <a:rPr lang="en-US" sz="2199" spc="-29" dirty="0">
                <a:solidFill>
                  <a:srgbClr val="FFB900">
                    <a:lumMod val="50000"/>
                  </a:srgbClr>
                </a:solidFill>
                <a:latin typeface="Segoe UI Light" panose="020B0502040204020203" pitchFamily="34" charset="0"/>
                <a:cs typeface="Segoe UI Light" panose="020B0502040204020203" pitchFamily="34" charset="0"/>
              </a:rPr>
              <a:t>Top 3 networks in the world</a:t>
            </a:r>
          </a:p>
          <a:p>
            <a:pPr marL="177713" lvl="1" indent="-177713" defTabSz="913514">
              <a:buSzPct val="60000"/>
              <a:buFont typeface="Wingdings" panose="05000000000000000000" pitchFamily="2" charset="2"/>
              <a:buChar char=""/>
              <a:tabLst>
                <a:tab pos="177713" algn="l"/>
              </a:tabLst>
              <a:defRPr/>
            </a:pPr>
            <a:r>
              <a:rPr lang="en-US" sz="2199" spc="-29" dirty="0">
                <a:solidFill>
                  <a:srgbClr val="FFB900">
                    <a:lumMod val="50000"/>
                  </a:srgbClr>
                </a:solidFill>
                <a:latin typeface="Segoe UI Light" panose="020B0502040204020203" pitchFamily="34" charset="0"/>
                <a:cs typeface="Segoe UI Light" panose="020B0502040204020203" pitchFamily="34" charset="0"/>
              </a:rPr>
              <a:t>2.5x AWS, 7x Google DC Regions</a:t>
            </a:r>
          </a:p>
          <a:p>
            <a:pPr marL="177713" lvl="1" indent="-177713" defTabSz="913514">
              <a:buSzPct val="60000"/>
              <a:buFont typeface="Wingdings" panose="05000000000000000000" pitchFamily="2" charset="2"/>
              <a:buChar char=""/>
              <a:tabLst>
                <a:tab pos="177713" algn="l"/>
              </a:tabLst>
              <a:defRPr/>
            </a:pPr>
            <a:r>
              <a:rPr lang="en-US" sz="2199" spc="-29" dirty="0">
                <a:solidFill>
                  <a:srgbClr val="FFB900">
                    <a:lumMod val="50000"/>
                  </a:srgbClr>
                </a:solidFill>
                <a:latin typeface="Segoe UI Light" panose="020B0502040204020203" pitchFamily="34" charset="0"/>
                <a:cs typeface="Segoe UI Light" panose="020B0502040204020203" pitchFamily="34" charset="0"/>
              </a:rPr>
              <a:t>G Series – Largest VM in World, 32 cores, 448GB Ram, SSD…</a:t>
            </a:r>
          </a:p>
        </p:txBody>
      </p:sp>
      <p:sp>
        <p:nvSpPr>
          <p:cNvPr id="67" name="Rectangle 66"/>
          <p:cNvSpPr/>
          <p:nvPr/>
        </p:nvSpPr>
        <p:spPr bwMode="auto">
          <a:xfrm>
            <a:off x="6842042" y="6559348"/>
            <a:ext cx="176453" cy="14501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727">
              <a:defRPr/>
            </a:pPr>
            <a:endParaRPr lang="en-US" sz="2199" spc="-100" dirty="0">
              <a:solidFill>
                <a:srgbClr val="FFFFFF"/>
              </a:solidFill>
              <a:latin typeface="Segoe UI Light"/>
              <a:cs typeface="Segoe UI" pitchFamily="34" charset="0"/>
            </a:endParaRPr>
          </a:p>
        </p:txBody>
      </p:sp>
      <p:sp>
        <p:nvSpPr>
          <p:cNvPr id="68" name="Rectangle 67"/>
          <p:cNvSpPr/>
          <p:nvPr/>
        </p:nvSpPr>
        <p:spPr bwMode="auto">
          <a:xfrm>
            <a:off x="6847434" y="6293805"/>
            <a:ext cx="176268" cy="143223"/>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prstTxWarp prst="textNoShape">
              <a:avLst/>
            </a:prstTxWarp>
          </a:bodyPr>
          <a:lstStyle/>
          <a:p>
            <a:pPr algn="ctr" defTabSz="1217727">
              <a:defRPr/>
            </a:pPr>
            <a:endParaRPr lang="en-US" sz="784" spc="-100" dirty="0">
              <a:solidFill>
                <a:srgbClr val="FFFFFF"/>
              </a:solidFill>
              <a:cs typeface="Segoe UI" pitchFamily="34" charset="0"/>
            </a:endParaRPr>
          </a:p>
        </p:txBody>
      </p:sp>
      <p:sp>
        <p:nvSpPr>
          <p:cNvPr id="4" name="Rectangle 3"/>
          <p:cNvSpPr/>
          <p:nvPr/>
        </p:nvSpPr>
        <p:spPr>
          <a:xfrm>
            <a:off x="6976805" y="6189138"/>
            <a:ext cx="1179016" cy="343354"/>
          </a:xfrm>
          <a:prstGeom prst="rect">
            <a:avLst/>
          </a:prstGeom>
        </p:spPr>
        <p:txBody>
          <a:bodyPr wrap="none">
            <a:spAutoFit/>
          </a:bodyPr>
          <a:lstStyle/>
          <a:p>
            <a:pPr defTabSz="913798">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solidFill>
                <a:srgbClr val="505050"/>
              </a:solidFill>
            </a:endParaRPr>
          </a:p>
        </p:txBody>
      </p:sp>
      <p:sp>
        <p:nvSpPr>
          <p:cNvPr id="69" name="Rectangle 68"/>
          <p:cNvSpPr/>
          <p:nvPr/>
        </p:nvSpPr>
        <p:spPr>
          <a:xfrm>
            <a:off x="6985327" y="6448682"/>
            <a:ext cx="2600947" cy="343354"/>
          </a:xfrm>
          <a:prstGeom prst="rect">
            <a:avLst/>
          </a:prstGeom>
        </p:spPr>
        <p:txBody>
          <a:bodyPr wrap="none">
            <a:spAutoFit/>
          </a:bodyPr>
          <a:lstStyle/>
          <a:p>
            <a:pPr defTabSz="913798">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600" dirty="0">
              <a:solidFill>
                <a:srgbClr val="505050"/>
              </a:solidFill>
            </a:endParaRPr>
          </a:p>
        </p:txBody>
      </p:sp>
      <p:sp>
        <p:nvSpPr>
          <p:cNvPr id="74" name="Rectangle 73"/>
          <p:cNvSpPr/>
          <p:nvPr/>
        </p:nvSpPr>
        <p:spPr bwMode="auto">
          <a:xfrm>
            <a:off x="1837891" y="2560034"/>
            <a:ext cx="633290"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Central US</a:t>
            </a:r>
          </a:p>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568" y="3360426"/>
            <a:ext cx="603415"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West US</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76" name="Rectangle 75"/>
          <p:cNvSpPr/>
          <p:nvPr/>
        </p:nvSpPr>
        <p:spPr bwMode="auto">
          <a:xfrm>
            <a:off x="3988637" y="3337853"/>
            <a:ext cx="568671"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East US</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8973" y="3954356"/>
            <a:ext cx="667197"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0581" y="2056604"/>
            <a:ext cx="909009"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313" y="2826356"/>
            <a:ext cx="525797"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643" y="3865003"/>
            <a:ext cx="952595"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8208" y="5625995"/>
            <a:ext cx="844137"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Brazil South</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Sao Paulo State</a:t>
            </a:r>
          </a:p>
        </p:txBody>
      </p:sp>
      <p:sp>
        <p:nvSpPr>
          <p:cNvPr id="92" name="Rectangle 91"/>
          <p:cNvSpPr/>
          <p:nvPr/>
        </p:nvSpPr>
        <p:spPr bwMode="auto">
          <a:xfrm>
            <a:off x="6077026" y="2307630"/>
            <a:ext cx="780228"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West Europe</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5815" y="2738421"/>
            <a:ext cx="783168"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a:solidFill>
                  <a:srgbClr val="FFFFFF"/>
                </a:solidFill>
                <a:latin typeface="Segoe UI Light"/>
                <a:ea typeface="Verdana" panose="020B0604030504040204" pitchFamily="34" charset="0"/>
                <a:cs typeface="Arial" panose="020B0604020202020204" pitchFamily="34" charset="0"/>
              </a:rPr>
              <a:t>China North *</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5051" y="3135258"/>
            <a:ext cx="761815"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China South *</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59970" y="3049283"/>
            <a:ext cx="882387"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Japan East</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Tokyo, Saitama</a:t>
            </a:r>
          </a:p>
        </p:txBody>
      </p:sp>
      <p:sp>
        <p:nvSpPr>
          <p:cNvPr id="99" name="Rectangle 98"/>
          <p:cNvSpPr/>
          <p:nvPr/>
        </p:nvSpPr>
        <p:spPr bwMode="auto">
          <a:xfrm>
            <a:off x="10859970" y="3506318"/>
            <a:ext cx="721803"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Japan West</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4321" y="3902278"/>
            <a:ext cx="1065337" cy="734820"/>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India South</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2055" y="4161090"/>
            <a:ext cx="721524"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East Asia</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2693" y="4680784"/>
            <a:ext cx="621295"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SE Asia</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3060" y="5739777"/>
            <a:ext cx="1015769"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1862" y="5184231"/>
            <a:ext cx="929911"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Australia East</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6955" y="6693686"/>
            <a:ext cx="5366313" cy="336652"/>
          </a:xfrm>
          <a:prstGeom prst="rect">
            <a:avLst/>
          </a:prstGeom>
        </p:spPr>
        <p:txBody>
          <a:bodyPr wrap="none">
            <a:spAutoFit/>
          </a:bodyPr>
          <a:lstStyle/>
          <a:p>
            <a:pPr marL="0" lvl="1" defTabSz="913514">
              <a:buSzPct val="100000"/>
              <a:defRPr/>
            </a:pPr>
            <a:r>
              <a:rPr lang="en-US" sz="1600" spc="-29" dirty="0">
                <a:solidFill>
                  <a:srgbClr val="505050"/>
                </a:solidFill>
                <a:latin typeface="Segoe UI Light" panose="020B0502040204020203" pitchFamily="34" charset="0"/>
                <a:cs typeface="Segoe UI Light" panose="020B0502040204020203" pitchFamily="34" charset="0"/>
              </a:rPr>
              <a:t>* Operated by 21Vianet  ** Data Custodian - Deutsche Telekom</a:t>
            </a:r>
          </a:p>
        </p:txBody>
      </p:sp>
      <p:grpSp>
        <p:nvGrpSpPr>
          <p:cNvPr id="9" name="Group 8"/>
          <p:cNvGrpSpPr/>
          <p:nvPr/>
        </p:nvGrpSpPr>
        <p:grpSpPr>
          <a:xfrm>
            <a:off x="8047903" y="3581161"/>
            <a:ext cx="722490" cy="88480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India Central</a:t>
              </a:r>
            </a:p>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7158" y="4450485"/>
            <a:ext cx="549001" cy="527330"/>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69659" y="3810473"/>
            <a:ext cx="549001" cy="527330"/>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39724" y="5768786"/>
            <a:ext cx="549001" cy="527330"/>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4859" y="5642951"/>
            <a:ext cx="549001" cy="527330"/>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3934" y="3532532"/>
            <a:ext cx="549001" cy="527330"/>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0421" y="3237797"/>
            <a:ext cx="549001" cy="527330"/>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59372" y="3218452"/>
            <a:ext cx="549001" cy="527330"/>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0652" y="3360428"/>
            <a:ext cx="549001" cy="527330"/>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3989" y="4718104"/>
            <a:ext cx="425350" cy="14539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37504" y="4078113"/>
            <a:ext cx="344551" cy="26568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5958" y="3500683"/>
            <a:ext cx="822477" cy="2981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0034" y="3628374"/>
            <a:ext cx="409935" cy="6065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39249" y="3231995"/>
            <a:ext cx="320721" cy="25905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19226" y="3103844"/>
            <a:ext cx="168173" cy="40146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5047" y="5549655"/>
            <a:ext cx="191771" cy="35902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58830" y="5922490"/>
            <a:ext cx="551647" cy="11429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4128" y="2739031"/>
            <a:ext cx="549001" cy="527330"/>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7101" y="2713064"/>
            <a:ext cx="549001" cy="527330"/>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32745" y="2673054"/>
            <a:ext cx="334394" cy="33414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0"/>
          </p:cNvCxnSpPr>
          <p:nvPr/>
        </p:nvCxnSpPr>
        <p:spPr>
          <a:xfrm flipV="1">
            <a:off x="5210635" y="2981172"/>
            <a:ext cx="491711" cy="12267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7981" y="3489138"/>
            <a:ext cx="394687" cy="54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89732" y="3642098"/>
            <a:ext cx="549001" cy="527330"/>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1530" y="3108616"/>
            <a:ext cx="549001" cy="527330"/>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0820" y="3188323"/>
            <a:ext cx="549001" cy="527330"/>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0740" y="3313387"/>
            <a:ext cx="549001" cy="527330"/>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4957" y="5273554"/>
            <a:ext cx="549001" cy="527330"/>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016" y="3520565"/>
            <a:ext cx="655619" cy="6059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399604" y="2518266"/>
            <a:ext cx="1290068" cy="894245"/>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Canada East</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8608" y="2465627"/>
            <a:ext cx="918769" cy="1082175"/>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Canada Central</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085" y="2422028"/>
            <a:ext cx="352460" cy="103665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4536" y="2925459"/>
            <a:ext cx="754073" cy="4505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237" y="3910208"/>
            <a:ext cx="451298" cy="13750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110" y="3009070"/>
            <a:ext cx="1141818" cy="36690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016" y="3583523"/>
            <a:ext cx="937718" cy="3449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018" y="3583522"/>
            <a:ext cx="439554" cy="3708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6627" y="5544721"/>
            <a:ext cx="371580" cy="26398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4997" y="3894063"/>
            <a:ext cx="1164578" cy="527330"/>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India West</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95" name="Rectangle 94"/>
          <p:cNvSpPr/>
          <p:nvPr/>
        </p:nvSpPr>
        <p:spPr bwMode="auto">
          <a:xfrm>
            <a:off x="6898987" y="2639655"/>
            <a:ext cx="1148915" cy="365424"/>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Germany North East **</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Magdeburg</a:t>
            </a:r>
          </a:p>
        </p:txBody>
      </p:sp>
      <p:pic>
        <p:nvPicPr>
          <p:cNvPr id="97" name="Picture 9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22417" y="2756136"/>
            <a:ext cx="549001" cy="527330"/>
          </a:xfrm>
          <a:prstGeom prst="rect">
            <a:avLst/>
          </a:prstGeom>
          <a:effectLst>
            <a:outerShdw blurRad="63500" sx="102000" sy="102000" algn="ctr" rotWithShape="0">
              <a:prstClr val="black">
                <a:alpha val="40000"/>
              </a:prstClr>
            </a:outerShdw>
          </a:effectLst>
        </p:spPr>
      </p:pic>
      <p:cxnSp>
        <p:nvCxnSpPr>
          <p:cNvPr id="100" name="Straight Connector 99"/>
          <p:cNvCxnSpPr>
            <a:stCxn id="95" idx="1"/>
          </p:cNvCxnSpPr>
          <p:nvPr/>
        </p:nvCxnSpPr>
        <p:spPr>
          <a:xfrm flipH="1">
            <a:off x="6398965" y="2822367"/>
            <a:ext cx="500023" cy="202765"/>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6798823" y="3078806"/>
            <a:ext cx="1018422" cy="365424"/>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Germany Central **</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Frankfurt</a:t>
            </a:r>
          </a:p>
        </p:txBody>
      </p:sp>
      <p:pic>
        <p:nvPicPr>
          <p:cNvPr id="103" name="Picture 10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81150" y="2845343"/>
            <a:ext cx="549001" cy="527330"/>
          </a:xfrm>
          <a:prstGeom prst="rect">
            <a:avLst/>
          </a:prstGeom>
          <a:effectLst>
            <a:outerShdw blurRad="63500" sx="102000" sy="102000" algn="ctr" rotWithShape="0">
              <a:prstClr val="black">
                <a:alpha val="40000"/>
              </a:prstClr>
            </a:outerShdw>
          </a:effectLst>
        </p:spPr>
      </p:pic>
      <p:cxnSp>
        <p:nvCxnSpPr>
          <p:cNvPr id="102" name="Straight Connector 101"/>
          <p:cNvCxnSpPr>
            <a:stCxn id="101" idx="1"/>
          </p:cNvCxnSpPr>
          <p:nvPr/>
        </p:nvCxnSpPr>
        <p:spPr>
          <a:xfrm flipH="1" flipV="1">
            <a:off x="6260062" y="3108579"/>
            <a:ext cx="538760" cy="15293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36826" y="2702533"/>
            <a:ext cx="549001" cy="527330"/>
          </a:xfrm>
          <a:prstGeom prst="rect">
            <a:avLst/>
          </a:prstGeom>
          <a:effectLst>
            <a:outerShdw blurRad="63500" sx="102000" sy="102000" algn="ctr" rotWithShape="0">
              <a:prstClr val="black">
                <a:alpha val="40000"/>
              </a:prstClr>
            </a:outerShdw>
          </a:effectLst>
        </p:spPr>
      </p:pic>
      <p:cxnSp>
        <p:nvCxnSpPr>
          <p:cNvPr id="111" name="Straight Connector 110"/>
          <p:cNvCxnSpPr/>
          <p:nvPr/>
        </p:nvCxnSpPr>
        <p:spPr>
          <a:xfrm>
            <a:off x="5461355" y="2721820"/>
            <a:ext cx="448401" cy="246554"/>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808094" y="3103845"/>
            <a:ext cx="805081"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North Europe</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7" name="Rectangle 76"/>
          <p:cNvSpPr/>
          <p:nvPr/>
        </p:nvSpPr>
        <p:spPr bwMode="auto">
          <a:xfrm>
            <a:off x="4270735" y="3745781"/>
            <a:ext cx="633717" cy="365424"/>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East US 2</a:t>
            </a:r>
          </a:p>
          <a:p>
            <a:pPr algn="ctr" defTabSz="1217727">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112" name="Rectangle 111"/>
          <p:cNvSpPr/>
          <p:nvPr/>
        </p:nvSpPr>
        <p:spPr bwMode="auto">
          <a:xfrm>
            <a:off x="4866504" y="2282019"/>
            <a:ext cx="887724" cy="365424"/>
          </a:xfrm>
          <a:prstGeom prst="rect">
            <a:avLst/>
          </a:prstGeom>
          <a:solidFill>
            <a:srgbClr val="6D9E00"/>
          </a:solidFill>
          <a:ln>
            <a:solidFill>
              <a:srgbClr val="78B203"/>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United Kingdom</a:t>
            </a:r>
          </a:p>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Regions</a:t>
            </a:r>
          </a:p>
        </p:txBody>
      </p:sp>
      <p:sp>
        <p:nvSpPr>
          <p:cNvPr id="105" name="Rectangle 104"/>
          <p:cNvSpPr/>
          <p:nvPr/>
        </p:nvSpPr>
        <p:spPr bwMode="auto">
          <a:xfrm>
            <a:off x="4941343" y="2357265"/>
            <a:ext cx="887724" cy="365424"/>
          </a:xfrm>
          <a:prstGeom prst="rect">
            <a:avLst/>
          </a:prstGeom>
          <a:solidFill>
            <a:srgbClr val="7FBA00"/>
          </a:solidFill>
          <a:ln>
            <a:solidFill>
              <a:srgbClr val="78B203"/>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43" tIns="91347" rIns="91343" bIns="91355" numCol="1" rtlCol="0" anchor="ctr" anchorCtr="0" compatLnSpc="1"/>
          <a:lstStyle/>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United Kingdom</a:t>
            </a:r>
          </a:p>
          <a:p>
            <a:pPr algn="ctr" defTabSz="1217727">
              <a:defRPr/>
            </a:pPr>
            <a:r>
              <a:rPr lang="en-US" sz="784" dirty="0">
                <a:solidFill>
                  <a:srgbClr val="FFFFFF"/>
                </a:solidFill>
                <a:latin typeface="Segoe UI Light"/>
                <a:ea typeface="Verdana" panose="020B0604030504040204" pitchFamily="34" charset="0"/>
                <a:cs typeface="Arial" panose="020B0604020202020204" pitchFamily="34" charset="0"/>
              </a:rPr>
              <a:t>Regions</a:t>
            </a:r>
          </a:p>
        </p:txBody>
      </p:sp>
    </p:spTree>
    <p:extLst>
      <p:ext uri="{BB962C8B-B14F-4D97-AF65-F5344CB8AC3E}">
        <p14:creationId xmlns:p14="http://schemas.microsoft.com/office/powerpoint/2010/main" val="2803597937"/>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795" y="1171543"/>
            <a:ext cx="11647184" cy="5902850"/>
          </a:xfrm>
        </p:spPr>
        <p:txBody>
          <a:bodyPr vert="horz" wrap="square" lIns="143370" tIns="89606" rIns="143370" bIns="89606" rtlCol="0" anchor="t">
            <a:spAutoFit/>
          </a:bodyPr>
          <a:lstStyle/>
          <a:p>
            <a:pPr marL="99449" indent="0">
              <a:spcBef>
                <a:spcPts val="0"/>
              </a:spcBef>
              <a:buNone/>
            </a:pPr>
            <a:r>
              <a:rPr lang="EN-US" sz="3528" dirty="0"/>
              <a:t>Improved performance for all VMs</a:t>
            </a:r>
            <a:r>
              <a:rPr lang="EN-US" dirty="0"/>
              <a:t> </a:t>
            </a:r>
            <a:endParaRPr lang="en-US" dirty="0"/>
          </a:p>
          <a:p>
            <a:pPr marL="99449" indent="0">
              <a:spcBef>
                <a:spcPts val="0"/>
              </a:spcBef>
              <a:buNone/>
            </a:pPr>
            <a:r>
              <a:rPr lang="EN-US" sz="2352" b="1" dirty="0">
                <a:solidFill>
                  <a:srgbClr val="505050"/>
                </a:solidFill>
                <a:latin typeface="Segoe UI Light"/>
              </a:rPr>
              <a:t>   Utilizes hardware advancements  to increase VNET throughput by 33% to 50%</a:t>
            </a:r>
            <a:r>
              <a:rPr lang="EN-US" sz="5489" dirty="0"/>
              <a:t> </a:t>
            </a:r>
            <a:endParaRPr lang="EN-US" dirty="0">
              <a:solidFill>
                <a:srgbClr val="D83B01"/>
              </a:solidFill>
              <a:latin typeface="Segoe UI Light"/>
            </a:endParaRPr>
          </a:p>
          <a:p>
            <a:pPr marL="0" indent="0">
              <a:buNone/>
            </a:pPr>
            <a:r>
              <a:rPr lang="EN-US" sz="3528" dirty="0">
                <a:solidFill>
                  <a:srgbClr val="D83B01"/>
                </a:solidFill>
                <a:latin typeface="Segoe UI Light"/>
              </a:rPr>
              <a:t> Increased IOPS to storage</a:t>
            </a:r>
            <a:endParaRPr lang="en-US" sz="3528" dirty="0">
              <a:solidFill>
                <a:srgbClr val="D83B01"/>
              </a:solidFill>
              <a:latin typeface="Segoe UI Light"/>
            </a:endParaRPr>
          </a:p>
          <a:p>
            <a:pPr marL="0" indent="0">
              <a:buNone/>
            </a:pPr>
            <a:r>
              <a:rPr lang="EN-US" sz="2352" dirty="0">
                <a:solidFill>
                  <a:srgbClr val="505050"/>
                </a:solidFill>
                <a:latin typeface="Segoe UI"/>
              </a:rPr>
              <a:t>   </a:t>
            </a:r>
            <a:r>
              <a:rPr lang="EN-US" dirty="0">
                <a:solidFill>
                  <a:srgbClr val="505050"/>
                </a:solidFill>
                <a:latin typeface="Segoe UI"/>
              </a:rPr>
              <a:t> </a:t>
            </a:r>
            <a:r>
              <a:rPr lang="EN-US" sz="2352" b="1" dirty="0">
                <a:solidFill>
                  <a:srgbClr val="505050"/>
                </a:solidFill>
                <a:latin typeface="Segoe UI Light"/>
              </a:rPr>
              <a:t>Free up CPU cycles to scale better  </a:t>
            </a:r>
            <a:endParaRPr lang="en-US" sz="2352" b="1" dirty="0">
              <a:solidFill>
                <a:srgbClr val="505050"/>
              </a:solidFill>
              <a:latin typeface="Segoe UI Light"/>
            </a:endParaRPr>
          </a:p>
          <a:p>
            <a:pPr marL="0" indent="0">
              <a:buNone/>
            </a:pPr>
            <a:r>
              <a:rPr lang="EN-US" sz="3528" dirty="0">
                <a:solidFill>
                  <a:srgbClr val="D83B01"/>
                </a:solidFill>
                <a:latin typeface="Segoe UI Light"/>
              </a:rPr>
              <a:t> OS </a:t>
            </a:r>
            <a:r>
              <a:rPr lang="EN-US" sz="3528" dirty="0"/>
              <a:t>agnostic</a:t>
            </a:r>
            <a:endParaRPr lang="EN-US" sz="3528" b="1" dirty="0">
              <a:solidFill>
                <a:srgbClr val="505050"/>
              </a:solidFill>
            </a:endParaRPr>
          </a:p>
          <a:p>
            <a:pPr marL="335993" lvl="1" indent="0">
              <a:spcBef>
                <a:spcPts val="0"/>
              </a:spcBef>
              <a:buNone/>
            </a:pPr>
            <a:endParaRPr lang="EN-US" b="1" dirty="0">
              <a:solidFill>
                <a:srgbClr val="505050"/>
              </a:solidFill>
              <a:latin typeface="Segoe UI Light"/>
            </a:endParaRPr>
          </a:p>
          <a:p>
            <a:pPr marL="335993" lvl="1" indent="0">
              <a:spcBef>
                <a:spcPts val="0"/>
              </a:spcBef>
              <a:buNone/>
            </a:pPr>
            <a:r>
              <a:rPr lang="EN-US" b="1" dirty="0">
                <a:solidFill>
                  <a:srgbClr val="505050"/>
                </a:solidFill>
                <a:latin typeface="Segoe UI Light"/>
              </a:rPr>
              <a:t>Linux and Windows</a:t>
            </a:r>
            <a:endParaRPr lang="EN-US" sz="3528" dirty="0"/>
          </a:p>
          <a:p>
            <a:pPr marL="99495" indent="0">
              <a:spcBef>
                <a:spcPts val="0"/>
              </a:spcBef>
              <a:buNone/>
            </a:pPr>
            <a:r>
              <a:rPr lang="en-US" sz="3528" dirty="0"/>
              <a:t>G</a:t>
            </a:r>
            <a:r>
              <a:rPr lang="EN-US" sz="3528" dirty="0"/>
              <a:t>lobal deployment will complete in 2016</a:t>
            </a:r>
            <a:r>
              <a:rPr lang="EN-US" sz="5097" dirty="0">
                <a:gradFill>
                  <a:gsLst>
                    <a:gs pos="1250">
                      <a:schemeClr val="tx2"/>
                    </a:gs>
                    <a:gs pos="99000">
                      <a:schemeClr val="tx2"/>
                    </a:gs>
                  </a:gsLst>
                  <a:lin ang="5400000" scaled="0"/>
                </a:gradFill>
                <a:latin typeface="+mj-lt"/>
              </a:rPr>
              <a:t> </a:t>
            </a:r>
          </a:p>
          <a:p>
            <a:pPr marL="335993" lvl="1" indent="0">
              <a:spcBef>
                <a:spcPts val="0"/>
              </a:spcBef>
              <a:buNone/>
            </a:pPr>
            <a:endParaRPr lang="EN-US" b="1" dirty="0">
              <a:solidFill>
                <a:srgbClr val="505050"/>
              </a:solidFill>
              <a:latin typeface="Segoe UI Light"/>
            </a:endParaRPr>
          </a:p>
          <a:p>
            <a:pPr marL="335993" lvl="1" indent="0">
              <a:spcBef>
                <a:spcPts val="0"/>
              </a:spcBef>
              <a:buNone/>
            </a:pPr>
            <a:r>
              <a:rPr lang="EN-US" b="1" dirty="0">
                <a:solidFill>
                  <a:srgbClr val="505050"/>
                </a:solidFill>
                <a:latin typeface="Segoe UI Light"/>
              </a:rPr>
              <a:t>Improvements rolling out in phases and we will publish performance ranges</a:t>
            </a:r>
            <a:endParaRPr lang="EN-US" sz="3528" dirty="0"/>
          </a:p>
        </p:txBody>
      </p:sp>
      <p:sp>
        <p:nvSpPr>
          <p:cNvPr id="3" name="Title 2"/>
          <p:cNvSpPr>
            <a:spLocks noGrp="1"/>
          </p:cNvSpPr>
          <p:nvPr>
            <p:ph type="title"/>
          </p:nvPr>
        </p:nvSpPr>
        <p:spPr/>
        <p:txBody>
          <a:bodyPr>
            <a:normAutofit fontScale="90000"/>
          </a:bodyPr>
          <a:lstStyle/>
          <a:p>
            <a:r>
              <a:rPr lang="en-US" sz="4312" dirty="0"/>
              <a:t>Performance advancements at no additional cost!</a:t>
            </a:r>
          </a:p>
        </p:txBody>
      </p:sp>
      <p:sp>
        <p:nvSpPr>
          <p:cNvPr id="6" name="Trapezoid 5"/>
          <p:cNvSpPr/>
          <p:nvPr/>
        </p:nvSpPr>
        <p:spPr bwMode="auto">
          <a:xfrm rot="2700000">
            <a:off x="10581334" y="369139"/>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grpSp>
        <p:nvGrpSpPr>
          <p:cNvPr id="8" name="Group 7"/>
          <p:cNvGrpSpPr/>
          <p:nvPr/>
        </p:nvGrpSpPr>
        <p:grpSpPr>
          <a:xfrm>
            <a:off x="6008557" y="2404108"/>
            <a:ext cx="5988193" cy="2806576"/>
            <a:chOff x="4160985" y="2130424"/>
            <a:chExt cx="7950173" cy="4153611"/>
          </a:xfrm>
        </p:grpSpPr>
        <p:pic>
          <p:nvPicPr>
            <p:cNvPr id="7" name="Picture 6"/>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3016" y="2130424"/>
              <a:ext cx="4488873" cy="333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160985" y="5453684"/>
              <a:ext cx="7950173" cy="830351"/>
            </a:xfrm>
            <a:prstGeom prst="rect">
              <a:avLst/>
            </a:prstGeom>
            <a:noFill/>
          </p:spPr>
          <p:txBody>
            <a:bodyPr wrap="square" lIns="179238" tIns="143391" rIns="179238" bIns="143391" rtlCol="0">
              <a:spAutoFit/>
            </a:bodyPr>
            <a:lstStyle/>
            <a:p>
              <a:pPr>
                <a:lnSpc>
                  <a:spcPct val="90000"/>
                </a:lnSpc>
                <a:spcAft>
                  <a:spcPts val="588"/>
                </a:spcAft>
              </a:pPr>
              <a:r>
                <a:rPr lang="en-US" sz="1960" dirty="0">
                  <a:solidFill>
                    <a:srgbClr val="D83B01"/>
                  </a:solidFill>
                </a:rPr>
                <a:t>Performance increase across all VM SKUs globally</a:t>
              </a:r>
            </a:p>
          </p:txBody>
        </p:sp>
      </p:grpSp>
    </p:spTree>
    <p:extLst>
      <p:ext uri="{BB962C8B-B14F-4D97-AF65-F5344CB8AC3E}">
        <p14:creationId xmlns:p14="http://schemas.microsoft.com/office/powerpoint/2010/main" val="376324492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418678"/>
            <a:ext cx="11650488" cy="5710836"/>
          </a:xfrm>
        </p:spPr>
        <p:txBody>
          <a:bodyPr vert="horz" wrap="square" lIns="143391" tIns="89619" rIns="143391" bIns="89619" rtlCol="0" anchor="t">
            <a:spAutoFit/>
          </a:bodyPr>
          <a:lstStyle/>
          <a:p>
            <a:pPr marL="0" indent="0">
              <a:buNone/>
            </a:pPr>
            <a:r>
              <a:rPr lang="EN-US" dirty="0"/>
              <a:t>Consistent low latency network performance</a:t>
            </a:r>
          </a:p>
          <a:p>
            <a:pPr marL="336012" lvl="1" indent="0">
              <a:buNone/>
            </a:pPr>
            <a:r>
              <a:rPr lang="EN-US" sz="2399" dirty="0"/>
              <a:t>Provides SRIOV to the VM</a:t>
            </a:r>
          </a:p>
          <a:p>
            <a:pPr marL="336012" lvl="1" indent="0">
              <a:buNone/>
            </a:pPr>
            <a:r>
              <a:rPr lang="EN-US" sz="2399" dirty="0"/>
              <a:t>10x latency improvement</a:t>
            </a:r>
          </a:p>
          <a:p>
            <a:pPr marL="336012" lvl="1" indent="0">
              <a:buNone/>
            </a:pPr>
            <a:r>
              <a:rPr lang="EN-US" sz="2399" dirty="0"/>
              <a:t>Increased packets per second (PPS)</a:t>
            </a:r>
          </a:p>
          <a:p>
            <a:pPr marL="336012" lvl="1" indent="0">
              <a:buNone/>
            </a:pPr>
            <a:r>
              <a:rPr lang="EN-US" sz="2399" dirty="0"/>
              <a:t>Reduced jitter means more consistency in workloads</a:t>
            </a:r>
            <a:endParaRPr lang="EN-US" dirty="0"/>
          </a:p>
          <a:p>
            <a:pPr marL="0" indent="0">
              <a:buNone/>
            </a:pPr>
            <a:r>
              <a:rPr lang="EN-US" dirty="0"/>
              <a:t>Highest bandwidth VMs of any cloud</a:t>
            </a:r>
          </a:p>
          <a:p>
            <a:pPr marL="336012" lvl="1" indent="0">
              <a:buNone/>
            </a:pPr>
            <a:r>
              <a:rPr lang="EN-US" sz="2399" dirty="0"/>
              <a:t>DS15v2 &amp; D15v2 VMs get up to 25Gbps </a:t>
            </a:r>
            <a:r>
              <a:rPr lang="en-US" sz="2399" dirty="0"/>
              <a:t>–</a:t>
            </a:r>
            <a:r>
              <a:rPr lang="EN-US" sz="2399" dirty="0"/>
              <a:t> in preview now</a:t>
            </a:r>
          </a:p>
          <a:p>
            <a:pPr marL="336012" lvl="1" indent="0">
              <a:buNone/>
            </a:pPr>
            <a:r>
              <a:rPr lang="EN-US" sz="2399" dirty="0"/>
              <a:t> </a:t>
            </a:r>
            <a:endParaRPr lang="EN-US" sz="2040" dirty="0"/>
          </a:p>
          <a:p>
            <a:pPr marL="0" indent="0">
              <a:buNone/>
            </a:pPr>
            <a:r>
              <a:rPr lang="EN-US" dirty="0"/>
              <a:t>Enabling performance sensitive applications</a:t>
            </a:r>
            <a:endParaRPr lang="en-US" dirty="0"/>
          </a:p>
          <a:p>
            <a:pPr marL="0" indent="0">
              <a:buNone/>
            </a:pPr>
            <a:r>
              <a:rPr lang="en-US" sz="2399" dirty="0">
                <a:solidFill>
                  <a:schemeClr val="tx1"/>
                </a:solidFill>
              </a:rPr>
              <a:t>    </a:t>
            </a:r>
            <a:r>
              <a:rPr lang="EN-US" sz="2399" dirty="0">
                <a:solidFill>
                  <a:schemeClr val="tx1"/>
                </a:solidFill>
              </a:rPr>
              <a:t>1.5x improvement for Azure SQL DB In-Memory OLTP transactions</a:t>
            </a:r>
          </a:p>
        </p:txBody>
      </p:sp>
      <p:sp>
        <p:nvSpPr>
          <p:cNvPr id="3" name="Title 2"/>
          <p:cNvSpPr>
            <a:spLocks noGrp="1"/>
          </p:cNvSpPr>
          <p:nvPr>
            <p:ph type="title"/>
          </p:nvPr>
        </p:nvSpPr>
        <p:spPr>
          <a:xfrm>
            <a:off x="737758" y="300853"/>
            <a:ext cx="11352214" cy="689111"/>
          </a:xfrm>
        </p:spPr>
        <p:txBody>
          <a:bodyPr>
            <a:normAutofit fontScale="90000"/>
          </a:bodyPr>
          <a:lstStyle/>
          <a:p>
            <a:r>
              <a:rPr lang="en-US" sz="4312" dirty="0"/>
              <a:t>Accelerated Networking: </a:t>
            </a:r>
            <a:r>
              <a:rPr lang="en-US" sz="4312" b="1" i="1" dirty="0"/>
              <a:t>best cloud performance!</a:t>
            </a:r>
          </a:p>
        </p:txBody>
      </p:sp>
      <p:sp>
        <p:nvSpPr>
          <p:cNvPr id="4" name="Trapezoid 3"/>
          <p:cNvSpPr/>
          <p:nvPr/>
        </p:nvSpPr>
        <p:spPr bwMode="auto">
          <a:xfrm rot="2700000">
            <a:off x="10581333" y="575085"/>
            <a:ext cx="2085642" cy="460155"/>
          </a:xfrm>
          <a:prstGeom prst="trapezoid">
            <a:avLst>
              <a:gd name="adj" fmla="val 10119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334465191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312" y="123567"/>
            <a:ext cx="10511370" cy="920091"/>
          </a:xfrm>
        </p:spPr>
        <p:txBody>
          <a:bodyPr>
            <a:normAutofit/>
          </a:bodyPr>
          <a:lstStyle/>
          <a:p>
            <a:r>
              <a:rPr lang="en-US" sz="4400" dirty="0">
                <a:cs typeface="Segoe UI Light" panose="020B0502040204020203" pitchFamily="34" charset="0"/>
              </a:rPr>
              <a:t>Accelerated Networking Internals</a:t>
            </a:r>
          </a:p>
        </p:txBody>
      </p:sp>
      <p:sp>
        <p:nvSpPr>
          <p:cNvPr id="7" name="TextBox 6"/>
          <p:cNvSpPr txBox="1"/>
          <p:nvPr/>
        </p:nvSpPr>
        <p:spPr>
          <a:xfrm>
            <a:off x="452989" y="1596498"/>
            <a:ext cx="5781815" cy="829765"/>
          </a:xfrm>
          <a:prstGeom prst="rect">
            <a:avLst/>
          </a:prstGeom>
          <a:noFill/>
        </p:spPr>
        <p:txBody>
          <a:bodyPr wrap="square" rtlCol="0">
            <a:spAutoFit/>
          </a:bodyPr>
          <a:lstStyle/>
          <a:p>
            <a:r>
              <a:rPr lang="en-US" sz="2349">
                <a:latin typeface="Segoe UI" panose="020B0502040204020203" pitchFamily="34" charset="0"/>
                <a:cs typeface="Segoe UI" panose="020B0502040204020203" pitchFamily="34" charset="0"/>
              </a:rPr>
              <a:t>SDN/Networking policy applied in software in the host</a:t>
            </a:r>
          </a:p>
        </p:txBody>
      </p:sp>
      <p:sp>
        <p:nvSpPr>
          <p:cNvPr id="8" name="TextBox 7"/>
          <p:cNvSpPr txBox="1"/>
          <p:nvPr/>
        </p:nvSpPr>
        <p:spPr>
          <a:xfrm>
            <a:off x="6314208" y="1566776"/>
            <a:ext cx="5056717" cy="829765"/>
          </a:xfrm>
          <a:prstGeom prst="rect">
            <a:avLst/>
          </a:prstGeom>
          <a:noFill/>
        </p:spPr>
        <p:txBody>
          <a:bodyPr wrap="square" rtlCol="0">
            <a:spAutoFit/>
          </a:bodyPr>
          <a:lstStyle/>
          <a:p>
            <a:r>
              <a:rPr lang="en-US" sz="2349" dirty="0">
                <a:latin typeface="Segoe UI" panose="020B0502040204020203" pitchFamily="34" charset="0"/>
                <a:cs typeface="Segoe UI" panose="020B0502040204020203" pitchFamily="34" charset="0"/>
              </a:rPr>
              <a:t>Hardware accelerators used to apply all policies</a:t>
            </a:r>
          </a:p>
        </p:txBody>
      </p:sp>
      <p:pic>
        <p:nvPicPr>
          <p:cNvPr id="9" name="Picture 8"/>
          <p:cNvPicPr>
            <a:picLocks noChangeAspect="1"/>
          </p:cNvPicPr>
          <p:nvPr/>
        </p:nvPicPr>
        <p:blipFill>
          <a:blip r:embed="rId2">
            <a:clrChange>
              <a:clrFrom>
                <a:srgbClr val="FFFFFF"/>
              </a:clrFrom>
              <a:clrTo>
                <a:srgbClr val="FFFFFF">
                  <a:alpha val="0"/>
                </a:srgbClr>
              </a:clrTo>
            </a:clrChange>
          </a:blip>
          <a:stretch>
            <a:fillRect/>
          </a:stretch>
        </p:blipFill>
        <p:spPr>
          <a:xfrm>
            <a:off x="1359926" y="2408331"/>
            <a:ext cx="8923801" cy="4462481"/>
          </a:xfrm>
          <a:prstGeom prst="rect">
            <a:avLst/>
          </a:prstGeom>
        </p:spPr>
      </p:pic>
      <p:sp>
        <p:nvSpPr>
          <p:cNvPr id="10" name="Trapezoid 9"/>
          <p:cNvSpPr/>
          <p:nvPr/>
        </p:nvSpPr>
        <p:spPr bwMode="auto">
          <a:xfrm rot="2700000">
            <a:off x="10581333" y="575085"/>
            <a:ext cx="2085642" cy="460155"/>
          </a:xfrm>
          <a:prstGeom prst="trapezoid">
            <a:avLst>
              <a:gd name="adj" fmla="val 101190"/>
            </a:avLst>
          </a:prstGeom>
          <a:solidFill>
            <a:srgbClr val="0582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r>
              <a:rPr lang="en-US" sz="1960" b="1"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New</a:t>
            </a:r>
          </a:p>
        </p:txBody>
      </p:sp>
    </p:spTree>
    <p:extLst>
      <p:ext uri="{BB962C8B-B14F-4D97-AF65-F5344CB8AC3E}">
        <p14:creationId xmlns:p14="http://schemas.microsoft.com/office/powerpoint/2010/main" val="178469951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6612" y="110733"/>
            <a:ext cx="5865895" cy="689111"/>
          </a:xfrm>
        </p:spPr>
        <p:txBody>
          <a:bodyPr>
            <a:normAutofit fontScale="90000"/>
          </a:bodyPr>
          <a:lstStyle/>
          <a:p>
            <a:r>
              <a:rPr lang="en-US" dirty="0"/>
              <a:t>Multiple NICs in Azure VMs</a:t>
            </a:r>
          </a:p>
        </p:txBody>
      </p:sp>
      <p:sp>
        <p:nvSpPr>
          <p:cNvPr id="4" name="Text Placeholder 3"/>
          <p:cNvSpPr>
            <a:spLocks noGrp="1"/>
          </p:cNvSpPr>
          <p:nvPr>
            <p:ph type="body" sz="quarter" idx="10"/>
          </p:nvPr>
        </p:nvSpPr>
        <p:spPr>
          <a:xfrm>
            <a:off x="237050" y="1414886"/>
            <a:ext cx="5969654" cy="5002180"/>
          </a:xfrm>
        </p:spPr>
        <p:txBody>
          <a:bodyPr>
            <a:normAutofit/>
          </a:bodyPr>
          <a:lstStyle/>
          <a:p>
            <a:pPr marL="281620" lvl="1" indent="-281620">
              <a:spcBef>
                <a:spcPts val="1200"/>
              </a:spcBef>
              <a:spcAft>
                <a:spcPts val="588"/>
              </a:spcAft>
              <a:buSzPct val="100000"/>
            </a:pPr>
            <a:r>
              <a:rPr lang="en-US" sz="2400" dirty="0">
                <a:solidFill>
                  <a:srgbClr val="0C0C0C"/>
                </a:solidFill>
              </a:rPr>
              <a:t>Multiple NICs enable virtual appliances in Azure</a:t>
            </a:r>
          </a:p>
          <a:p>
            <a:pPr marL="281620" lvl="1" indent="-281620">
              <a:spcBef>
                <a:spcPts val="1200"/>
              </a:spcBef>
              <a:spcAft>
                <a:spcPts val="588"/>
              </a:spcAft>
              <a:buSzPct val="100000"/>
            </a:pPr>
            <a:r>
              <a:rPr lang="en-US" sz="2400" dirty="0">
                <a:solidFill>
                  <a:srgbClr val="0C0C0C"/>
                </a:solidFill>
              </a:rPr>
              <a:t>Up to 4 NICs per VM</a:t>
            </a:r>
          </a:p>
          <a:p>
            <a:pPr marL="281620" lvl="1" indent="-281620">
              <a:spcBef>
                <a:spcPts val="1200"/>
              </a:spcBef>
              <a:spcAft>
                <a:spcPts val="588"/>
              </a:spcAft>
              <a:buSzPct val="100000"/>
            </a:pPr>
            <a:r>
              <a:rPr lang="en-US" sz="2400" dirty="0">
                <a:solidFill>
                  <a:srgbClr val="0C0C0C"/>
                </a:solidFill>
              </a:rPr>
              <a:t>MAC/IP addresses persist through VM life cycle</a:t>
            </a:r>
          </a:p>
          <a:p>
            <a:pPr marL="281620" lvl="1" indent="-281620">
              <a:spcBef>
                <a:spcPts val="1200"/>
              </a:spcBef>
              <a:spcAft>
                <a:spcPts val="588"/>
              </a:spcAft>
              <a:buSzPct val="100000"/>
            </a:pPr>
            <a:r>
              <a:rPr lang="en-US" sz="2400" dirty="0">
                <a:solidFill>
                  <a:srgbClr val="0C0C0C"/>
                </a:solidFill>
              </a:rPr>
              <a:t>Separate front end/back end traffic, and management-data planes</a:t>
            </a:r>
          </a:p>
        </p:txBody>
      </p:sp>
      <p:sp>
        <p:nvSpPr>
          <p:cNvPr id="6" name="Rounded Rectangle 5"/>
          <p:cNvSpPr/>
          <p:nvPr/>
        </p:nvSpPr>
        <p:spPr>
          <a:xfrm>
            <a:off x="6702507" y="2612045"/>
            <a:ext cx="4024563" cy="979172"/>
          </a:xfrm>
          <a:prstGeom prst="roundRect">
            <a:avLst>
              <a:gd name="adj" fmla="val 877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rPr>
              <a:t>Azure Virtual Machine</a:t>
            </a:r>
          </a:p>
        </p:txBody>
      </p:sp>
      <p:grpSp>
        <p:nvGrpSpPr>
          <p:cNvPr id="7" name="Group 6"/>
          <p:cNvGrpSpPr/>
          <p:nvPr/>
        </p:nvGrpSpPr>
        <p:grpSpPr>
          <a:xfrm>
            <a:off x="7067519" y="3494342"/>
            <a:ext cx="782611" cy="309731"/>
            <a:chOff x="2854896" y="4613852"/>
            <a:chExt cx="1043369" cy="316024"/>
          </a:xfrm>
        </p:grpSpPr>
        <p:sp>
          <p:nvSpPr>
            <p:cNvPr id="8" name="Rectangle 7"/>
            <p:cNvSpPr/>
            <p:nvPr/>
          </p:nvSpPr>
          <p:spPr>
            <a:xfrm>
              <a:off x="2854896" y="4613852"/>
              <a:ext cx="1043369" cy="2550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72" dirty="0">
                  <a:solidFill>
                    <a:srgbClr val="FFFFFF"/>
                  </a:solidFill>
                </a:rPr>
                <a:t>NIC2</a:t>
              </a:r>
            </a:p>
          </p:txBody>
        </p:sp>
        <p:sp>
          <p:nvSpPr>
            <p:cNvPr id="9" name="Rectangle 8"/>
            <p:cNvSpPr/>
            <p:nvPr/>
          </p:nvSpPr>
          <p:spPr>
            <a:xfrm>
              <a:off x="2854896" y="4866117"/>
              <a:ext cx="328230" cy="6375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72">
                <a:solidFill>
                  <a:srgbClr val="FFFFFF"/>
                </a:solidFill>
              </a:endParaRPr>
            </a:p>
          </p:txBody>
        </p:sp>
      </p:grpSp>
      <p:grpSp>
        <p:nvGrpSpPr>
          <p:cNvPr id="10" name="Group 9"/>
          <p:cNvGrpSpPr/>
          <p:nvPr/>
        </p:nvGrpSpPr>
        <p:grpSpPr>
          <a:xfrm>
            <a:off x="8323482" y="3494342"/>
            <a:ext cx="782611" cy="309731"/>
            <a:chOff x="2854896" y="4613852"/>
            <a:chExt cx="1043369" cy="316024"/>
          </a:xfrm>
        </p:grpSpPr>
        <p:sp>
          <p:nvSpPr>
            <p:cNvPr id="11" name="Rectangle 10"/>
            <p:cNvSpPr/>
            <p:nvPr/>
          </p:nvSpPr>
          <p:spPr>
            <a:xfrm>
              <a:off x="2854896" y="4613852"/>
              <a:ext cx="1043369" cy="2550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72" dirty="0">
                  <a:solidFill>
                    <a:srgbClr val="FFFFFF"/>
                  </a:solidFill>
                </a:rPr>
                <a:t>NIC1</a:t>
              </a:r>
            </a:p>
          </p:txBody>
        </p:sp>
        <p:sp>
          <p:nvSpPr>
            <p:cNvPr id="12" name="Rectangle 11"/>
            <p:cNvSpPr/>
            <p:nvPr/>
          </p:nvSpPr>
          <p:spPr>
            <a:xfrm>
              <a:off x="2854896" y="4866117"/>
              <a:ext cx="328230" cy="6375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72">
                <a:solidFill>
                  <a:srgbClr val="FFFFFF"/>
                </a:solidFill>
              </a:endParaRPr>
            </a:p>
          </p:txBody>
        </p:sp>
      </p:grpSp>
      <p:grpSp>
        <p:nvGrpSpPr>
          <p:cNvPr id="13" name="Group 12"/>
          <p:cNvGrpSpPr/>
          <p:nvPr/>
        </p:nvGrpSpPr>
        <p:grpSpPr>
          <a:xfrm>
            <a:off x="9579445" y="3494342"/>
            <a:ext cx="782611" cy="309731"/>
            <a:chOff x="2854896" y="4613852"/>
            <a:chExt cx="1043369" cy="316024"/>
          </a:xfrm>
        </p:grpSpPr>
        <p:sp>
          <p:nvSpPr>
            <p:cNvPr id="14" name="Rectangle 13"/>
            <p:cNvSpPr/>
            <p:nvPr/>
          </p:nvSpPr>
          <p:spPr>
            <a:xfrm>
              <a:off x="2854896" y="4613852"/>
              <a:ext cx="1043369" cy="25503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372" dirty="0">
                  <a:solidFill>
                    <a:srgbClr val="FFFFFF"/>
                  </a:solidFill>
                </a:rPr>
                <a:t>Default</a:t>
              </a:r>
            </a:p>
          </p:txBody>
        </p:sp>
        <p:sp>
          <p:nvSpPr>
            <p:cNvPr id="15" name="Rectangle 14"/>
            <p:cNvSpPr/>
            <p:nvPr/>
          </p:nvSpPr>
          <p:spPr>
            <a:xfrm>
              <a:off x="2854896" y="4866117"/>
              <a:ext cx="328230" cy="6375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372">
                <a:solidFill>
                  <a:srgbClr val="FFFFFF"/>
                </a:solidFill>
              </a:endParaRPr>
            </a:p>
          </p:txBody>
        </p:sp>
      </p:grpSp>
      <p:sp>
        <p:nvSpPr>
          <p:cNvPr id="16" name="Freeform 15"/>
          <p:cNvSpPr/>
          <p:nvPr/>
        </p:nvSpPr>
        <p:spPr bwMode="auto">
          <a:xfrm>
            <a:off x="6553143" y="4132190"/>
            <a:ext cx="4397975" cy="2085287"/>
          </a:xfrm>
          <a:custGeom>
            <a:avLst/>
            <a:gdLst>
              <a:gd name="connsiteX0" fmla="*/ 269674 w 3173565"/>
              <a:gd name="connsiteY0" fmla="*/ 0 h 1618014"/>
              <a:gd name="connsiteX1" fmla="*/ 2323469 w 3173565"/>
              <a:gd name="connsiteY1" fmla="*/ 0 h 1618014"/>
              <a:gd name="connsiteX2" fmla="*/ 2337182 w 3173565"/>
              <a:gd name="connsiteY2" fmla="*/ 1382 h 1618014"/>
              <a:gd name="connsiteX3" fmla="*/ 2364558 w 3173565"/>
              <a:gd name="connsiteY3" fmla="*/ 0 h 1618014"/>
              <a:gd name="connsiteX4" fmla="*/ 3173565 w 3173565"/>
              <a:gd name="connsiteY4" fmla="*/ 809007 h 1618014"/>
              <a:gd name="connsiteX5" fmla="*/ 2364558 w 3173565"/>
              <a:gd name="connsiteY5" fmla="*/ 1618014 h 1618014"/>
              <a:gd name="connsiteX6" fmla="*/ 2337182 w 3173565"/>
              <a:gd name="connsiteY6" fmla="*/ 1616632 h 1618014"/>
              <a:gd name="connsiteX7" fmla="*/ 2323469 w 3173565"/>
              <a:gd name="connsiteY7" fmla="*/ 1618014 h 1618014"/>
              <a:gd name="connsiteX8" fmla="*/ 269674 w 3173565"/>
              <a:gd name="connsiteY8" fmla="*/ 1618014 h 1618014"/>
              <a:gd name="connsiteX9" fmla="*/ 0 w 3173565"/>
              <a:gd name="connsiteY9" fmla="*/ 1348340 h 1618014"/>
              <a:gd name="connsiteX10" fmla="*/ 0 w 3173565"/>
              <a:gd name="connsiteY10" fmla="*/ 269674 h 1618014"/>
              <a:gd name="connsiteX11" fmla="*/ 269674 w 3173565"/>
              <a:gd name="connsiteY11" fmla="*/ 0 h 161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565" h="1618014">
                <a:moveTo>
                  <a:pt x="269674" y="0"/>
                </a:moveTo>
                <a:lnTo>
                  <a:pt x="2323469" y="0"/>
                </a:lnTo>
                <a:lnTo>
                  <a:pt x="2337182" y="1382"/>
                </a:lnTo>
                <a:lnTo>
                  <a:pt x="2364558" y="0"/>
                </a:lnTo>
                <a:cubicBezTo>
                  <a:pt x="2811360" y="0"/>
                  <a:pt x="3173565" y="362205"/>
                  <a:pt x="3173565" y="809007"/>
                </a:cubicBezTo>
                <a:cubicBezTo>
                  <a:pt x="3173565" y="1255809"/>
                  <a:pt x="2811360" y="1618014"/>
                  <a:pt x="2364558" y="1618014"/>
                </a:cubicBezTo>
                <a:lnTo>
                  <a:pt x="2337182" y="1616632"/>
                </a:lnTo>
                <a:lnTo>
                  <a:pt x="2323469" y="1618014"/>
                </a:lnTo>
                <a:lnTo>
                  <a:pt x="269674" y="1618014"/>
                </a:lnTo>
                <a:cubicBezTo>
                  <a:pt x="120737" y="1618014"/>
                  <a:pt x="0" y="1497277"/>
                  <a:pt x="0" y="1348340"/>
                </a:cubicBezTo>
                <a:lnTo>
                  <a:pt x="0" y="269674"/>
                </a:lnTo>
                <a:cubicBezTo>
                  <a:pt x="0" y="120737"/>
                  <a:pt x="120737" y="0"/>
                  <a:pt x="269674" y="0"/>
                </a:cubicBezTo>
                <a:close/>
              </a:path>
            </a:pathLst>
          </a:custGeom>
          <a:solidFill>
            <a:schemeClr val="bg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5017" tIns="143336" rIns="0" bIns="44809" numCol="1" spcCol="0" rtlCol="0" fromWordArt="0" anchor="b" anchorCtr="0" forceAA="0" compatLnSpc="1">
            <a:prstTxWarp prst="textNoShape">
              <a:avLst/>
            </a:prstTxWarp>
            <a:noAutofit/>
          </a:bodyPr>
          <a:lstStyle/>
          <a:p>
            <a:r>
              <a:rPr lang="en-US" sz="2000" dirty="0">
                <a:gradFill>
                  <a:gsLst>
                    <a:gs pos="2917">
                      <a:srgbClr val="68217A"/>
                    </a:gs>
                    <a:gs pos="100000">
                      <a:srgbClr val="68217A"/>
                    </a:gs>
                  </a:gsLst>
                  <a:lin ang="5400000" scaled="0"/>
                </a:gradFill>
              </a:rPr>
              <a:t>Azure Virtual Network</a:t>
            </a:r>
          </a:p>
        </p:txBody>
      </p:sp>
      <p:grpSp>
        <p:nvGrpSpPr>
          <p:cNvPr id="17" name="Group 16"/>
          <p:cNvGrpSpPr/>
          <p:nvPr/>
        </p:nvGrpSpPr>
        <p:grpSpPr>
          <a:xfrm>
            <a:off x="7003500" y="4316565"/>
            <a:ext cx="901653" cy="1197404"/>
            <a:chOff x="4495738" y="4181100"/>
            <a:chExt cx="919973" cy="1221733"/>
          </a:xfrm>
        </p:grpSpPr>
        <p:sp>
          <p:nvSpPr>
            <p:cNvPr id="18" name="Rounded Rectangle 17"/>
            <p:cNvSpPr/>
            <p:nvPr/>
          </p:nvSpPr>
          <p:spPr bwMode="auto">
            <a:xfrm>
              <a:off x="4495738" y="4181100"/>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505050"/>
                    </a:gs>
                    <a:gs pos="10417">
                      <a:srgbClr val="505050"/>
                    </a:gs>
                  </a:gsLst>
                  <a:lin ang="5400000" scaled="0"/>
                </a:gradFill>
              </a:endParaRPr>
            </a:p>
          </p:txBody>
        </p:sp>
        <p:pic>
          <p:nvPicPr>
            <p:cNvPr id="19" name="Picture 18"/>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560004" y="5001487"/>
              <a:ext cx="790965" cy="341639"/>
            </a:xfrm>
            <a:prstGeom prst="roundRect">
              <a:avLst>
                <a:gd name="adj" fmla="val 11234"/>
              </a:avLst>
            </a:prstGeom>
            <a:solidFill>
              <a:schemeClr val="tx2"/>
            </a:solidFill>
            <a:ln w="63500">
              <a:noFill/>
            </a:ln>
            <a:effectLst/>
          </p:spPr>
        </p:pic>
        <p:pic>
          <p:nvPicPr>
            <p:cNvPr id="20" name="Picture 19"/>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560004" y="4615483"/>
              <a:ext cx="790965" cy="341639"/>
            </a:xfrm>
            <a:prstGeom prst="roundRect">
              <a:avLst>
                <a:gd name="adj" fmla="val 11234"/>
              </a:avLst>
            </a:prstGeom>
            <a:solidFill>
              <a:schemeClr val="tx2"/>
            </a:solidFill>
            <a:ln w="63500">
              <a:noFill/>
            </a:ln>
            <a:effectLst/>
          </p:spPr>
        </p:pic>
        <p:pic>
          <p:nvPicPr>
            <p:cNvPr id="21" name="Picture 20"/>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560004" y="4229478"/>
              <a:ext cx="790965" cy="341639"/>
            </a:xfrm>
            <a:prstGeom prst="roundRect">
              <a:avLst>
                <a:gd name="adj" fmla="val 11234"/>
              </a:avLst>
            </a:prstGeom>
            <a:solidFill>
              <a:schemeClr val="tx2"/>
            </a:solidFill>
            <a:ln w="63500">
              <a:noFill/>
            </a:ln>
            <a:effectLst/>
          </p:spPr>
        </p:pic>
      </p:grpSp>
      <p:sp>
        <p:nvSpPr>
          <p:cNvPr id="22" name="TextBox 21"/>
          <p:cNvSpPr txBox="1"/>
          <p:nvPr/>
        </p:nvSpPr>
        <p:spPr>
          <a:xfrm>
            <a:off x="9520244" y="5404941"/>
            <a:ext cx="905829" cy="588213"/>
          </a:xfrm>
          <a:prstGeom prst="rect">
            <a:avLst/>
          </a:prstGeom>
          <a:noFill/>
        </p:spPr>
        <p:txBody>
          <a:bodyPr wrap="square" lIns="89619" tIns="143391" rIns="89619" bIns="143391" rtlCol="0">
            <a:spAutoFit/>
          </a:bodyPr>
          <a:lstStyle/>
          <a:p>
            <a:pPr algn="ctr">
              <a:lnSpc>
                <a:spcPct val="90000"/>
              </a:lnSpc>
            </a:pPr>
            <a:r>
              <a:rPr lang="en-US" sz="1078" dirty="0">
                <a:gradFill>
                  <a:gsLst>
                    <a:gs pos="2917">
                      <a:srgbClr val="68217A"/>
                    </a:gs>
                    <a:gs pos="100000">
                      <a:srgbClr val="68217A"/>
                    </a:gs>
                  </a:gsLst>
                  <a:lin ang="5400000" scaled="0"/>
                </a:gradFill>
              </a:rPr>
              <a:t>Front end</a:t>
            </a:r>
          </a:p>
          <a:p>
            <a:pPr algn="ctr">
              <a:lnSpc>
                <a:spcPct val="90000"/>
              </a:lnSpc>
            </a:pPr>
            <a:r>
              <a:rPr lang="en-US" sz="1078" dirty="0">
                <a:gradFill>
                  <a:gsLst>
                    <a:gs pos="2917">
                      <a:srgbClr val="68217A"/>
                    </a:gs>
                    <a:gs pos="100000">
                      <a:srgbClr val="68217A"/>
                    </a:gs>
                  </a:gsLst>
                  <a:lin ang="5400000" scaled="0"/>
                </a:gradFill>
              </a:rPr>
              <a:t>Subnet</a:t>
            </a:r>
          </a:p>
        </p:txBody>
      </p:sp>
      <p:grpSp>
        <p:nvGrpSpPr>
          <p:cNvPr id="23" name="Group 22"/>
          <p:cNvGrpSpPr/>
          <p:nvPr/>
        </p:nvGrpSpPr>
        <p:grpSpPr>
          <a:xfrm>
            <a:off x="8263960" y="4316566"/>
            <a:ext cx="901653" cy="1197404"/>
            <a:chOff x="8913268" y="1889001"/>
            <a:chExt cx="919973" cy="1221733"/>
          </a:xfrm>
        </p:grpSpPr>
        <p:sp>
          <p:nvSpPr>
            <p:cNvPr id="24" name="Rounded Rectangle 23"/>
            <p:cNvSpPr/>
            <p:nvPr/>
          </p:nvSpPr>
          <p:spPr bwMode="auto">
            <a:xfrm>
              <a:off x="8913268"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505050"/>
                    </a:gs>
                    <a:gs pos="10417">
                      <a:srgbClr val="505050"/>
                    </a:gs>
                  </a:gsLst>
                  <a:lin ang="5400000" scaled="0"/>
                </a:gradFill>
              </a:endParaRPr>
            </a:p>
          </p:txBody>
        </p:sp>
        <p:pic>
          <p:nvPicPr>
            <p:cNvPr id="25" name="Picture 24"/>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8977772" y="2709388"/>
              <a:ext cx="790965" cy="341639"/>
            </a:xfrm>
            <a:prstGeom prst="roundRect">
              <a:avLst>
                <a:gd name="adj" fmla="val 11234"/>
              </a:avLst>
            </a:prstGeom>
            <a:solidFill>
              <a:schemeClr val="tx2"/>
            </a:solidFill>
            <a:ln w="63500">
              <a:noFill/>
            </a:ln>
            <a:effectLst/>
          </p:spPr>
        </p:pic>
        <p:pic>
          <p:nvPicPr>
            <p:cNvPr id="26" name="Picture 25"/>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8977772" y="2323384"/>
              <a:ext cx="790965" cy="341639"/>
            </a:xfrm>
            <a:prstGeom prst="roundRect">
              <a:avLst>
                <a:gd name="adj" fmla="val 11234"/>
              </a:avLst>
            </a:prstGeom>
            <a:solidFill>
              <a:schemeClr val="tx2"/>
            </a:solidFill>
            <a:ln w="63500">
              <a:noFill/>
            </a:ln>
            <a:effectLst/>
          </p:spPr>
        </p:pic>
        <p:pic>
          <p:nvPicPr>
            <p:cNvPr id="27" name="Picture 26"/>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8977772" y="1937379"/>
              <a:ext cx="790965" cy="341639"/>
            </a:xfrm>
            <a:prstGeom prst="roundRect">
              <a:avLst>
                <a:gd name="adj" fmla="val 11234"/>
              </a:avLst>
            </a:prstGeom>
            <a:solidFill>
              <a:schemeClr val="tx2"/>
            </a:solidFill>
            <a:ln w="63500">
              <a:noFill/>
            </a:ln>
            <a:effectLst/>
          </p:spPr>
        </p:pic>
      </p:grpSp>
      <p:grpSp>
        <p:nvGrpSpPr>
          <p:cNvPr id="28" name="Group 27"/>
          <p:cNvGrpSpPr/>
          <p:nvPr/>
        </p:nvGrpSpPr>
        <p:grpSpPr>
          <a:xfrm>
            <a:off x="9524421" y="4313632"/>
            <a:ext cx="901653" cy="1197404"/>
            <a:chOff x="9897377" y="1889001"/>
            <a:chExt cx="919973" cy="1221733"/>
          </a:xfrm>
        </p:grpSpPr>
        <p:sp>
          <p:nvSpPr>
            <p:cNvPr id="29" name="Rounded Rectangle 28"/>
            <p:cNvSpPr/>
            <p:nvPr/>
          </p:nvSpPr>
          <p:spPr bwMode="auto">
            <a:xfrm>
              <a:off x="9897377"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505050"/>
                    </a:gs>
                    <a:gs pos="10417">
                      <a:srgbClr val="505050"/>
                    </a:gs>
                  </a:gsLst>
                  <a:lin ang="5400000" scaled="0"/>
                </a:gradFill>
              </a:endParaRPr>
            </a:p>
          </p:txBody>
        </p:sp>
        <p:pic>
          <p:nvPicPr>
            <p:cNvPr id="30" name="Picture 29"/>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9961881" y="2709388"/>
              <a:ext cx="790965" cy="341639"/>
            </a:xfrm>
            <a:prstGeom prst="roundRect">
              <a:avLst>
                <a:gd name="adj" fmla="val 11234"/>
              </a:avLst>
            </a:prstGeom>
            <a:solidFill>
              <a:schemeClr val="tx2"/>
            </a:solidFill>
            <a:ln w="63500">
              <a:noFill/>
            </a:ln>
            <a:effectLst/>
          </p:spPr>
        </p:pic>
        <p:pic>
          <p:nvPicPr>
            <p:cNvPr id="31" name="Picture 30"/>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9961881" y="2323384"/>
              <a:ext cx="790965" cy="341639"/>
            </a:xfrm>
            <a:prstGeom prst="roundRect">
              <a:avLst>
                <a:gd name="adj" fmla="val 11234"/>
              </a:avLst>
            </a:prstGeom>
            <a:solidFill>
              <a:schemeClr val="tx2"/>
            </a:solidFill>
            <a:ln w="63500">
              <a:noFill/>
            </a:ln>
            <a:effectLst/>
          </p:spPr>
        </p:pic>
        <p:pic>
          <p:nvPicPr>
            <p:cNvPr id="32" name="Picture 31"/>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9961881" y="1937379"/>
              <a:ext cx="790965" cy="341639"/>
            </a:xfrm>
            <a:prstGeom prst="roundRect">
              <a:avLst>
                <a:gd name="adj" fmla="val 11234"/>
              </a:avLst>
            </a:prstGeom>
            <a:solidFill>
              <a:schemeClr val="tx2"/>
            </a:solidFill>
            <a:ln w="63500">
              <a:noFill/>
            </a:ln>
            <a:effectLst/>
          </p:spPr>
        </p:pic>
      </p:grpSp>
      <p:sp>
        <p:nvSpPr>
          <p:cNvPr id="36" name="TextBox 35"/>
          <p:cNvSpPr txBox="1"/>
          <p:nvPr/>
        </p:nvSpPr>
        <p:spPr>
          <a:xfrm>
            <a:off x="8246441" y="5404941"/>
            <a:ext cx="905829" cy="588213"/>
          </a:xfrm>
          <a:prstGeom prst="rect">
            <a:avLst/>
          </a:prstGeom>
          <a:noFill/>
        </p:spPr>
        <p:txBody>
          <a:bodyPr wrap="square" lIns="89619" tIns="143391" rIns="89619" bIns="143391" rtlCol="0">
            <a:spAutoFit/>
          </a:bodyPr>
          <a:lstStyle/>
          <a:p>
            <a:pPr algn="ctr">
              <a:lnSpc>
                <a:spcPct val="90000"/>
              </a:lnSpc>
            </a:pPr>
            <a:r>
              <a:rPr lang="en-US" sz="1078" dirty="0">
                <a:gradFill>
                  <a:gsLst>
                    <a:gs pos="2917">
                      <a:srgbClr val="68217A"/>
                    </a:gs>
                    <a:gs pos="100000">
                      <a:srgbClr val="68217A"/>
                    </a:gs>
                  </a:gsLst>
                  <a:lin ang="5400000" scaled="0"/>
                </a:gradFill>
              </a:rPr>
              <a:t>App</a:t>
            </a:r>
          </a:p>
          <a:p>
            <a:pPr algn="ctr">
              <a:lnSpc>
                <a:spcPct val="90000"/>
              </a:lnSpc>
            </a:pPr>
            <a:r>
              <a:rPr lang="en-US" sz="1078" dirty="0">
                <a:gradFill>
                  <a:gsLst>
                    <a:gs pos="2917">
                      <a:srgbClr val="68217A"/>
                    </a:gs>
                    <a:gs pos="100000">
                      <a:srgbClr val="68217A"/>
                    </a:gs>
                  </a:gsLst>
                  <a:lin ang="5400000" scaled="0"/>
                </a:gradFill>
              </a:rPr>
              <a:t>Subnet</a:t>
            </a:r>
          </a:p>
        </p:txBody>
      </p:sp>
      <p:sp>
        <p:nvSpPr>
          <p:cNvPr id="37" name="TextBox 36"/>
          <p:cNvSpPr txBox="1"/>
          <p:nvPr/>
        </p:nvSpPr>
        <p:spPr>
          <a:xfrm>
            <a:off x="6972638" y="5404941"/>
            <a:ext cx="905829" cy="588213"/>
          </a:xfrm>
          <a:prstGeom prst="rect">
            <a:avLst/>
          </a:prstGeom>
          <a:noFill/>
        </p:spPr>
        <p:txBody>
          <a:bodyPr wrap="square" lIns="89619" tIns="143391" rIns="89619" bIns="143391" rtlCol="0">
            <a:spAutoFit/>
          </a:bodyPr>
          <a:lstStyle/>
          <a:p>
            <a:pPr algn="ctr">
              <a:lnSpc>
                <a:spcPct val="90000"/>
              </a:lnSpc>
            </a:pPr>
            <a:r>
              <a:rPr lang="en-US" sz="1078" dirty="0">
                <a:gradFill>
                  <a:gsLst>
                    <a:gs pos="2917">
                      <a:srgbClr val="68217A"/>
                    </a:gs>
                    <a:gs pos="100000">
                      <a:srgbClr val="68217A"/>
                    </a:gs>
                  </a:gsLst>
                  <a:lin ang="5400000" scaled="0"/>
                </a:gradFill>
              </a:rPr>
              <a:t>Back end</a:t>
            </a:r>
          </a:p>
          <a:p>
            <a:pPr algn="ctr">
              <a:lnSpc>
                <a:spcPct val="90000"/>
              </a:lnSpc>
            </a:pPr>
            <a:r>
              <a:rPr lang="en-US" sz="1078" dirty="0">
                <a:gradFill>
                  <a:gsLst>
                    <a:gs pos="2917">
                      <a:srgbClr val="68217A"/>
                    </a:gs>
                    <a:gs pos="100000">
                      <a:srgbClr val="68217A"/>
                    </a:gs>
                  </a:gsLst>
                  <a:lin ang="5400000" scaled="0"/>
                </a:gradFill>
              </a:rPr>
              <a:t>Subnet</a:t>
            </a:r>
          </a:p>
        </p:txBody>
      </p:sp>
      <p:cxnSp>
        <p:nvCxnSpPr>
          <p:cNvPr id="38" name="Straight Arrow Connector 37"/>
          <p:cNvCxnSpPr/>
          <p:nvPr/>
        </p:nvCxnSpPr>
        <p:spPr>
          <a:xfrm>
            <a:off x="7190616" y="3804072"/>
            <a:ext cx="0" cy="509560"/>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2" idx="2"/>
          </p:cNvCxnSpPr>
          <p:nvPr/>
        </p:nvCxnSpPr>
        <p:spPr>
          <a:xfrm flipH="1">
            <a:off x="8446581" y="3804072"/>
            <a:ext cx="1" cy="525746"/>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9702542" y="3804071"/>
            <a:ext cx="0" cy="509560"/>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1157361" y="4824716"/>
            <a:ext cx="1046440" cy="363818"/>
          </a:xfrm>
          <a:prstGeom prst="rect">
            <a:avLst/>
          </a:prstGeom>
          <a:noFill/>
        </p:spPr>
        <p:txBody>
          <a:bodyPr wrap="none" rtlCol="0">
            <a:spAutoFit/>
          </a:bodyPr>
          <a:lstStyle/>
          <a:p>
            <a:pPr algn="ctr"/>
            <a:r>
              <a:rPr lang="en-US" sz="1764" dirty="0" err="1">
                <a:solidFill>
                  <a:schemeClr val="bg2"/>
                </a:solidFill>
              </a:rPr>
              <a:t>Internet</a:t>
            </a:r>
            <a:r>
              <a:rPr lang="en-US" sz="1764" dirty="0" err="1">
                <a:solidFill>
                  <a:srgbClr val="FFFFFF"/>
                </a:solidFill>
              </a:rPr>
              <a:t>t</a:t>
            </a:r>
            <a:endParaRPr lang="en-US" sz="1764" dirty="0">
              <a:solidFill>
                <a:srgbClr val="FFFFFF"/>
              </a:solidFill>
            </a:endParaRPr>
          </a:p>
        </p:txBody>
      </p:sp>
      <p:sp>
        <p:nvSpPr>
          <p:cNvPr id="44" name="Left Arrow 43"/>
          <p:cNvSpPr/>
          <p:nvPr/>
        </p:nvSpPr>
        <p:spPr>
          <a:xfrm flipH="1">
            <a:off x="10626347" y="4808521"/>
            <a:ext cx="564268" cy="4008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solidFill>
                <a:srgbClr val="FFFFFF"/>
              </a:solidFill>
            </a:endParaRPr>
          </a:p>
        </p:txBody>
      </p:sp>
      <p:sp>
        <p:nvSpPr>
          <p:cNvPr id="45" name="TextBox 44"/>
          <p:cNvSpPr txBox="1"/>
          <p:nvPr/>
        </p:nvSpPr>
        <p:spPr>
          <a:xfrm>
            <a:off x="8440872" y="3628579"/>
            <a:ext cx="905829" cy="438898"/>
          </a:xfrm>
          <a:prstGeom prst="rect">
            <a:avLst/>
          </a:prstGeom>
          <a:noFill/>
        </p:spPr>
        <p:txBody>
          <a:bodyPr wrap="square" lIns="89619" tIns="143391" rIns="89619" bIns="143391" rtlCol="0">
            <a:spAutoFit/>
          </a:bodyPr>
          <a:lstStyle/>
          <a:p>
            <a:pPr algn="ctr">
              <a:lnSpc>
                <a:spcPct val="90000"/>
              </a:lnSpc>
            </a:pPr>
            <a:r>
              <a:rPr lang="en-US" sz="1078" dirty="0">
                <a:solidFill>
                  <a:srgbClr val="929292"/>
                </a:solidFill>
              </a:rPr>
              <a:t>10.2.2.22</a:t>
            </a:r>
          </a:p>
        </p:txBody>
      </p:sp>
      <p:sp>
        <p:nvSpPr>
          <p:cNvPr id="46" name="TextBox 45"/>
          <p:cNvSpPr txBox="1"/>
          <p:nvPr/>
        </p:nvSpPr>
        <p:spPr>
          <a:xfrm>
            <a:off x="7143884" y="3638450"/>
            <a:ext cx="905829" cy="438898"/>
          </a:xfrm>
          <a:prstGeom prst="rect">
            <a:avLst/>
          </a:prstGeom>
          <a:noFill/>
        </p:spPr>
        <p:txBody>
          <a:bodyPr wrap="square" lIns="89619" tIns="143391" rIns="89619" bIns="143391" rtlCol="0">
            <a:spAutoFit/>
          </a:bodyPr>
          <a:lstStyle/>
          <a:p>
            <a:pPr algn="ctr">
              <a:lnSpc>
                <a:spcPct val="90000"/>
              </a:lnSpc>
            </a:pPr>
            <a:r>
              <a:rPr lang="en-US" sz="1078" dirty="0">
                <a:solidFill>
                  <a:srgbClr val="929292"/>
                </a:solidFill>
              </a:rPr>
              <a:t>10.2.3.33</a:t>
            </a:r>
          </a:p>
        </p:txBody>
      </p:sp>
      <p:sp>
        <p:nvSpPr>
          <p:cNvPr id="47" name="TextBox 46"/>
          <p:cNvSpPr txBox="1"/>
          <p:nvPr/>
        </p:nvSpPr>
        <p:spPr>
          <a:xfrm>
            <a:off x="9693140" y="3772897"/>
            <a:ext cx="905829" cy="149315"/>
          </a:xfrm>
          <a:prstGeom prst="rect">
            <a:avLst/>
          </a:prstGeom>
          <a:noFill/>
        </p:spPr>
        <p:txBody>
          <a:bodyPr wrap="square" lIns="0" tIns="0" rIns="0" bIns="0" rtlCol="0">
            <a:spAutoFit/>
          </a:bodyPr>
          <a:lstStyle/>
          <a:p>
            <a:pPr algn="ctr">
              <a:lnSpc>
                <a:spcPct val="90000"/>
              </a:lnSpc>
            </a:pPr>
            <a:r>
              <a:rPr lang="en-US" sz="1078" dirty="0">
                <a:solidFill>
                  <a:srgbClr val="929292"/>
                </a:solidFill>
              </a:rPr>
              <a:t>10.2.1.11</a:t>
            </a:r>
          </a:p>
        </p:txBody>
      </p:sp>
      <p:sp>
        <p:nvSpPr>
          <p:cNvPr id="48" name="TextBox 47"/>
          <p:cNvSpPr txBox="1"/>
          <p:nvPr/>
        </p:nvSpPr>
        <p:spPr>
          <a:xfrm>
            <a:off x="10615791" y="4510031"/>
            <a:ext cx="971226" cy="298465"/>
          </a:xfrm>
          <a:prstGeom prst="rect">
            <a:avLst/>
          </a:prstGeom>
          <a:noFill/>
        </p:spPr>
        <p:txBody>
          <a:bodyPr wrap="square" lIns="0" tIns="0" rIns="0" bIns="0" rtlCol="0">
            <a:spAutoFit/>
          </a:bodyPr>
          <a:lstStyle/>
          <a:p>
            <a:pPr algn="ctr">
              <a:lnSpc>
                <a:spcPct val="90000"/>
              </a:lnSpc>
            </a:pPr>
            <a:r>
              <a:rPr lang="en-US" sz="1078" dirty="0">
                <a:solidFill>
                  <a:schemeClr val="bg2"/>
                </a:solidFill>
              </a:rPr>
              <a:t>VIP: 133.44.55.66</a:t>
            </a:r>
          </a:p>
        </p:txBody>
      </p:sp>
      <p:cxnSp>
        <p:nvCxnSpPr>
          <p:cNvPr id="49" name="Elbow Connector 48"/>
          <p:cNvCxnSpPr>
            <a:stCxn id="48" idx="0"/>
            <a:endCxn id="47" idx="2"/>
          </p:cNvCxnSpPr>
          <p:nvPr/>
        </p:nvCxnSpPr>
        <p:spPr>
          <a:xfrm rot="16200000" flipV="1">
            <a:off x="10329821" y="3738446"/>
            <a:ext cx="587818" cy="955350"/>
          </a:xfrm>
          <a:prstGeom prst="bentConnector3">
            <a:avLst>
              <a:gd name="adj1" fmla="val 50000"/>
            </a:avLst>
          </a:prstGeom>
          <a:ln w="28575">
            <a:solidFill>
              <a:schemeClr val="tx1"/>
            </a:solidFill>
            <a:prstDash val="sysDot"/>
            <a:headEnd type="triangle"/>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3075887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4944613" y="985823"/>
            <a:ext cx="7246532" cy="2293106"/>
          </a:xfrm>
        </p:spPr>
        <p:txBody>
          <a:bodyPr>
            <a:noAutofit/>
          </a:bodyPr>
          <a:lstStyle/>
          <a:p>
            <a:pPr marL="281620" lvl="1" indent="-281620">
              <a:spcBef>
                <a:spcPts val="1200"/>
              </a:spcBef>
              <a:spcAft>
                <a:spcPts val="588"/>
              </a:spcAft>
              <a:buSzPct val="100000"/>
              <a:buFont typeface="Arial" pitchFamily="34" charset="0"/>
              <a:buChar char="•"/>
            </a:pPr>
            <a:r>
              <a:rPr lang="en-US" sz="2400" dirty="0">
                <a:solidFill>
                  <a:srgbClr val="0C0C0C"/>
                </a:solidFill>
              </a:rPr>
              <a:t>Extending the power of your VM</a:t>
            </a:r>
          </a:p>
          <a:p>
            <a:pPr marL="281620" lvl="1" indent="-281620">
              <a:spcBef>
                <a:spcPts val="1200"/>
              </a:spcBef>
              <a:spcAft>
                <a:spcPts val="588"/>
              </a:spcAft>
              <a:buSzPct val="100000"/>
              <a:buFont typeface="Arial" pitchFamily="34" charset="0"/>
              <a:buChar char="•"/>
            </a:pPr>
            <a:r>
              <a:rPr lang="en-US" sz="2400" dirty="0">
                <a:solidFill>
                  <a:srgbClr val="0C0C0C"/>
                </a:solidFill>
              </a:rPr>
              <a:t>Enable easier management</a:t>
            </a:r>
          </a:p>
          <a:p>
            <a:pPr marL="281620" lvl="1" indent="-281620">
              <a:spcBef>
                <a:spcPts val="1200"/>
              </a:spcBef>
              <a:spcAft>
                <a:spcPts val="588"/>
              </a:spcAft>
              <a:buSzPct val="100000"/>
              <a:buFont typeface="Arial" pitchFamily="34" charset="0"/>
              <a:buChar char="•"/>
            </a:pPr>
            <a:r>
              <a:rPr lang="en-US" sz="2400" dirty="0">
                <a:solidFill>
                  <a:srgbClr val="0C0C0C"/>
                </a:solidFill>
              </a:rPr>
              <a:t>Support partner ecosystem</a:t>
            </a:r>
          </a:p>
          <a:p>
            <a:pPr marL="281620" lvl="1" indent="-281620">
              <a:spcBef>
                <a:spcPts val="1200"/>
              </a:spcBef>
              <a:spcAft>
                <a:spcPts val="588"/>
              </a:spcAft>
              <a:buSzPct val="100000"/>
              <a:buFont typeface="Arial" pitchFamily="34" charset="0"/>
              <a:buChar char="•"/>
            </a:pPr>
            <a:r>
              <a:rPr lang="en-US" sz="2400" dirty="0">
                <a:solidFill>
                  <a:srgbClr val="0C0C0C"/>
                </a:solidFill>
              </a:rPr>
              <a:t>Full control still with you!</a:t>
            </a:r>
          </a:p>
        </p:txBody>
      </p:sp>
      <p:sp>
        <p:nvSpPr>
          <p:cNvPr id="5" name="Rectangle 4"/>
          <p:cNvSpPr/>
          <p:nvPr/>
        </p:nvSpPr>
        <p:spPr bwMode="auto">
          <a:xfrm>
            <a:off x="905" y="1081073"/>
            <a:ext cx="4176908" cy="623412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179090" y="379074"/>
            <a:ext cx="4891141" cy="689111"/>
          </a:xfrm>
        </p:spPr>
        <p:txBody>
          <a:bodyPr>
            <a:normAutofit fontScale="90000"/>
          </a:bodyPr>
          <a:lstStyle/>
          <a:p>
            <a:r>
              <a:rPr lang="en-US" dirty="0"/>
              <a:t>VM extensions</a:t>
            </a:r>
          </a:p>
        </p:txBody>
      </p:sp>
      <p:sp>
        <p:nvSpPr>
          <p:cNvPr id="6" name="Text Placeholder 12"/>
          <p:cNvSpPr txBox="1">
            <a:spLocks/>
          </p:cNvSpPr>
          <p:nvPr/>
        </p:nvSpPr>
        <p:spPr>
          <a:xfrm>
            <a:off x="990759" y="2259496"/>
            <a:ext cx="3311272" cy="679534"/>
          </a:xfrm>
          <a:prstGeom prst="rect">
            <a:avLst/>
          </a:prstGeom>
          <a:solidFill>
            <a:srgbClr val="008172"/>
          </a:solidFill>
          <a:ln>
            <a:solidFill>
              <a:srgbClr val="003C6C"/>
            </a:solidFill>
          </a:ln>
        </p:spPr>
        <p:txBody>
          <a:bodyPr vert="horz" wrap="square" lIns="143349" tIns="89593" rIns="143349" bIns="8959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gradFill>
                  <a:gsLst>
                    <a:gs pos="1250">
                      <a:srgbClr val="FFFFFF"/>
                    </a:gs>
                    <a:gs pos="100000">
                      <a:srgbClr val="FFFFFF"/>
                    </a:gs>
                  </a:gsLst>
                  <a:lin ang="5400000" scaled="0"/>
                </a:gradFill>
              </a:rPr>
              <a:t> IaaS extended</a:t>
            </a:r>
          </a:p>
        </p:txBody>
      </p:sp>
      <p:grpSp>
        <p:nvGrpSpPr>
          <p:cNvPr id="23" name="Group 22"/>
          <p:cNvGrpSpPr/>
          <p:nvPr/>
        </p:nvGrpSpPr>
        <p:grpSpPr>
          <a:xfrm>
            <a:off x="268928" y="5596190"/>
            <a:ext cx="721831" cy="762277"/>
            <a:chOff x="252413" y="1214438"/>
            <a:chExt cx="736601" cy="777875"/>
          </a:xfrm>
        </p:grpSpPr>
        <p:sp>
          <p:nvSpPr>
            <p:cNvPr id="2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914005">
                <a:defRPr/>
              </a:pPr>
              <a:endParaRPr lang="en-GB" sz="1764" kern="0">
                <a:solidFill>
                  <a:srgbClr val="505050"/>
                </a:solidFill>
              </a:endParaRPr>
            </a:p>
          </p:txBody>
        </p:sp>
        <p:sp>
          <p:nvSpPr>
            <p:cNvPr id="2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defRPr/>
              </a:pPr>
              <a:endParaRPr lang="en-GB" sz="1764" kern="0">
                <a:solidFill>
                  <a:srgbClr val="505050"/>
                </a:solidFill>
              </a:endParaRPr>
            </a:p>
          </p:txBody>
        </p:sp>
        <p:sp>
          <p:nvSpPr>
            <p:cNvPr id="2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defTabSz="914005">
                <a:defRPr/>
              </a:pPr>
              <a:endParaRPr lang="en-GB" sz="1764" kern="0">
                <a:solidFill>
                  <a:srgbClr val="505050"/>
                </a:solidFill>
              </a:endParaRPr>
            </a:p>
          </p:txBody>
        </p:sp>
      </p:grpSp>
      <p:cxnSp>
        <p:nvCxnSpPr>
          <p:cNvPr id="30" name="Straight Connector 29"/>
          <p:cNvCxnSpPr/>
          <p:nvPr/>
        </p:nvCxnSpPr>
        <p:spPr>
          <a:xfrm flipH="1">
            <a:off x="990759" y="5916377"/>
            <a:ext cx="523401" cy="0"/>
          </a:xfrm>
          <a:prstGeom prst="line">
            <a:avLst/>
          </a:prstGeom>
          <a:noFill/>
          <a:ln w="76200" cap="flat" cmpd="sng" algn="ctr">
            <a:solidFill>
              <a:schemeClr val="bg1">
                <a:lumMod val="50000"/>
              </a:schemeClr>
            </a:solidFill>
            <a:prstDash val="sysDash"/>
            <a:headEnd type="triangle"/>
            <a:tailEnd type="none"/>
          </a:ln>
          <a:effectLst/>
        </p:spPr>
      </p:cxnSp>
      <p:cxnSp>
        <p:nvCxnSpPr>
          <p:cNvPr id="31" name="Straight Connector 30"/>
          <p:cNvCxnSpPr/>
          <p:nvPr/>
        </p:nvCxnSpPr>
        <p:spPr>
          <a:xfrm>
            <a:off x="5626544" y="3250267"/>
            <a:ext cx="0" cy="0"/>
          </a:xfrm>
          <a:prstGeom prst="line">
            <a:avLst/>
          </a:prstGeom>
          <a:noFill/>
          <a:ln w="9525" cap="flat" cmpd="sng" algn="ctr">
            <a:solidFill>
              <a:srgbClr val="505050"/>
            </a:solidFill>
            <a:prstDash val="solid"/>
            <a:headEnd type="none"/>
            <a:tailEnd type="none"/>
          </a:ln>
          <a:effectLst/>
        </p:spPr>
      </p:cxnSp>
      <p:cxnSp>
        <p:nvCxnSpPr>
          <p:cNvPr id="32" name="Straight Connector 31"/>
          <p:cNvCxnSpPr/>
          <p:nvPr/>
        </p:nvCxnSpPr>
        <p:spPr>
          <a:xfrm>
            <a:off x="5792173" y="3141204"/>
            <a:ext cx="0" cy="0"/>
          </a:xfrm>
          <a:prstGeom prst="line">
            <a:avLst/>
          </a:prstGeom>
          <a:noFill/>
          <a:ln w="25400" cap="flat" cmpd="sng" algn="ctr">
            <a:solidFill>
              <a:srgbClr val="DC3C00"/>
            </a:solidFill>
            <a:prstDash val="solid"/>
            <a:headEnd type="none"/>
            <a:tailEnd type="none"/>
          </a:ln>
          <a:effectLst/>
        </p:spPr>
      </p:cxnSp>
      <p:sp>
        <p:nvSpPr>
          <p:cNvPr id="34" name="Freeform 128"/>
          <p:cNvSpPr>
            <a:spLocks noChangeAspect="1"/>
          </p:cNvSpPr>
          <p:nvPr/>
        </p:nvSpPr>
        <p:spPr bwMode="black">
          <a:xfrm>
            <a:off x="3738531" y="3508235"/>
            <a:ext cx="6941867" cy="308871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3C6C"/>
          </a:solidFill>
          <a:extLst/>
        </p:spPr>
        <p:txBody>
          <a:bodyPr vert="horz" wrap="square" lIns="87844" tIns="43923" rIns="87844" bIns="43923" numCol="1" anchor="b" anchorCtr="1" compatLnSpc="1">
            <a:prstTxWarp prst="textNoShape">
              <a:avLst/>
            </a:prstTxWarp>
          </a:bodyPr>
          <a:lstStyle/>
          <a:p>
            <a:pPr defTabSz="895770">
              <a:defRPr/>
            </a:pPr>
            <a:endParaRPr lang="en-US" sz="1729" kern="0" dirty="0">
              <a:solidFill>
                <a:srgbClr val="FFFFFF"/>
              </a:solidFill>
            </a:endParaRPr>
          </a:p>
        </p:txBody>
      </p:sp>
      <p:cxnSp>
        <p:nvCxnSpPr>
          <p:cNvPr id="35" name="Elbow Connector 34"/>
          <p:cNvCxnSpPr>
            <a:stCxn id="37" idx="3"/>
          </p:cNvCxnSpPr>
          <p:nvPr/>
        </p:nvCxnSpPr>
        <p:spPr>
          <a:xfrm flipV="1">
            <a:off x="3039824" y="4608807"/>
            <a:ext cx="1934824" cy="244442"/>
          </a:xfrm>
          <a:prstGeom prst="bentConnector3">
            <a:avLst>
              <a:gd name="adj1" fmla="val 50000"/>
            </a:avLst>
          </a:prstGeom>
          <a:noFill/>
          <a:ln w="76200" cap="flat" cmpd="sng" algn="ctr">
            <a:solidFill>
              <a:schemeClr val="bg1">
                <a:lumMod val="50000"/>
              </a:schemeClr>
            </a:solidFill>
            <a:prstDash val="sysDash"/>
            <a:headEnd type="none"/>
            <a:tailEnd type="triangle"/>
          </a:ln>
          <a:effectLst/>
        </p:spPr>
      </p:cxnSp>
      <p:sp>
        <p:nvSpPr>
          <p:cNvPr id="36" name="Rectangle 35"/>
          <p:cNvSpPr/>
          <p:nvPr/>
        </p:nvSpPr>
        <p:spPr bwMode="auto">
          <a:xfrm>
            <a:off x="5727753" y="5904830"/>
            <a:ext cx="2150390" cy="7599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r>
              <a:rPr lang="en-US" sz="4312" kern="0" dirty="0">
                <a:gradFill>
                  <a:gsLst>
                    <a:gs pos="0">
                      <a:srgbClr val="FFFFFF"/>
                    </a:gs>
                    <a:gs pos="100000">
                      <a:srgbClr val="FFFFFF"/>
                    </a:gs>
                  </a:gsLst>
                  <a:lin ang="5400000" scaled="0"/>
                </a:gradFill>
                <a:ea typeface="Segoe UI" pitchFamily="34" charset="0"/>
                <a:cs typeface="Segoe UI" pitchFamily="34" charset="0"/>
              </a:rPr>
              <a:t>Azure</a:t>
            </a:r>
          </a:p>
        </p:txBody>
      </p:sp>
      <p:pic>
        <p:nvPicPr>
          <p:cNvPr id="37" name="Picture 4" descr="http://www.getinthesky.com/wp-content/uploads/logo-powershel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694" y="4012684"/>
            <a:ext cx="1681130" cy="168113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p:cNvCxnSpPr/>
          <p:nvPr/>
        </p:nvCxnSpPr>
        <p:spPr>
          <a:xfrm flipH="1">
            <a:off x="990759" y="4847653"/>
            <a:ext cx="672767" cy="1068725"/>
          </a:xfrm>
          <a:prstGeom prst="line">
            <a:avLst/>
          </a:prstGeom>
          <a:noFill/>
          <a:ln w="76200" cap="flat" cmpd="sng" algn="ctr">
            <a:solidFill>
              <a:schemeClr val="bg1">
                <a:lumMod val="50000"/>
              </a:schemeClr>
            </a:solidFill>
            <a:prstDash val="sysDash"/>
            <a:headEnd type="triangle"/>
            <a:tailEnd type="none"/>
          </a:ln>
          <a:effectLst/>
        </p:spPr>
      </p:cxnSp>
      <p:cxnSp>
        <p:nvCxnSpPr>
          <p:cNvPr id="43" name="Elbow Connector 42"/>
          <p:cNvCxnSpPr/>
          <p:nvPr/>
        </p:nvCxnSpPr>
        <p:spPr>
          <a:xfrm flipV="1">
            <a:off x="3469371" y="5360264"/>
            <a:ext cx="1435060" cy="607830"/>
          </a:xfrm>
          <a:prstGeom prst="bentConnector3">
            <a:avLst>
              <a:gd name="adj1" fmla="val 50000"/>
            </a:avLst>
          </a:prstGeom>
          <a:noFill/>
          <a:ln w="76200" cap="flat" cmpd="sng" algn="ctr">
            <a:solidFill>
              <a:schemeClr val="bg1">
                <a:lumMod val="50000"/>
              </a:schemeClr>
            </a:solidFill>
            <a:prstDash val="sysDash"/>
            <a:headEnd type="none"/>
            <a:tailEnd type="triangle"/>
          </a:ln>
          <a:effectLst/>
        </p:spPr>
      </p:cxnSp>
      <p:sp>
        <p:nvSpPr>
          <p:cNvPr id="48" name="Rectangle 5"/>
          <p:cNvSpPr>
            <a:spLocks noChangeArrowheads="1"/>
          </p:cNvSpPr>
          <p:nvPr/>
        </p:nvSpPr>
        <p:spPr bwMode="auto">
          <a:xfrm>
            <a:off x="5191229" y="4077812"/>
            <a:ext cx="1295975" cy="1899514"/>
          </a:xfrm>
          <a:prstGeom prst="rect">
            <a:avLst/>
          </a:prstGeom>
          <a:solidFill>
            <a:srgbClr val="7030A0"/>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sp>
        <p:nvSpPr>
          <p:cNvPr id="51" name="Freeform 8"/>
          <p:cNvSpPr>
            <a:spLocks/>
          </p:cNvSpPr>
          <p:nvPr/>
        </p:nvSpPr>
        <p:spPr bwMode="auto">
          <a:xfrm>
            <a:off x="5330038" y="4445070"/>
            <a:ext cx="1018358" cy="32389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8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sp>
        <p:nvSpPr>
          <p:cNvPr id="52" name="Freeform 9"/>
          <p:cNvSpPr>
            <a:spLocks/>
          </p:cNvSpPr>
          <p:nvPr/>
        </p:nvSpPr>
        <p:spPr bwMode="auto">
          <a:xfrm>
            <a:off x="5310988" y="5188669"/>
            <a:ext cx="1018358" cy="267305"/>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85000"/>
            </a:sysClr>
          </a:solidFill>
          <a:ln>
            <a:noFill/>
          </a:ln>
        </p:spPr>
        <p:txBody>
          <a:bodyPr vert="horz" wrap="square" lIns="89606" tIns="44803" rIns="89606" bIns="44803" numCol="1" anchor="t" anchorCtr="0" compatLnSpc="1">
            <a:prstTxWarp prst="textNoShape">
              <a:avLst/>
            </a:prstTxWarp>
          </a:bodyPr>
          <a:lstStyle/>
          <a:p>
            <a:pPr defTabSz="913587">
              <a:defRPr/>
            </a:pPr>
            <a:endParaRPr lang="en-US" sz="1799" b="1" kern="0" dirty="0">
              <a:solidFill>
                <a:srgbClr val="000000"/>
              </a:solidFill>
              <a:latin typeface="Calibri" panose="020F0502020204030204"/>
            </a:endParaRPr>
          </a:p>
        </p:txBody>
      </p:sp>
      <p:sp>
        <p:nvSpPr>
          <p:cNvPr id="55" name="Oval 16"/>
          <p:cNvSpPr>
            <a:spLocks noChangeArrowheads="1"/>
          </p:cNvSpPr>
          <p:nvPr/>
        </p:nvSpPr>
        <p:spPr bwMode="auto">
          <a:xfrm>
            <a:off x="6134756" y="4620226"/>
            <a:ext cx="98593" cy="95073"/>
          </a:xfrm>
          <a:prstGeom prst="ellipse">
            <a:avLst/>
          </a:prstGeom>
          <a:solidFill>
            <a:srgbClr val="5B9BD5"/>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sp>
        <p:nvSpPr>
          <p:cNvPr id="56" name="Oval 17"/>
          <p:cNvSpPr>
            <a:spLocks noChangeArrowheads="1"/>
          </p:cNvSpPr>
          <p:nvPr/>
        </p:nvSpPr>
        <p:spPr bwMode="auto">
          <a:xfrm>
            <a:off x="6134756" y="5280848"/>
            <a:ext cx="98593" cy="95073"/>
          </a:xfrm>
          <a:prstGeom prst="ellipse">
            <a:avLst/>
          </a:prstGeom>
          <a:solidFill>
            <a:srgbClr val="5B9BD5"/>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sp>
        <p:nvSpPr>
          <p:cNvPr id="63" name="Flowchart: Magnetic Disk 62"/>
          <p:cNvSpPr/>
          <p:nvPr/>
        </p:nvSpPr>
        <p:spPr bwMode="auto">
          <a:xfrm>
            <a:off x="7168639" y="4712054"/>
            <a:ext cx="1668089" cy="1447287"/>
          </a:xfrm>
          <a:prstGeom prst="flowChartMagneticDisk">
            <a:avLst/>
          </a:prstGeom>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Arrow Connector 65"/>
          <p:cNvCxnSpPr>
            <a:stCxn id="85" idx="3"/>
          </p:cNvCxnSpPr>
          <p:nvPr/>
        </p:nvCxnSpPr>
        <p:spPr>
          <a:xfrm flipV="1">
            <a:off x="8866597" y="5212876"/>
            <a:ext cx="594390" cy="457759"/>
          </a:xfrm>
          <a:prstGeom prst="straightConnector1">
            <a:avLst/>
          </a:prstGeom>
          <a:ln w="57150">
            <a:solidFill>
              <a:srgbClr val="FFFFFF"/>
            </a:solidFill>
            <a:headEnd type="none"/>
            <a:tailEnd type="triangle"/>
          </a:ln>
        </p:spPr>
        <p:style>
          <a:lnRef idx="3">
            <a:schemeClr val="dk1"/>
          </a:lnRef>
          <a:fillRef idx="0">
            <a:schemeClr val="dk1"/>
          </a:fillRef>
          <a:effectRef idx="2">
            <a:schemeClr val="dk1"/>
          </a:effectRef>
          <a:fontRef idx="minor">
            <a:schemeClr val="tx1"/>
          </a:fontRef>
        </p:style>
      </p:cxnSp>
      <p:sp>
        <p:nvSpPr>
          <p:cNvPr id="68" name="Rectangle 67"/>
          <p:cNvSpPr/>
          <p:nvPr/>
        </p:nvSpPr>
        <p:spPr bwMode="auto">
          <a:xfrm>
            <a:off x="8683368" y="4413851"/>
            <a:ext cx="2150390" cy="9846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Curated Extensions</a:t>
            </a:r>
          </a:p>
        </p:txBody>
      </p:sp>
      <p:pic>
        <p:nvPicPr>
          <p:cNvPr id="70" name="Picture 4" descr="http://www.getinthesky.com/wp-content/uploads/logo-powershel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768" y="5212876"/>
            <a:ext cx="896210" cy="89621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606" y="4843407"/>
            <a:ext cx="1027650" cy="270916"/>
          </a:xfrm>
          <a:prstGeom prst="rect">
            <a:avLst/>
          </a:prstGeom>
        </p:spPr>
      </p:pic>
      <p:cxnSp>
        <p:nvCxnSpPr>
          <p:cNvPr id="74" name="Elbow Connector 73"/>
          <p:cNvCxnSpPr/>
          <p:nvPr/>
        </p:nvCxnSpPr>
        <p:spPr>
          <a:xfrm>
            <a:off x="6451020" y="5331501"/>
            <a:ext cx="694123" cy="329481"/>
          </a:xfrm>
          <a:prstGeom prst="bentConnector3">
            <a:avLst>
              <a:gd name="adj1" fmla="val 50000"/>
            </a:avLst>
          </a:prstGeom>
          <a:noFill/>
          <a:ln w="76200" cap="flat" cmpd="sng" algn="ctr">
            <a:solidFill>
              <a:schemeClr val="bg1">
                <a:lumMod val="50000"/>
              </a:schemeClr>
            </a:solidFill>
            <a:prstDash val="sysDash"/>
            <a:headEnd type="none"/>
            <a:tailEnd type="triangle"/>
          </a:ln>
          <a:effectLst/>
        </p:spPr>
      </p:cxnSp>
      <p:sp>
        <p:nvSpPr>
          <p:cNvPr id="78" name="Rectangle 77"/>
          <p:cNvSpPr/>
          <p:nvPr/>
        </p:nvSpPr>
        <p:spPr>
          <a:xfrm>
            <a:off x="5320655" y="5132340"/>
            <a:ext cx="737152" cy="361977"/>
          </a:xfrm>
          <a:prstGeom prst="rect">
            <a:avLst/>
          </a:prstGeom>
        </p:spPr>
        <p:txBody>
          <a:bodyPr wrap="none">
            <a:spAutoFit/>
          </a:bodyPr>
          <a:lstStyle/>
          <a:p>
            <a:pPr defTabSz="913587">
              <a:defRPr/>
            </a:pPr>
            <a:r>
              <a:rPr lang="en-US" sz="1764" b="1" kern="0" dirty="0">
                <a:solidFill>
                  <a:srgbClr val="000000"/>
                </a:solidFill>
                <a:latin typeface="Calibri" panose="020F0502020204030204"/>
              </a:rPr>
              <a:t>Agent</a:t>
            </a:r>
          </a:p>
        </p:txBody>
      </p:sp>
      <p:sp>
        <p:nvSpPr>
          <p:cNvPr id="80" name="Oval 16"/>
          <p:cNvSpPr>
            <a:spLocks noChangeArrowheads="1"/>
          </p:cNvSpPr>
          <p:nvPr/>
        </p:nvSpPr>
        <p:spPr bwMode="auto">
          <a:xfrm>
            <a:off x="6131171" y="4478113"/>
            <a:ext cx="98593" cy="95073"/>
          </a:xfrm>
          <a:prstGeom prst="ellipse">
            <a:avLst/>
          </a:prstGeom>
          <a:solidFill>
            <a:srgbClr val="5B9BD5"/>
          </a:solidFill>
          <a:ln>
            <a:noFill/>
          </a:ln>
        </p:spPr>
        <p:txBody>
          <a:bodyPr vert="horz" wrap="square" lIns="89606" tIns="44803" rIns="89606" bIns="44803" numCol="1" anchor="t" anchorCtr="0" compatLnSpc="1">
            <a:prstTxWarp prst="textNoShape">
              <a:avLst/>
            </a:prstTxWarp>
          </a:bodyPr>
          <a:lstStyle/>
          <a:p>
            <a:pPr defTabSz="913587">
              <a:defRPr/>
            </a:pPr>
            <a:endParaRPr lang="en-US" sz="1799" kern="0">
              <a:solidFill>
                <a:srgbClr val="000000"/>
              </a:solidFill>
              <a:latin typeface="Calibri" panose="020F0502020204030204"/>
            </a:endParaRPr>
          </a:p>
        </p:txBody>
      </p:sp>
      <p:pic>
        <p:nvPicPr>
          <p:cNvPr id="82" name="Picture 81"/>
          <p:cNvPicPr/>
          <p:nvPr/>
        </p:nvPicPr>
        <p:blipFill rotWithShape="1">
          <a:blip r:embed="rId5">
            <a:extLst>
              <a:ext uri="{28A0092B-C50C-407E-A947-70E740481C1C}">
                <a14:useLocalDpi xmlns:a14="http://schemas.microsoft.com/office/drawing/2010/main" val="0"/>
              </a:ext>
            </a:extLst>
          </a:blip>
          <a:srcRect b="10114"/>
          <a:stretch/>
        </p:blipFill>
        <p:spPr bwMode="auto">
          <a:xfrm>
            <a:off x="1585472" y="5503825"/>
            <a:ext cx="1804609" cy="1126219"/>
          </a:xfrm>
          <a:prstGeom prst="rect">
            <a:avLst/>
          </a:prstGeom>
          <a:noFill/>
          <a:ln>
            <a:noFill/>
          </a:ln>
        </p:spPr>
      </p:pic>
      <p:pic>
        <p:nvPicPr>
          <p:cNvPr id="85" name="Picture 84"/>
          <p:cNvPicPr>
            <a:picLocks noChangeAspect="1"/>
          </p:cNvPicPr>
          <p:nvPr/>
        </p:nvPicPr>
        <p:blipFill>
          <a:blip r:embed="rId6">
            <a:biLevel thresh="75000"/>
          </a:blip>
          <a:stretch>
            <a:fillRect/>
          </a:stretch>
        </p:blipFill>
        <p:spPr>
          <a:xfrm>
            <a:off x="7997994" y="5195297"/>
            <a:ext cx="868603" cy="950675"/>
          </a:xfrm>
          <a:prstGeom prst="rect">
            <a:avLst/>
          </a:prstGeom>
        </p:spPr>
      </p:pic>
      <p:cxnSp>
        <p:nvCxnSpPr>
          <p:cNvPr id="39" name="Straight Connector 38"/>
          <p:cNvCxnSpPr/>
          <p:nvPr/>
        </p:nvCxnSpPr>
        <p:spPr>
          <a:xfrm>
            <a:off x="5042788" y="960956"/>
            <a:ext cx="5458837"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792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decel="10000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000" fill="hold"/>
                                        <p:tgtEl>
                                          <p:spTgt spid="6"/>
                                        </p:tgtEl>
                                        <p:attrNameLst>
                                          <p:attrName>ppt_x</p:attrName>
                                        </p:attrNameLst>
                                      </p:cBhvr>
                                      <p:tavLst>
                                        <p:tav tm="0">
                                          <p:val>
                                            <p:strVal val="0-#ppt_w/2"/>
                                          </p:val>
                                        </p:tav>
                                        <p:tav tm="100000">
                                          <p:val>
                                            <p:strVal val="#ppt_x"/>
                                          </p:val>
                                        </p:tav>
                                      </p:tavLst>
                                    </p:anim>
                                    <p:anim calcmode="lin" valueType="num">
                                      <p:cBhvr additive="base">
                                        <p:cTn id="25" dur="10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1000"/>
                            </p:stCondLst>
                            <p:childTnLst>
                              <p:par>
                                <p:cTn id="43" presetID="42" presetClass="entr" presetSubtype="0"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1000"/>
                                        <p:tgtEl>
                                          <p:spTgt spid="82"/>
                                        </p:tgtEl>
                                      </p:cBhvr>
                                    </p:animEffect>
                                    <p:anim calcmode="lin" valueType="num">
                                      <p:cBhvr>
                                        <p:cTn id="51" dur="1000" fill="hold"/>
                                        <p:tgtEl>
                                          <p:spTgt spid="82"/>
                                        </p:tgtEl>
                                        <p:attrNameLst>
                                          <p:attrName>ppt_x</p:attrName>
                                        </p:attrNameLst>
                                      </p:cBhvr>
                                      <p:tavLst>
                                        <p:tav tm="0">
                                          <p:val>
                                            <p:strVal val="#ppt_x"/>
                                          </p:val>
                                        </p:tav>
                                        <p:tav tm="100000">
                                          <p:val>
                                            <p:strVal val="#ppt_x"/>
                                          </p:val>
                                        </p:tav>
                                      </p:tavLst>
                                    </p:anim>
                                    <p:anim calcmode="lin" valueType="num">
                                      <p:cBhvr>
                                        <p:cTn id="52" dur="1000" fill="hold"/>
                                        <p:tgtEl>
                                          <p:spTgt spid="82"/>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par>
                                <p:cTn id="57" presetID="22" presetClass="entr" presetSubtype="8"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childTnLst>
                          </p:cTn>
                        </p:par>
                        <p:par>
                          <p:cTn id="66" fill="hold">
                            <p:stCondLst>
                              <p:cond delay="2500"/>
                            </p:stCondLst>
                            <p:childTnLst>
                              <p:par>
                                <p:cTn id="67" presetID="10" presetClass="entr" presetSubtype="0" fill="hold" grpId="1"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down)">
                                      <p:cBhvr>
                                        <p:cTn id="72" dur="500"/>
                                        <p:tgtEl>
                                          <p:spTgt spid="51"/>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down)">
                                      <p:cBhvr>
                                        <p:cTn id="75" dur="500"/>
                                        <p:tgtEl>
                                          <p:spTgt spid="52"/>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wipe(down)">
                                      <p:cBhvr>
                                        <p:cTn id="78" dur="500"/>
                                        <p:tgtEl>
                                          <p:spTgt spid="55"/>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wipe(down)">
                                      <p:cBhvr>
                                        <p:cTn id="84" dur="500"/>
                                        <p:tgtEl>
                                          <p:spTgt spid="80"/>
                                        </p:tgtEl>
                                      </p:cBhvr>
                                    </p:animEffect>
                                  </p:childTnLst>
                                </p:cTn>
                              </p:par>
                            </p:childTnLst>
                          </p:cTn>
                        </p:par>
                        <p:par>
                          <p:cTn id="85" fill="hold">
                            <p:stCondLst>
                              <p:cond delay="3000"/>
                            </p:stCondLst>
                            <p:childTnLst>
                              <p:par>
                                <p:cTn id="86" presetID="10" presetClass="entr" presetSubtype="0" fill="hold" grpId="0" nodeType="after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500"/>
                                        <p:tgtEl>
                                          <p:spTgt spid="78"/>
                                        </p:tgtEl>
                                      </p:cBhvr>
                                    </p:animEffect>
                                  </p:childTnLst>
                                </p:cTn>
                              </p:par>
                              <p:par>
                                <p:cTn id="89" presetID="10" presetClass="entr" presetSubtype="0" fill="hold"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500"/>
                                        <p:tgtEl>
                                          <p:spTgt spid="63"/>
                                        </p:tgtEl>
                                      </p:cBhvr>
                                    </p:animEffect>
                                  </p:childTnLst>
                                </p:cTn>
                              </p:par>
                              <p:par>
                                <p:cTn id="95" presetID="10" presetClass="entr" presetSubtype="0" fill="hold" nodeType="with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par>
                                <p:cTn id="98" presetID="10" presetClass="entr" presetSubtype="0" fill="hold" nodeType="with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fade">
                                      <p:cBhvr>
                                        <p:cTn id="100" dur="500"/>
                                        <p:tgtEl>
                                          <p:spTgt spid="8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500"/>
                                        <p:tgtEl>
                                          <p:spTgt spid="6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wipe(left)">
                                      <p:cBhvr>
                                        <p:cTn id="112" dur="500"/>
                                        <p:tgtEl>
                                          <p:spTgt spid="74"/>
                                        </p:tgtEl>
                                      </p:cBhvr>
                                    </p:animEffect>
                                  </p:childTnLst>
                                </p:cTn>
                              </p:par>
                            </p:childTnLst>
                          </p:cTn>
                        </p:par>
                        <p:par>
                          <p:cTn id="113" fill="hold">
                            <p:stCondLst>
                              <p:cond delay="500"/>
                            </p:stCondLst>
                            <p:childTnLst>
                              <p:par>
                                <p:cTn id="114" presetID="42" presetClass="path" presetSubtype="0" accel="50000" decel="50000" fill="hold" nodeType="afterEffect">
                                  <p:stCondLst>
                                    <p:cond delay="0"/>
                                  </p:stCondLst>
                                  <p:childTnLst>
                                    <p:animMotion origin="layout" path="M 2.82104E-6 1.35724E-6 L -0.14335 -0.18566 " pathEditMode="relative" rAng="0" ptsTypes="AA">
                                      <p:cBhvr>
                                        <p:cTn id="115" dur="2000" fill="hold"/>
                                        <p:tgtEl>
                                          <p:spTgt spid="70"/>
                                        </p:tgtEl>
                                        <p:attrNameLst>
                                          <p:attrName>ppt_x</p:attrName>
                                          <p:attrName>ppt_y</p:attrName>
                                        </p:attrNameLst>
                                      </p:cBhvr>
                                      <p:rCtr x="-7174" y="-9283"/>
                                    </p:animMotion>
                                  </p:childTnLst>
                                </p:cTn>
                              </p:par>
                              <p:par>
                                <p:cTn id="116" presetID="42" presetClass="path" presetSubtype="0" accel="50000" decel="50000" fill="hold" nodeType="withEffect">
                                  <p:stCondLst>
                                    <p:cond delay="0"/>
                                  </p:stCondLst>
                                  <p:childTnLst>
                                    <p:animMotion origin="layout" path="M 6.15267E-7 -1.78393E-6 L -0.16977 0.09873 " pathEditMode="relative" rAng="0" ptsTypes="AA">
                                      <p:cBhvr>
                                        <p:cTn id="117" dur="2000" fill="hold"/>
                                        <p:tgtEl>
                                          <p:spTgt spid="71"/>
                                        </p:tgtEl>
                                        <p:attrNameLst>
                                          <p:attrName>ppt_x</p:attrName>
                                          <p:attrName>ppt_y</p:attrName>
                                        </p:attrNameLst>
                                      </p:cBhvr>
                                      <p:rCtr x="-8489" y="4925"/>
                                    </p:animMotion>
                                  </p:childTnLst>
                                </p:cTn>
                              </p:par>
                            </p:childTnLst>
                          </p:cTn>
                        </p:par>
                        <p:par>
                          <p:cTn id="118" fill="hold">
                            <p:stCondLst>
                              <p:cond delay="2500"/>
                            </p:stCondLst>
                            <p:childTnLst>
                              <p:par>
                                <p:cTn id="119" presetID="27" presetClass="emph" presetSubtype="0" fill="remove" grpId="0" nodeType="afterEffect">
                                  <p:stCondLst>
                                    <p:cond delay="0"/>
                                  </p:stCondLst>
                                  <p:childTnLst>
                                    <p:animClr clrSpc="rgb" dir="cw">
                                      <p:cBhvr override="childStyle">
                                        <p:cTn id="120" dur="250" autoRev="1" fill="remove"/>
                                        <p:tgtEl>
                                          <p:spTgt spid="48"/>
                                        </p:tgtEl>
                                        <p:attrNameLst>
                                          <p:attrName>style.color</p:attrName>
                                        </p:attrNameLst>
                                      </p:cBhvr>
                                      <p:to>
                                        <a:srgbClr val="FFC000"/>
                                      </p:to>
                                    </p:animClr>
                                    <p:animClr clrSpc="rgb" dir="cw">
                                      <p:cBhvr>
                                        <p:cTn id="121" dur="250" autoRev="1" fill="remove"/>
                                        <p:tgtEl>
                                          <p:spTgt spid="48"/>
                                        </p:tgtEl>
                                        <p:attrNameLst>
                                          <p:attrName>fillcolor</p:attrName>
                                        </p:attrNameLst>
                                      </p:cBhvr>
                                      <p:to>
                                        <a:srgbClr val="FFC000"/>
                                      </p:to>
                                    </p:animClr>
                                    <p:set>
                                      <p:cBhvr>
                                        <p:cTn id="122" dur="250" autoRev="1" fill="remove"/>
                                        <p:tgtEl>
                                          <p:spTgt spid="48"/>
                                        </p:tgtEl>
                                        <p:attrNameLst>
                                          <p:attrName>fill.type</p:attrName>
                                        </p:attrNameLst>
                                      </p:cBhvr>
                                      <p:to>
                                        <p:strVal val="solid"/>
                                      </p:to>
                                    </p:set>
                                    <p:set>
                                      <p:cBhvr>
                                        <p:cTn id="123" dur="250" autoRev="1" fill="remove"/>
                                        <p:tgtEl>
                                          <p:spTgt spid="4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34" grpId="0" animBg="1"/>
      <p:bldP spid="36" grpId="0"/>
      <p:bldP spid="48" grpId="0" animBg="1"/>
      <p:bldP spid="48" grpId="1" animBg="1"/>
      <p:bldP spid="51" grpId="0" animBg="1"/>
      <p:bldP spid="52" grpId="0" animBg="1"/>
      <p:bldP spid="55" grpId="0" animBg="1"/>
      <p:bldP spid="56" grpId="0" animBg="1"/>
      <p:bldP spid="63" grpId="0" animBg="1"/>
      <p:bldP spid="68" grpId="0"/>
      <p:bldP spid="78" grpId="0"/>
      <p:bldP spid="8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93339" y="393323"/>
            <a:ext cx="5036587" cy="664797"/>
          </a:xfrm>
        </p:spPr>
        <p:txBody>
          <a:bodyPr>
            <a:normAutofit fontScale="90000"/>
          </a:bodyPr>
          <a:lstStyle/>
          <a:p>
            <a:r>
              <a:rPr lang="en-US" dirty="0"/>
              <a:t>VM extensions</a:t>
            </a:r>
          </a:p>
        </p:txBody>
      </p:sp>
      <p:sp>
        <p:nvSpPr>
          <p:cNvPr id="3" name="Rectangle 2"/>
          <p:cNvSpPr/>
          <p:nvPr/>
        </p:nvSpPr>
        <p:spPr>
          <a:xfrm>
            <a:off x="847312" y="2196100"/>
            <a:ext cx="3771473" cy="3667542"/>
          </a:xfrm>
          <a:prstGeom prst="rect">
            <a:avLst/>
          </a:prstGeom>
        </p:spPr>
        <p:txBody>
          <a:bodyPr wrap="square">
            <a:spAutoFit/>
          </a:bodyPr>
          <a:lstStyle/>
          <a:p>
            <a:pPr>
              <a:spcAft>
                <a:spcPts val="600"/>
              </a:spcAft>
            </a:pPr>
            <a:r>
              <a:rPr lang="en-US" sz="2400" dirty="0">
                <a:solidFill>
                  <a:schemeClr val="bg2"/>
                </a:solidFill>
              </a:rPr>
              <a:t>Microsoft Antimalware</a:t>
            </a:r>
          </a:p>
          <a:p>
            <a:pPr>
              <a:spcAft>
                <a:spcPts val="600"/>
              </a:spcAft>
            </a:pPr>
            <a:r>
              <a:rPr lang="en-US" sz="2400" dirty="0">
                <a:solidFill>
                  <a:schemeClr val="bg2"/>
                </a:solidFill>
              </a:rPr>
              <a:t>Chef</a:t>
            </a:r>
          </a:p>
          <a:p>
            <a:pPr>
              <a:spcAft>
                <a:spcPts val="600"/>
              </a:spcAft>
            </a:pPr>
            <a:r>
              <a:rPr lang="en-US" sz="2400" dirty="0">
                <a:solidFill>
                  <a:schemeClr val="bg2"/>
                </a:solidFill>
              </a:rPr>
              <a:t>Puppet</a:t>
            </a:r>
          </a:p>
          <a:p>
            <a:pPr>
              <a:spcAft>
                <a:spcPts val="600"/>
              </a:spcAft>
            </a:pPr>
            <a:r>
              <a:rPr lang="en-US" sz="2400" dirty="0">
                <a:solidFill>
                  <a:schemeClr val="bg2"/>
                </a:solidFill>
              </a:rPr>
              <a:t>Site 24x7 </a:t>
            </a:r>
          </a:p>
          <a:p>
            <a:pPr>
              <a:spcAft>
                <a:spcPts val="600"/>
              </a:spcAft>
            </a:pPr>
            <a:r>
              <a:rPr lang="en-US" sz="2400" dirty="0">
                <a:solidFill>
                  <a:schemeClr val="bg2"/>
                </a:solidFill>
              </a:rPr>
              <a:t>Control-M BMC Software</a:t>
            </a:r>
          </a:p>
          <a:p>
            <a:pPr>
              <a:spcAft>
                <a:spcPts val="600"/>
              </a:spcAft>
            </a:pPr>
            <a:r>
              <a:rPr lang="en-US" sz="2400" dirty="0">
                <a:solidFill>
                  <a:schemeClr val="bg2"/>
                </a:solidFill>
              </a:rPr>
              <a:t>HPE Security Fortify</a:t>
            </a:r>
            <a:r>
              <a:rPr lang="en-US" sz="2744" dirty="0">
                <a:solidFill>
                  <a:srgbClr val="FFFFFF"/>
                </a:solidFill>
              </a:rPr>
              <a:t> Execution</a:t>
            </a:r>
          </a:p>
          <a:p>
            <a:r>
              <a:rPr lang="en-US" sz="2744" dirty="0">
                <a:solidFill>
                  <a:srgbClr val="FFFFFF"/>
                </a:solidFill>
              </a:rPr>
              <a:t>PowerShell DSC</a:t>
            </a:r>
          </a:p>
        </p:txBody>
      </p:sp>
      <p:sp>
        <p:nvSpPr>
          <p:cNvPr id="6" name="Rectangle 5"/>
          <p:cNvSpPr/>
          <p:nvPr/>
        </p:nvSpPr>
        <p:spPr>
          <a:xfrm>
            <a:off x="4845543" y="2196100"/>
            <a:ext cx="2952520" cy="2246769"/>
          </a:xfrm>
          <a:prstGeom prst="rect">
            <a:avLst/>
          </a:prstGeom>
        </p:spPr>
        <p:txBody>
          <a:bodyPr wrap="square">
            <a:spAutoFit/>
          </a:bodyPr>
          <a:lstStyle/>
          <a:p>
            <a:pPr>
              <a:spcAft>
                <a:spcPts val="600"/>
              </a:spcAft>
            </a:pPr>
            <a:r>
              <a:rPr lang="en-US" sz="2400" dirty="0">
                <a:solidFill>
                  <a:schemeClr val="bg2"/>
                </a:solidFill>
              </a:rPr>
              <a:t>Trend Micro</a:t>
            </a:r>
          </a:p>
          <a:p>
            <a:pPr>
              <a:spcAft>
                <a:spcPts val="600"/>
              </a:spcAft>
            </a:pPr>
            <a:r>
              <a:rPr lang="en-US" sz="2400" dirty="0">
                <a:solidFill>
                  <a:schemeClr val="bg2"/>
                </a:solidFill>
              </a:rPr>
              <a:t>ESET File Security</a:t>
            </a:r>
          </a:p>
          <a:p>
            <a:pPr>
              <a:spcAft>
                <a:spcPts val="600"/>
              </a:spcAft>
            </a:pPr>
            <a:r>
              <a:rPr lang="en-US" sz="2400" dirty="0">
                <a:solidFill>
                  <a:schemeClr val="bg2"/>
                </a:solidFill>
              </a:rPr>
              <a:t>PowerShell DSC</a:t>
            </a:r>
          </a:p>
          <a:p>
            <a:pPr>
              <a:spcAft>
                <a:spcPts val="600"/>
              </a:spcAft>
            </a:pPr>
            <a:r>
              <a:rPr lang="en-US" sz="2400" dirty="0" err="1">
                <a:solidFill>
                  <a:schemeClr val="bg2"/>
                </a:solidFill>
              </a:rPr>
              <a:t>Dynatrace</a:t>
            </a:r>
            <a:endParaRPr lang="en-US" sz="2400" dirty="0">
              <a:solidFill>
                <a:schemeClr val="bg2"/>
              </a:solidFill>
            </a:endParaRPr>
          </a:p>
          <a:p>
            <a:pPr>
              <a:spcAft>
                <a:spcPts val="600"/>
              </a:spcAft>
            </a:pPr>
            <a:endParaRPr lang="en-US" sz="2400" dirty="0">
              <a:solidFill>
                <a:schemeClr val="bg2"/>
              </a:solidFill>
            </a:endParaRPr>
          </a:p>
        </p:txBody>
      </p:sp>
      <p:pic>
        <p:nvPicPr>
          <p:cNvPr id="4" name="Picture 3"/>
          <p:cNvPicPr>
            <a:picLocks noChangeAspect="1"/>
          </p:cNvPicPr>
          <p:nvPr/>
        </p:nvPicPr>
        <p:blipFill>
          <a:blip r:embed="rId3"/>
          <a:stretch>
            <a:fillRect/>
          </a:stretch>
        </p:blipFill>
        <p:spPr>
          <a:xfrm>
            <a:off x="7913628" y="0"/>
            <a:ext cx="2354741" cy="7315200"/>
          </a:xfrm>
          <a:prstGeom prst="rect">
            <a:avLst/>
          </a:prstGeom>
        </p:spPr>
      </p:pic>
    </p:spTree>
    <p:extLst>
      <p:ext uri="{BB962C8B-B14F-4D97-AF65-F5344CB8AC3E}">
        <p14:creationId xmlns:p14="http://schemas.microsoft.com/office/powerpoint/2010/main" val="318443782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3" y="2943225"/>
            <a:ext cx="11887200" cy="1195857"/>
          </a:xfrm>
        </p:spPr>
        <p:txBody>
          <a:bodyPr>
            <a:normAutofit/>
          </a:bodyPr>
          <a:lstStyle/>
          <a:p>
            <a:pPr algn="ctr"/>
            <a:r>
              <a:rPr lang="en-US" sz="5400" dirty="0"/>
              <a:t>Azure Security</a:t>
            </a:r>
          </a:p>
        </p:txBody>
      </p:sp>
    </p:spTree>
    <p:extLst>
      <p:ext uri="{BB962C8B-B14F-4D97-AF65-F5344CB8AC3E}">
        <p14:creationId xmlns:p14="http://schemas.microsoft.com/office/powerpoint/2010/main" val="247427853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6000" dirty="0"/>
              <a:t>Assume Breach</a:t>
            </a:r>
          </a:p>
        </p:txBody>
      </p:sp>
      <p:pic>
        <p:nvPicPr>
          <p:cNvPr id="4" name="Picture 3" descr="Insider Threat"/>
          <p:cNvPicPr>
            <a:picLocks noChangeAspect="1"/>
          </p:cNvPicPr>
          <p:nvPr/>
        </p:nvPicPr>
        <p:blipFill>
          <a:blip r:embed="rId3"/>
          <a:stretch>
            <a:fillRect/>
          </a:stretch>
        </p:blipFill>
        <p:spPr>
          <a:xfrm>
            <a:off x="2031575" y="1803005"/>
            <a:ext cx="7784408" cy="4362403"/>
          </a:xfrm>
          <a:prstGeom prst="rect">
            <a:avLst/>
          </a:prstGeom>
        </p:spPr>
      </p:pic>
    </p:spTree>
    <p:extLst>
      <p:ext uri="{BB962C8B-B14F-4D97-AF65-F5344CB8AC3E}">
        <p14:creationId xmlns:p14="http://schemas.microsoft.com/office/powerpoint/2010/main" val="227326335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20" dirty="0"/>
              <a:t>Introducing Microsoft Advanced Threat Analytics</a:t>
            </a:r>
          </a:p>
        </p:txBody>
      </p:sp>
      <p:sp>
        <p:nvSpPr>
          <p:cNvPr id="3" name="Text Placeholder 2"/>
          <p:cNvSpPr>
            <a:spLocks noGrp="1"/>
          </p:cNvSpPr>
          <p:nvPr>
            <p:ph type="body" sz="quarter" idx="14"/>
          </p:nvPr>
        </p:nvSpPr>
        <p:spPr/>
        <p:txBody>
          <a:bodyPr/>
          <a:lstStyle/>
          <a:p>
            <a:endParaRPr lang="en-US"/>
          </a:p>
        </p:txBody>
      </p:sp>
      <p:sp>
        <p:nvSpPr>
          <p:cNvPr id="72" name="TextBox 71"/>
          <p:cNvSpPr txBox="1"/>
          <p:nvPr/>
        </p:nvSpPr>
        <p:spPr>
          <a:xfrm>
            <a:off x="1015994" y="4687463"/>
            <a:ext cx="1290298" cy="695620"/>
          </a:xfrm>
          <a:prstGeom prst="rect">
            <a:avLst/>
          </a:prstGeom>
          <a:noFill/>
        </p:spPr>
        <p:txBody>
          <a:bodyPr wrap="square" lIns="91385" tIns="45693" rIns="91385" bIns="45693" rtlCol="0">
            <a:spAutoFit/>
          </a:bodyPr>
          <a:lstStyle/>
          <a:p>
            <a:r>
              <a:rPr lang="en-US" sz="1960" dirty="0">
                <a:latin typeface="Segoe UI Light" panose="020B0502040204020203" pitchFamily="34" charset="0"/>
                <a:cs typeface="Segoe UI Light" panose="020B0502040204020203" pitchFamily="34" charset="0"/>
              </a:rPr>
              <a:t>Behavioral Analytics</a:t>
            </a:r>
          </a:p>
        </p:txBody>
      </p:sp>
      <p:sp>
        <p:nvSpPr>
          <p:cNvPr id="73" name="TextBox 72"/>
          <p:cNvSpPr txBox="1"/>
          <p:nvPr/>
        </p:nvSpPr>
        <p:spPr>
          <a:xfrm>
            <a:off x="4645416" y="4687463"/>
            <a:ext cx="3046494" cy="695620"/>
          </a:xfrm>
          <a:prstGeom prst="rect">
            <a:avLst/>
          </a:prstGeom>
          <a:noFill/>
        </p:spPr>
        <p:txBody>
          <a:bodyPr wrap="square" lIns="91385" tIns="45693" rIns="91385" bIns="45693"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r>
              <a:rPr lang="en-US" sz="1960" dirty="0">
                <a:solidFill>
                  <a:schemeClr val="tx1"/>
                </a:solidFill>
              </a:rPr>
              <a:t>Detection for known attacks and issues</a:t>
            </a:r>
          </a:p>
        </p:txBody>
      </p:sp>
      <p:sp>
        <p:nvSpPr>
          <p:cNvPr id="136" name="TextBox 135"/>
          <p:cNvSpPr txBox="1"/>
          <p:nvPr/>
        </p:nvSpPr>
        <p:spPr>
          <a:xfrm>
            <a:off x="8635909" y="4687463"/>
            <a:ext cx="2305450" cy="695620"/>
          </a:xfrm>
          <a:prstGeom prst="rect">
            <a:avLst/>
          </a:prstGeom>
          <a:noFill/>
        </p:spPr>
        <p:txBody>
          <a:bodyPr wrap="square" lIns="91385" tIns="45693" rIns="91385" bIns="45693" rtlCol="0">
            <a:spAutoFit/>
          </a:bodyPr>
          <a:lstStyle/>
          <a:p>
            <a:r>
              <a:rPr lang="en-US" sz="1960" dirty="0">
                <a:latin typeface="Segoe UI Light" panose="020B0502040204020203" pitchFamily="34" charset="0"/>
                <a:cs typeface="Segoe UI Light" panose="020B0502040204020203" pitchFamily="34" charset="0"/>
              </a:rPr>
              <a:t>Advanced Threat Detection</a:t>
            </a:r>
          </a:p>
        </p:txBody>
      </p:sp>
      <p:sp>
        <p:nvSpPr>
          <p:cNvPr id="140" name="Freeform 7"/>
          <p:cNvSpPr>
            <a:spLocks noEditPoints="1"/>
          </p:cNvSpPr>
          <p:nvPr/>
        </p:nvSpPr>
        <p:spPr bwMode="black">
          <a:xfrm>
            <a:off x="3334526" y="3490223"/>
            <a:ext cx="664807" cy="588141"/>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3" tIns="44796" rIns="89593" bIns="44796" numCol="1" anchor="t" anchorCtr="0" compatLnSpc="1">
            <a:prstTxWarp prst="textNoShape">
              <a:avLst/>
            </a:prstTxWarp>
          </a:bodyPr>
          <a:lstStyle/>
          <a:p>
            <a:endParaRPr lang="en-US" sz="2199"/>
          </a:p>
        </p:txBody>
      </p:sp>
      <p:sp>
        <p:nvSpPr>
          <p:cNvPr id="141" name="Freeform 37"/>
          <p:cNvSpPr>
            <a:spLocks noEditPoints="1"/>
          </p:cNvSpPr>
          <p:nvPr/>
        </p:nvSpPr>
        <p:spPr bwMode="black">
          <a:xfrm rot="5400000">
            <a:off x="7291866" y="3476695"/>
            <a:ext cx="615445" cy="615197"/>
          </a:xfrm>
          <a:custGeom>
            <a:avLst/>
            <a:gdLst>
              <a:gd name="T0" fmla="*/ 55 w 150"/>
              <a:gd name="T1" fmla="*/ 46 h 150"/>
              <a:gd name="T2" fmla="*/ 67 w 150"/>
              <a:gd name="T3" fmla="*/ 46 h 150"/>
              <a:gd name="T4" fmla="*/ 67 w 150"/>
              <a:gd name="T5" fmla="*/ 105 h 150"/>
              <a:gd name="T6" fmla="*/ 55 w 150"/>
              <a:gd name="T7" fmla="*/ 105 h 150"/>
              <a:gd name="T8" fmla="*/ 55 w 150"/>
              <a:gd name="T9" fmla="*/ 46 h 150"/>
              <a:gd name="T10" fmla="*/ 83 w 150"/>
              <a:gd name="T11" fmla="*/ 105 h 150"/>
              <a:gd name="T12" fmla="*/ 95 w 150"/>
              <a:gd name="T13" fmla="*/ 105 h 150"/>
              <a:gd name="T14" fmla="*/ 95 w 150"/>
              <a:gd name="T15" fmla="*/ 46 h 150"/>
              <a:gd name="T16" fmla="*/ 83 w 150"/>
              <a:gd name="T17" fmla="*/ 46 h 150"/>
              <a:gd name="T18" fmla="*/ 83 w 150"/>
              <a:gd name="T19" fmla="*/ 105 h 150"/>
              <a:gd name="T20" fmla="*/ 150 w 150"/>
              <a:gd name="T21" fmla="*/ 75 h 150"/>
              <a:gd name="T22" fmla="*/ 75 w 150"/>
              <a:gd name="T23" fmla="*/ 0 h 150"/>
              <a:gd name="T24" fmla="*/ 0 w 150"/>
              <a:gd name="T25" fmla="*/ 75 h 150"/>
              <a:gd name="T26" fmla="*/ 75 w 150"/>
              <a:gd name="T27" fmla="*/ 150 h 150"/>
              <a:gd name="T28" fmla="*/ 150 w 150"/>
              <a:gd name="T29" fmla="*/ 75 h 150"/>
              <a:gd name="T30" fmla="*/ 141 w 150"/>
              <a:gd name="T31" fmla="*/ 75 h 150"/>
              <a:gd name="T32" fmla="*/ 75 w 150"/>
              <a:gd name="T33" fmla="*/ 141 h 150"/>
              <a:gd name="T34" fmla="*/ 10 w 150"/>
              <a:gd name="T35" fmla="*/ 75 h 150"/>
              <a:gd name="T36" fmla="*/ 75 w 150"/>
              <a:gd name="T37" fmla="*/ 10 h 150"/>
              <a:gd name="T38" fmla="*/ 141 w 15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50">
                <a:moveTo>
                  <a:pt x="55" y="46"/>
                </a:moveTo>
                <a:cubicBezTo>
                  <a:pt x="67" y="46"/>
                  <a:pt x="67" y="46"/>
                  <a:pt x="67" y="46"/>
                </a:cubicBezTo>
                <a:cubicBezTo>
                  <a:pt x="67" y="105"/>
                  <a:pt x="67" y="105"/>
                  <a:pt x="67" y="105"/>
                </a:cubicBezTo>
                <a:cubicBezTo>
                  <a:pt x="55" y="105"/>
                  <a:pt x="55" y="105"/>
                  <a:pt x="55" y="105"/>
                </a:cubicBezTo>
                <a:lnTo>
                  <a:pt x="55" y="46"/>
                </a:lnTo>
                <a:close/>
                <a:moveTo>
                  <a:pt x="83" y="105"/>
                </a:moveTo>
                <a:cubicBezTo>
                  <a:pt x="95" y="105"/>
                  <a:pt x="95" y="105"/>
                  <a:pt x="95" y="105"/>
                </a:cubicBezTo>
                <a:cubicBezTo>
                  <a:pt x="95" y="46"/>
                  <a:pt x="95" y="46"/>
                  <a:pt x="95" y="46"/>
                </a:cubicBezTo>
                <a:cubicBezTo>
                  <a:pt x="83" y="46"/>
                  <a:pt x="83" y="46"/>
                  <a:pt x="83" y="46"/>
                </a:cubicBezTo>
                <a:lnTo>
                  <a:pt x="83" y="105"/>
                </a:lnTo>
                <a:close/>
                <a:moveTo>
                  <a:pt x="150" y="75"/>
                </a:moveTo>
                <a:cubicBezTo>
                  <a:pt x="150" y="34"/>
                  <a:pt x="116" y="0"/>
                  <a:pt x="75" y="0"/>
                </a:cubicBezTo>
                <a:cubicBezTo>
                  <a:pt x="34" y="0"/>
                  <a:pt x="0" y="34"/>
                  <a:pt x="0" y="75"/>
                </a:cubicBezTo>
                <a:cubicBezTo>
                  <a:pt x="0" y="117"/>
                  <a:pt x="34" y="150"/>
                  <a:pt x="75" y="150"/>
                </a:cubicBezTo>
                <a:cubicBezTo>
                  <a:pt x="116" y="150"/>
                  <a:pt x="150" y="117"/>
                  <a:pt x="150" y="75"/>
                </a:cubicBezTo>
                <a:close/>
                <a:moveTo>
                  <a:pt x="141" y="75"/>
                </a:moveTo>
                <a:cubicBezTo>
                  <a:pt x="141" y="112"/>
                  <a:pt x="111" y="141"/>
                  <a:pt x="75" y="141"/>
                </a:cubicBezTo>
                <a:cubicBezTo>
                  <a:pt x="39" y="141"/>
                  <a:pt x="10" y="112"/>
                  <a:pt x="10" y="75"/>
                </a:cubicBezTo>
                <a:cubicBezTo>
                  <a:pt x="10" y="39"/>
                  <a:pt x="39" y="10"/>
                  <a:pt x="75" y="10"/>
                </a:cubicBezTo>
                <a:cubicBezTo>
                  <a:pt x="111" y="10"/>
                  <a:pt x="141" y="39"/>
                  <a:pt x="141" y="7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3" tIns="44796" rIns="89593" bIns="44796" numCol="1" anchor="t" anchorCtr="0" compatLnSpc="1">
            <a:prstTxWarp prst="textNoShape">
              <a:avLst/>
            </a:prstTxWarp>
          </a:bodyPr>
          <a:lstStyle/>
          <a:p>
            <a:endParaRPr lang="en-US" sz="2199"/>
          </a:p>
        </p:txBody>
      </p:sp>
      <p:sp>
        <p:nvSpPr>
          <p:cNvPr id="142" name="Rectangle 141"/>
          <p:cNvSpPr/>
          <p:nvPr/>
        </p:nvSpPr>
        <p:spPr>
          <a:xfrm>
            <a:off x="344851" y="1537793"/>
            <a:ext cx="11843974" cy="454143"/>
          </a:xfrm>
          <a:prstGeom prst="rect">
            <a:avLst/>
          </a:prstGeom>
        </p:spPr>
        <p:txBody>
          <a:bodyPr wrap="square" lIns="91385" tIns="45693" rIns="91385" bIns="45693">
            <a:spAutoFit/>
          </a:bodyPr>
          <a:lstStyle/>
          <a:p>
            <a:pPr defTabSz="913737"/>
            <a:r>
              <a:rPr lang="en-US" sz="2352" dirty="0">
                <a:latin typeface="+mj-lt"/>
                <a:cs typeface="Segoe UI Light" panose="020B0502040204020203" pitchFamily="34" charset="0"/>
              </a:rPr>
              <a:t>An on-premises platform to identify advanced security attacks </a:t>
            </a:r>
            <a:r>
              <a:rPr lang="en-US" sz="2352" i="1" dirty="0">
                <a:latin typeface="+mj-lt"/>
                <a:cs typeface="Segoe UI Light" panose="020B0502040204020203" pitchFamily="34" charset="0"/>
              </a:rPr>
              <a:t>before</a:t>
            </a:r>
            <a:r>
              <a:rPr lang="en-US" sz="2352" dirty="0">
                <a:latin typeface="+mj-lt"/>
                <a:cs typeface="Segoe UI Light" panose="020B0502040204020203" pitchFamily="34" charset="0"/>
              </a:rPr>
              <a:t> they cause damage</a:t>
            </a:r>
            <a:endParaRPr lang="en-US" sz="2352" u="sng" dirty="0">
              <a:latin typeface="+mj-lt"/>
              <a:cs typeface="Segoe UI Light" panose="020B0502040204020203" pitchFamily="34" charset="0"/>
            </a:endParaRPr>
          </a:p>
        </p:txBody>
      </p:sp>
      <p:pic>
        <p:nvPicPr>
          <p:cNvPr id="143" name="Picture 142" descr="advanced threat detection.pn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879386" y="3139594"/>
            <a:ext cx="1323415" cy="1323945"/>
          </a:xfrm>
          <a:prstGeom prst="rect">
            <a:avLst/>
          </a:prstGeom>
        </p:spPr>
      </p:pic>
      <p:pic>
        <p:nvPicPr>
          <p:cNvPr id="144" name="Picture 14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187" y="3134826"/>
            <a:ext cx="1321140" cy="1314910"/>
          </a:xfrm>
          <a:prstGeom prst="rect">
            <a:avLst/>
          </a:prstGeom>
          <a:noFill/>
          <a:ln>
            <a:noFill/>
          </a:ln>
        </p:spPr>
      </p:pic>
      <p:pic>
        <p:nvPicPr>
          <p:cNvPr id="145" name="Picture 14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8999" y="3134822"/>
            <a:ext cx="1314911" cy="1314911"/>
          </a:xfrm>
          <a:prstGeom prst="rect">
            <a:avLst/>
          </a:prstGeom>
          <a:noFill/>
          <a:ln>
            <a:noFill/>
          </a:ln>
        </p:spPr>
      </p:pic>
    </p:spTree>
    <p:extLst>
      <p:ext uri="{BB962C8B-B14F-4D97-AF65-F5344CB8AC3E}">
        <p14:creationId xmlns:p14="http://schemas.microsoft.com/office/powerpoint/2010/main" val="2728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747" r="15207" b="75504"/>
          <a:stretch/>
        </p:blipFill>
        <p:spPr>
          <a:xfrm>
            <a:off x="5417264" y="1382424"/>
            <a:ext cx="6128979" cy="1573840"/>
          </a:xfrm>
          <a:prstGeom prst="rect">
            <a:avLst/>
          </a:prstGeom>
        </p:spPr>
      </p:pic>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l="3747" t="62774" r="15207" b="9271"/>
          <a:stretch/>
        </p:blipFill>
        <p:spPr>
          <a:xfrm>
            <a:off x="5417264" y="4923512"/>
            <a:ext cx="6128979" cy="1796077"/>
          </a:xfrm>
          <a:prstGeom prst="rect">
            <a:avLst/>
          </a:prstGeom>
        </p:spPr>
      </p:pic>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l="3747" t="31036" r="15207" b="45808"/>
          <a:stretch/>
        </p:blipFill>
        <p:spPr>
          <a:xfrm>
            <a:off x="5417264" y="3156962"/>
            <a:ext cx="6128979" cy="1487746"/>
          </a:xfrm>
          <a:prstGeom prst="rect">
            <a:avLst/>
          </a:prstGeom>
        </p:spPr>
      </p:pic>
      <p:sp>
        <p:nvSpPr>
          <p:cNvPr id="22" name="Rectangle 21"/>
          <p:cNvSpPr/>
          <p:nvPr/>
        </p:nvSpPr>
        <p:spPr bwMode="auto">
          <a:xfrm>
            <a:off x="-29561" y="5259127"/>
            <a:ext cx="3262412" cy="477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6" tIns="0" rIns="186414" bIns="0" numCol="1" spcCol="0" rtlCol="0" fromWordArt="0" anchor="ctr" anchorCtr="0" forceAA="0" compatLnSpc="1">
            <a:prstTxWarp prst="textNoShape">
              <a:avLst/>
            </a:prstTxWarp>
            <a:noAutofit/>
          </a:bodyPr>
          <a:lstStyle/>
          <a:p>
            <a:pPr defTabSz="931950">
              <a:lnSpc>
                <a:spcPct val="90000"/>
              </a:lnSpc>
            </a:pPr>
            <a:r>
              <a:rPr lang="en-US" sz="2399" dirty="0">
                <a:solidFill>
                  <a:schemeClr val="tx1"/>
                </a:solidFill>
                <a:latin typeface="Segoe UI Light"/>
              </a:rPr>
              <a:t>Abnormal Behavior</a:t>
            </a:r>
          </a:p>
        </p:txBody>
      </p:sp>
      <p:sp>
        <p:nvSpPr>
          <p:cNvPr id="23" name="Rectangle 22"/>
          <p:cNvSpPr/>
          <p:nvPr/>
        </p:nvSpPr>
        <p:spPr bwMode="auto">
          <a:xfrm>
            <a:off x="423804" y="5669253"/>
            <a:ext cx="2011161" cy="795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Anomalous logins</a:t>
            </a:r>
          </a:p>
          <a:p>
            <a:pPr marL="137092" indent="-137092" defTabSz="931950">
              <a:lnSpc>
                <a:spcPts val="1640"/>
              </a:lnSpc>
              <a:buSzPct val="70000"/>
              <a:buFont typeface="Wingdings" charset="2"/>
              <a:buChar char="§"/>
            </a:pPr>
            <a:r>
              <a:rPr lang="en-US" sz="1372" dirty="0">
                <a:solidFill>
                  <a:schemeClr val="tx1"/>
                </a:solidFill>
                <a:latin typeface="Segoe UI Light"/>
              </a:rPr>
              <a:t>Remote execution</a:t>
            </a:r>
          </a:p>
          <a:p>
            <a:pPr marL="137092" indent="-137092" defTabSz="931950">
              <a:lnSpc>
                <a:spcPts val="1640"/>
              </a:lnSpc>
              <a:buSzPct val="70000"/>
              <a:buFont typeface="Wingdings" charset="2"/>
              <a:buChar char="§"/>
            </a:pPr>
            <a:r>
              <a:rPr lang="en-US" sz="1372" dirty="0">
                <a:solidFill>
                  <a:schemeClr val="tx1"/>
                </a:solidFill>
                <a:latin typeface="Segoe UI Light"/>
              </a:rPr>
              <a:t>Suspicious activity</a:t>
            </a:r>
          </a:p>
        </p:txBody>
      </p:sp>
      <p:sp>
        <p:nvSpPr>
          <p:cNvPr id="24" name="Rectangle 23"/>
          <p:cNvSpPr/>
          <p:nvPr/>
        </p:nvSpPr>
        <p:spPr bwMode="auto">
          <a:xfrm>
            <a:off x="-29563" y="1613035"/>
            <a:ext cx="4059481" cy="4770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6" tIns="0" rIns="186414" bIns="0" numCol="1" spcCol="0" rtlCol="0" fromWordArt="0" anchor="ctr" anchorCtr="0" forceAA="0" compatLnSpc="1">
            <a:prstTxWarp prst="textNoShape">
              <a:avLst/>
            </a:prstTxWarp>
            <a:noAutofit/>
          </a:bodyPr>
          <a:lstStyle/>
          <a:p>
            <a:pPr defTabSz="931950">
              <a:lnSpc>
                <a:spcPct val="90000"/>
              </a:lnSpc>
            </a:pPr>
            <a:r>
              <a:rPr lang="en-US" sz="2399" dirty="0">
                <a:solidFill>
                  <a:schemeClr val="tx1"/>
                </a:solidFill>
                <a:latin typeface="Segoe UI Light"/>
              </a:rPr>
              <a:t>Security issues and risks</a:t>
            </a:r>
          </a:p>
        </p:txBody>
      </p:sp>
      <p:sp>
        <p:nvSpPr>
          <p:cNvPr id="29" name="Rectangle 28"/>
          <p:cNvSpPr/>
          <p:nvPr/>
        </p:nvSpPr>
        <p:spPr bwMode="auto">
          <a:xfrm>
            <a:off x="423804" y="2056119"/>
            <a:ext cx="3658445" cy="795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Broken trust</a:t>
            </a:r>
          </a:p>
          <a:p>
            <a:pPr marL="137092" indent="-137092" defTabSz="931950">
              <a:lnSpc>
                <a:spcPts val="1640"/>
              </a:lnSpc>
              <a:buSzPct val="70000"/>
              <a:buFont typeface="Wingdings" charset="2"/>
              <a:buChar char="§"/>
            </a:pPr>
            <a:r>
              <a:rPr lang="en-US" sz="1372" dirty="0">
                <a:solidFill>
                  <a:schemeClr val="tx1"/>
                </a:solidFill>
                <a:latin typeface="Segoe UI Light"/>
              </a:rPr>
              <a:t>Weak protocols</a:t>
            </a:r>
          </a:p>
          <a:p>
            <a:pPr marL="137092" indent="-137092" defTabSz="931950">
              <a:lnSpc>
                <a:spcPts val="1640"/>
              </a:lnSpc>
              <a:buSzPct val="70000"/>
              <a:buFont typeface="Wingdings" charset="2"/>
              <a:buChar char="§"/>
            </a:pPr>
            <a:r>
              <a:rPr lang="en-US" sz="1372" dirty="0">
                <a:solidFill>
                  <a:schemeClr val="tx1"/>
                </a:solidFill>
                <a:latin typeface="Segoe UI Light"/>
              </a:rPr>
              <a:t>Known protocol vulnerabilities</a:t>
            </a:r>
          </a:p>
        </p:txBody>
      </p:sp>
      <p:sp>
        <p:nvSpPr>
          <p:cNvPr id="30" name="Rectangle 29"/>
          <p:cNvSpPr/>
          <p:nvPr/>
        </p:nvSpPr>
        <p:spPr bwMode="auto">
          <a:xfrm>
            <a:off x="-29562" y="3399890"/>
            <a:ext cx="3262412" cy="4770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6" tIns="0" rIns="186414" bIns="0" numCol="1" spcCol="0" rtlCol="0" fromWordArt="0" anchor="ctr" anchorCtr="0" forceAA="0" compatLnSpc="1">
            <a:prstTxWarp prst="textNoShape">
              <a:avLst/>
            </a:prstTxWarp>
            <a:noAutofit/>
          </a:bodyPr>
          <a:lstStyle/>
          <a:p>
            <a:pPr defTabSz="931950">
              <a:lnSpc>
                <a:spcPct val="90000"/>
              </a:lnSpc>
            </a:pPr>
            <a:r>
              <a:rPr lang="en-US" sz="2399" dirty="0">
                <a:solidFill>
                  <a:schemeClr val="tx1"/>
                </a:solidFill>
                <a:latin typeface="Segoe UI Light"/>
              </a:rPr>
              <a:t>Malicious attacks</a:t>
            </a:r>
          </a:p>
        </p:txBody>
      </p:sp>
      <p:sp>
        <p:nvSpPr>
          <p:cNvPr id="32" name="Rectangle 31"/>
          <p:cNvSpPr/>
          <p:nvPr/>
        </p:nvSpPr>
        <p:spPr bwMode="auto">
          <a:xfrm>
            <a:off x="423806" y="3842969"/>
            <a:ext cx="2459254" cy="1153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Pass-the-Ticket (</a:t>
            </a:r>
            <a:r>
              <a:rPr lang="en-US" sz="1372" dirty="0" err="1">
                <a:solidFill>
                  <a:schemeClr val="tx1"/>
                </a:solidFill>
                <a:latin typeface="Segoe UI Light"/>
              </a:rPr>
              <a:t>PtT</a:t>
            </a:r>
            <a:r>
              <a:rPr lang="en-US" sz="1372" dirty="0">
                <a:solidFill>
                  <a:schemeClr val="tx1"/>
                </a:solidFill>
                <a:latin typeface="Segoe UI Light"/>
              </a:rPr>
              <a:t>)</a:t>
            </a:r>
          </a:p>
          <a:p>
            <a:pPr marL="137092" indent="-137092" defTabSz="931950">
              <a:lnSpc>
                <a:spcPts val="1640"/>
              </a:lnSpc>
              <a:buSzPct val="70000"/>
              <a:buFont typeface="Wingdings" charset="2"/>
              <a:buChar char="§"/>
            </a:pPr>
            <a:r>
              <a:rPr lang="en-US" sz="1372" dirty="0">
                <a:solidFill>
                  <a:schemeClr val="tx1"/>
                </a:solidFill>
                <a:latin typeface="Segoe UI Light"/>
              </a:rPr>
              <a:t>Pass-the-Hash (</a:t>
            </a:r>
            <a:r>
              <a:rPr lang="en-US" sz="1372" dirty="0" err="1">
                <a:solidFill>
                  <a:schemeClr val="tx1"/>
                </a:solidFill>
                <a:latin typeface="Segoe UI Light"/>
              </a:rPr>
              <a:t>PtH</a:t>
            </a:r>
            <a:r>
              <a:rPr lang="en-US" sz="1372" dirty="0">
                <a:solidFill>
                  <a:schemeClr val="tx1"/>
                </a:solidFill>
                <a:latin typeface="Segoe UI Light"/>
              </a:rPr>
              <a:t>)</a:t>
            </a:r>
          </a:p>
          <a:p>
            <a:pPr marL="137092" indent="-137092" defTabSz="931950">
              <a:lnSpc>
                <a:spcPts val="1640"/>
              </a:lnSpc>
              <a:buSzPct val="70000"/>
              <a:buFont typeface="Wingdings" charset="2"/>
              <a:buChar char="§"/>
            </a:pPr>
            <a:r>
              <a:rPr lang="en-US" sz="1372" dirty="0">
                <a:solidFill>
                  <a:schemeClr val="tx1"/>
                </a:solidFill>
                <a:latin typeface="Segoe UI Light"/>
              </a:rPr>
              <a:t>Overpass-the-Hash</a:t>
            </a:r>
          </a:p>
          <a:p>
            <a:pPr marL="137092" indent="-137092" defTabSz="931950">
              <a:lnSpc>
                <a:spcPts val="1640"/>
              </a:lnSpc>
              <a:buSzPct val="70000"/>
              <a:buFont typeface="Wingdings" charset="2"/>
              <a:buChar char="§"/>
            </a:pPr>
            <a:r>
              <a:rPr lang="en-US" sz="1372" dirty="0">
                <a:solidFill>
                  <a:schemeClr val="tx1"/>
                </a:solidFill>
                <a:latin typeface="Segoe UI Light"/>
              </a:rPr>
              <a:t>Forged PAC (MS14-068)</a:t>
            </a:r>
          </a:p>
        </p:txBody>
      </p:sp>
      <p:grpSp>
        <p:nvGrpSpPr>
          <p:cNvPr id="36" name="Group 35"/>
          <p:cNvGrpSpPr/>
          <p:nvPr/>
        </p:nvGrpSpPr>
        <p:grpSpPr>
          <a:xfrm>
            <a:off x="4793048" y="1928573"/>
            <a:ext cx="459418" cy="459418"/>
            <a:chOff x="7776954" y="2020058"/>
            <a:chExt cx="459604" cy="459604"/>
          </a:xfrm>
        </p:grpSpPr>
        <p:sp>
          <p:nvSpPr>
            <p:cNvPr id="37" name="Oval 36"/>
            <p:cNvSpPr/>
            <p:nvPr/>
          </p:nvSpPr>
          <p:spPr bwMode="auto">
            <a:xfrm>
              <a:off x="7776954" y="2020058"/>
              <a:ext cx="459604" cy="459604"/>
            </a:xfrm>
            <a:prstGeom prst="ellipse">
              <a:avLst/>
            </a:prstGeom>
            <a:solidFill>
              <a:schemeClr val="tx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1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38" name="Freeform 25"/>
            <p:cNvSpPr>
              <a:spLocks noEditPoints="1"/>
            </p:cNvSpPr>
            <p:nvPr/>
          </p:nvSpPr>
          <p:spPr bwMode="black">
            <a:xfrm rot="10800000">
              <a:off x="7829307" y="2072436"/>
              <a:ext cx="354898" cy="354848"/>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2"/>
            </a:solidFill>
            <a:ln>
              <a:noFill/>
            </a:ln>
            <a:extLst/>
          </p:spPr>
          <p:txBody>
            <a:bodyPr vert="horz" wrap="square" lIns="93232" tIns="46615" rIns="93232" bIns="46615" numCol="1" anchor="t" anchorCtr="0" compatLnSpc="1">
              <a:prstTxWarp prst="textNoShape">
                <a:avLst/>
              </a:prstTxWarp>
            </a:bodyPr>
            <a:lstStyle/>
            <a:p>
              <a:endParaRPr lang="en-US" sz="2199"/>
            </a:p>
          </p:txBody>
        </p:sp>
      </p:grpSp>
      <p:grpSp>
        <p:nvGrpSpPr>
          <p:cNvPr id="41" name="Group 40"/>
          <p:cNvGrpSpPr/>
          <p:nvPr/>
        </p:nvGrpSpPr>
        <p:grpSpPr>
          <a:xfrm>
            <a:off x="4793048" y="3720959"/>
            <a:ext cx="459419" cy="459419"/>
            <a:chOff x="7776954" y="2020058"/>
            <a:chExt cx="459604" cy="459604"/>
          </a:xfrm>
        </p:grpSpPr>
        <p:sp>
          <p:nvSpPr>
            <p:cNvPr id="42" name="Oval 41"/>
            <p:cNvSpPr/>
            <p:nvPr/>
          </p:nvSpPr>
          <p:spPr bwMode="auto">
            <a:xfrm>
              <a:off x="7776954" y="2020058"/>
              <a:ext cx="459604" cy="459604"/>
            </a:xfrm>
            <a:prstGeom prst="ellipse">
              <a:avLst/>
            </a:prstGeom>
            <a:solidFill>
              <a:schemeClr val="tx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1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3" name="Freeform 25"/>
            <p:cNvSpPr>
              <a:spLocks noEditPoints="1"/>
            </p:cNvSpPr>
            <p:nvPr/>
          </p:nvSpPr>
          <p:spPr bwMode="black">
            <a:xfrm rot="10800000">
              <a:off x="7829307" y="2072436"/>
              <a:ext cx="354898" cy="354848"/>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2"/>
            </a:solidFill>
            <a:ln>
              <a:noFill/>
            </a:ln>
            <a:extLst/>
          </p:spPr>
          <p:txBody>
            <a:bodyPr vert="horz" wrap="square" lIns="93232" tIns="46615" rIns="93232" bIns="46615" numCol="1" anchor="t" anchorCtr="0" compatLnSpc="1">
              <a:prstTxWarp prst="textNoShape">
                <a:avLst/>
              </a:prstTxWarp>
            </a:bodyPr>
            <a:lstStyle/>
            <a:p>
              <a:endParaRPr lang="en-US" sz="2199"/>
            </a:p>
          </p:txBody>
        </p:sp>
      </p:grpSp>
      <p:sp>
        <p:nvSpPr>
          <p:cNvPr id="25" name="Rectangle 24"/>
          <p:cNvSpPr/>
          <p:nvPr/>
        </p:nvSpPr>
        <p:spPr bwMode="auto">
          <a:xfrm>
            <a:off x="2654192" y="3842969"/>
            <a:ext cx="2693395" cy="1153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Golden Ticket</a:t>
            </a:r>
          </a:p>
          <a:p>
            <a:pPr marL="137092" indent="-137092" defTabSz="931950">
              <a:lnSpc>
                <a:spcPts val="1640"/>
              </a:lnSpc>
              <a:buSzPct val="70000"/>
              <a:buFont typeface="Wingdings" charset="2"/>
              <a:buChar char="§"/>
            </a:pPr>
            <a:r>
              <a:rPr lang="en-US" sz="1372" dirty="0">
                <a:solidFill>
                  <a:schemeClr val="tx1"/>
                </a:solidFill>
                <a:latin typeface="Segoe UI Light"/>
              </a:rPr>
              <a:t>Skeleton key malware</a:t>
            </a:r>
          </a:p>
          <a:p>
            <a:pPr marL="137092" indent="-137092" defTabSz="931950">
              <a:lnSpc>
                <a:spcPts val="1640"/>
              </a:lnSpc>
              <a:buSzPct val="70000"/>
              <a:buFont typeface="Wingdings" charset="2"/>
              <a:buChar char="§"/>
            </a:pPr>
            <a:r>
              <a:rPr lang="en-US" sz="1372" dirty="0">
                <a:solidFill>
                  <a:schemeClr val="tx1"/>
                </a:solidFill>
                <a:latin typeface="Segoe UI Light"/>
              </a:rPr>
              <a:t>Reconnaissance</a:t>
            </a:r>
          </a:p>
          <a:p>
            <a:pPr marL="137092" indent="-137092" defTabSz="931950">
              <a:lnSpc>
                <a:spcPts val="1640"/>
              </a:lnSpc>
              <a:buSzPct val="70000"/>
              <a:buFont typeface="Wingdings" charset="2"/>
              <a:buChar char="§"/>
            </a:pPr>
            <a:r>
              <a:rPr lang="en-US" sz="1372" dirty="0" err="1">
                <a:solidFill>
                  <a:schemeClr val="tx1"/>
                </a:solidFill>
                <a:latin typeface="Segoe UI Light"/>
              </a:rPr>
              <a:t>BruteForce</a:t>
            </a:r>
            <a:endParaRPr lang="en-US" sz="1372" dirty="0">
              <a:solidFill>
                <a:schemeClr val="tx1"/>
              </a:solidFill>
              <a:latin typeface="Segoe UI Light"/>
            </a:endParaRPr>
          </a:p>
        </p:txBody>
      </p:sp>
      <p:sp>
        <p:nvSpPr>
          <p:cNvPr id="26" name="Rectangle 25"/>
          <p:cNvSpPr/>
          <p:nvPr/>
        </p:nvSpPr>
        <p:spPr bwMode="auto">
          <a:xfrm>
            <a:off x="2677564" y="5669253"/>
            <a:ext cx="1624466" cy="7951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07" rIns="149131" bIns="93207" numCol="1" spcCol="0" rtlCol="0" fromWordArt="0" anchor="t" anchorCtr="0" forceAA="0" compatLnSpc="1">
            <a:prstTxWarp prst="textNoShape">
              <a:avLst/>
            </a:prstTxWarp>
            <a:noAutofit/>
          </a:bodyPr>
          <a:lstStyle/>
          <a:p>
            <a:pPr marL="137092" indent="-137092" defTabSz="931950">
              <a:lnSpc>
                <a:spcPts val="1640"/>
              </a:lnSpc>
              <a:buSzPct val="70000"/>
              <a:buFont typeface="Wingdings" charset="2"/>
              <a:buChar char="§"/>
            </a:pPr>
            <a:r>
              <a:rPr lang="en-US" sz="1372" dirty="0">
                <a:solidFill>
                  <a:schemeClr val="tx1"/>
                </a:solidFill>
                <a:latin typeface="Segoe UI Light"/>
              </a:rPr>
              <a:t>Unknown threats</a:t>
            </a:r>
          </a:p>
          <a:p>
            <a:pPr marL="137092" indent="-137092" defTabSz="931950">
              <a:lnSpc>
                <a:spcPts val="1640"/>
              </a:lnSpc>
              <a:buSzPct val="70000"/>
              <a:buFont typeface="Wingdings" charset="2"/>
              <a:buChar char="§"/>
            </a:pPr>
            <a:r>
              <a:rPr lang="en-US" sz="1372" dirty="0">
                <a:solidFill>
                  <a:schemeClr val="tx1"/>
                </a:solidFill>
                <a:latin typeface="Segoe UI Light"/>
              </a:rPr>
              <a:t>Password sharing</a:t>
            </a:r>
          </a:p>
          <a:p>
            <a:pPr marL="137092" indent="-137092" defTabSz="931950">
              <a:lnSpc>
                <a:spcPts val="1640"/>
              </a:lnSpc>
              <a:buSzPct val="70000"/>
              <a:buFont typeface="Wingdings" charset="2"/>
              <a:buChar char="§"/>
            </a:pPr>
            <a:r>
              <a:rPr lang="en-US" sz="1372" dirty="0">
                <a:solidFill>
                  <a:schemeClr val="tx1"/>
                </a:solidFill>
                <a:latin typeface="Segoe UI Light"/>
              </a:rPr>
              <a:t>Lateral movement</a:t>
            </a:r>
          </a:p>
        </p:txBody>
      </p:sp>
      <p:grpSp>
        <p:nvGrpSpPr>
          <p:cNvPr id="27" name="Group 26"/>
          <p:cNvGrpSpPr/>
          <p:nvPr/>
        </p:nvGrpSpPr>
        <p:grpSpPr>
          <a:xfrm>
            <a:off x="4793048" y="5669254"/>
            <a:ext cx="459419" cy="459419"/>
            <a:chOff x="7776954" y="2020058"/>
            <a:chExt cx="459604" cy="459604"/>
          </a:xfrm>
        </p:grpSpPr>
        <p:sp>
          <p:nvSpPr>
            <p:cNvPr id="39" name="Oval 38"/>
            <p:cNvSpPr/>
            <p:nvPr/>
          </p:nvSpPr>
          <p:spPr bwMode="auto">
            <a:xfrm>
              <a:off x="7776954" y="2020058"/>
              <a:ext cx="459604" cy="459604"/>
            </a:xfrm>
            <a:prstGeom prst="ellipse">
              <a:avLst/>
            </a:prstGeom>
            <a:solidFill>
              <a:schemeClr val="tx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2013" fontAlgn="base">
                <a:spcBef>
                  <a:spcPct val="0"/>
                </a:spcBef>
                <a:spcAft>
                  <a:spcPct val="0"/>
                </a:spcAft>
              </a:pPr>
              <a:endParaRPr lang="en-US" sz="1999" dirty="0">
                <a:gradFill>
                  <a:gsLst>
                    <a:gs pos="0">
                      <a:srgbClr val="FFFFFF"/>
                    </a:gs>
                    <a:gs pos="100000">
                      <a:srgbClr val="FFFFFF"/>
                    </a:gs>
                  </a:gsLst>
                  <a:lin ang="5400000" scaled="0"/>
                </a:gradFill>
              </a:endParaRPr>
            </a:p>
          </p:txBody>
        </p:sp>
        <p:sp>
          <p:nvSpPr>
            <p:cNvPr id="40" name="Freeform 25"/>
            <p:cNvSpPr>
              <a:spLocks noEditPoints="1"/>
            </p:cNvSpPr>
            <p:nvPr/>
          </p:nvSpPr>
          <p:spPr bwMode="black">
            <a:xfrm rot="10800000">
              <a:off x="7829307" y="2072436"/>
              <a:ext cx="354898" cy="354848"/>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chemeClr val="accent2"/>
            </a:solidFill>
            <a:ln>
              <a:noFill/>
            </a:ln>
            <a:extLst/>
          </p:spPr>
          <p:txBody>
            <a:bodyPr vert="horz" wrap="square" lIns="93232" tIns="46615" rIns="93232" bIns="46615" numCol="1" anchor="t" anchorCtr="0" compatLnSpc="1">
              <a:prstTxWarp prst="textNoShape">
                <a:avLst/>
              </a:prstTxWarp>
            </a:bodyPr>
            <a:lstStyle/>
            <a:p>
              <a:endParaRPr lang="en-US" sz="2199"/>
            </a:p>
          </p:txBody>
        </p:sp>
      </p:grpSp>
      <p:sp>
        <p:nvSpPr>
          <p:cNvPr id="34" name="Title 1"/>
          <p:cNvSpPr>
            <a:spLocks noGrp="1"/>
          </p:cNvSpPr>
          <p:nvPr>
            <p:ph type="title"/>
          </p:nvPr>
        </p:nvSpPr>
        <p:spPr>
          <a:xfrm>
            <a:off x="1203960" y="49456"/>
            <a:ext cx="9696510" cy="899303"/>
          </a:xfrm>
        </p:spPr>
        <p:txBody>
          <a:bodyPr>
            <a:normAutofit/>
          </a:bodyPr>
          <a:lstStyle/>
          <a:p>
            <a:r>
              <a:rPr lang="en-US" sz="3920" dirty="0"/>
              <a:t>Microsoft Advanced Threat Analytics</a:t>
            </a:r>
          </a:p>
        </p:txBody>
      </p:sp>
    </p:spTree>
    <p:extLst>
      <p:ext uri="{BB962C8B-B14F-4D97-AF65-F5344CB8AC3E}">
        <p14:creationId xmlns:p14="http://schemas.microsoft.com/office/powerpoint/2010/main" val="188209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11.xml><?xml version="1.0" encoding="utf-8"?>
<p:tagLst xmlns:a="http://schemas.openxmlformats.org/drawingml/2006/main" xmlns:r="http://schemas.openxmlformats.org/officeDocument/2006/relationships" xmlns:p="http://schemas.openxmlformats.org/presentationml/2006/main">
  <p:tag name="TIMING" val="|61.3|9.3|4.2"/>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heme/theme1.xml><?xml version="1.0" encoding="utf-8"?>
<a:theme xmlns:a="http://schemas.openxmlformats.org/drawingml/2006/main" name="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D16BD221-AA0B-4429-A6B8-7E604006C9FE}" vid="{B85C949D-05C5-4CBA-BFB9-5538878D8294}"/>
    </a:ext>
  </a:extLst>
</a:theme>
</file>

<file path=ppt/theme/theme2.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MSIT slide Template">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FY15 MTC">
  <a:themeElements>
    <a:clrScheme name="MS-MTC2">
      <a:dk1>
        <a:srgbClr val="505050"/>
      </a:dk1>
      <a:lt1>
        <a:sysClr val="window" lastClr="FFFFFF"/>
      </a:lt1>
      <a:dk2>
        <a:srgbClr val="0078D7"/>
      </a:dk2>
      <a:lt2>
        <a:srgbClr val="00188F"/>
      </a:lt2>
      <a:accent1>
        <a:srgbClr val="008272"/>
      </a:accent1>
      <a:accent2>
        <a:srgbClr val="107C10"/>
      </a:accent2>
      <a:accent3>
        <a:srgbClr val="32145A"/>
      </a:accent3>
      <a:accent4>
        <a:srgbClr val="BAD80A"/>
      </a:accent4>
      <a:accent5>
        <a:srgbClr val="32145A"/>
      </a:accent5>
      <a:accent6>
        <a:srgbClr val="969696"/>
      </a:accent6>
      <a:hlink>
        <a:srgbClr val="0078D7"/>
      </a:hlink>
      <a:folHlink>
        <a:srgbClr val="1193FF"/>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MTC_FY15_PPT_WIDE-final2" id="{92EE5ED7-DD25-4376-ACED-8A61B6A5F124}" vid="{0CBCB44F-D95B-4236-B6F9-02835782DBB3}"/>
    </a:ext>
  </a:extLst>
</a:theme>
</file>

<file path=ppt/theme/theme7.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8.xml><?xml version="1.0" encoding="utf-8"?>
<a:theme xmlns:a="http://schemas.openxmlformats.org/drawingml/2006/main" name="Office Theme">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86dc77af3d44f1ca98a8b5660a64a01 xmlns="adc3208d-5472-4afa-8f87-39dc0be8d36d">
      <Terms xmlns="http://schemas.microsoft.com/office/infopath/2007/PartnerControls"/>
    </d86dc77af3d44f1ca98a8b5660a64a01>
    <a75f1d8c10aa489894bb36e472312762 xmlns="adc3208d-5472-4afa-8f87-39dc0be8d36d">
      <Terms xmlns="http://schemas.microsoft.com/office/infopath/2007/PartnerControls"/>
    </a75f1d8c10aa489894bb36e472312762>
    <h9913e81d90641cdba247696faedf9d5 xmlns="adc3208d-5472-4afa-8f87-39dc0be8d36d">
      <Terms xmlns="http://schemas.microsoft.com/office/infopath/2007/PartnerControls"/>
    </h9913e81d90641cdba247696faedf9d5>
    <TaxCatchAll xmlns="230e9df3-be65-4c73-a93b-d1236ebd677e"/>
    <c4001b111cb141f8b80fcc080c04d685 xmlns="adc3208d-5472-4afa-8f87-39dc0be8d36d">
      <Terms xmlns="http://schemas.microsoft.com/office/infopath/2007/PartnerControls"/>
    </c4001b111cb141f8b80fcc080c04d685>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1A7A58732B0E418CB4DF7D26853DDE" ma:contentTypeVersion="18" ma:contentTypeDescription="Create a new document." ma:contentTypeScope="" ma:versionID="f263e387fd96226e53c409d8556df1a8">
  <xsd:schema xmlns:xsd="http://www.w3.org/2001/XMLSchema" xmlns:xs="http://www.w3.org/2001/XMLSchema" xmlns:p="http://schemas.microsoft.com/office/2006/metadata/properties" xmlns:ns2="adc3208d-5472-4afa-8f87-39dc0be8d36d" xmlns:ns3="230e9df3-be65-4c73-a93b-d1236ebd677e" xmlns:ns4="91a36917-ae4d-4f5b-970e-c9bf9bcc4963" targetNamespace="http://schemas.microsoft.com/office/2006/metadata/properties" ma:root="true" ma:fieldsID="4c03159d1a89ee240a060b751faea6e1" ns2:_="" ns3:_="" ns4:_="">
    <xsd:import namespace="adc3208d-5472-4afa-8f87-39dc0be8d36d"/>
    <xsd:import namespace="230e9df3-be65-4c73-a93b-d1236ebd677e"/>
    <xsd:import namespace="91a36917-ae4d-4f5b-970e-c9bf9bcc4963"/>
    <xsd:element name="properties">
      <xsd:complexType>
        <xsd:sequence>
          <xsd:element name="documentManagement">
            <xsd:complexType>
              <xsd:all>
                <xsd:element ref="ns2:a75f1d8c10aa489894bb36e472312762" minOccurs="0"/>
                <xsd:element ref="ns3:TaxCatchAll" minOccurs="0"/>
                <xsd:element ref="ns2:c4001b111cb141f8b80fcc080c04d685" minOccurs="0"/>
                <xsd:element ref="ns2:h9913e81d90641cdba247696faedf9d5" minOccurs="0"/>
                <xsd:element ref="ns2:d86dc77af3d44f1ca98a8b5660a64a01" minOccurs="0"/>
                <xsd:element ref="ns4:SharedWithUsers" minOccurs="0"/>
                <xsd:element ref="ns4:SharedWithDetails" minOccurs="0"/>
                <xsd:element ref="ns4:LastSharedByUser" minOccurs="0"/>
                <xsd:element ref="ns4:LastSharedByTim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c3208d-5472-4afa-8f87-39dc0be8d36d" elementFormDefault="qualified">
    <xsd:import namespace="http://schemas.microsoft.com/office/2006/documentManagement/types"/>
    <xsd:import namespace="http://schemas.microsoft.com/office/infopath/2007/PartnerControls"/>
    <xsd:element name="a75f1d8c10aa489894bb36e472312762" ma:index="9" nillable="true" ma:taxonomy="true" ma:internalName="a75f1d8c10aa489894bb36e472312762" ma:taxonomyFieldName="Document_x0020_Type" ma:displayName="Document Type" ma:readOnly="false" ma:default="" ma:fieldId="{a75f1d8c-10aa-4898-94bb-36e472312762}" ma:sspId="e385fb40-52d4-4fae-9c5b-3e8ff8a5878e" ma:termSetId="71c52bd0-3b4d-406f-8d14-cad35e571c52" ma:anchorId="00000000-0000-0000-0000-000000000000" ma:open="true" ma:isKeyword="false">
      <xsd:complexType>
        <xsd:sequence>
          <xsd:element ref="pc:Terms" minOccurs="0" maxOccurs="1"/>
        </xsd:sequence>
      </xsd:complexType>
    </xsd:element>
    <xsd:element name="c4001b111cb141f8b80fcc080c04d685" ma:index="12" nillable="true" ma:taxonomy="true" ma:internalName="c4001b111cb141f8b80fcc080c04d685" ma:taxonomyFieldName="Engagement_x0020_Type" ma:displayName="Engagement Type" ma:readOnly="false" ma:default="" ma:fieldId="{c4001b11-1cb1-41f8-b80f-cc080c04d685}" ma:sspId="e385fb40-52d4-4fae-9c5b-3e8ff8a5878e" ma:termSetId="38d3930a-2076-45fb-9a79-bb2cf846d841" ma:anchorId="00000000-0000-0000-0000-000000000000" ma:open="true" ma:isKeyword="false">
      <xsd:complexType>
        <xsd:sequence>
          <xsd:element ref="pc:Terms" minOccurs="0" maxOccurs="1"/>
        </xsd:sequence>
      </xsd:complexType>
    </xsd:element>
    <xsd:element name="h9913e81d90641cdba247696faedf9d5" ma:index="14" nillable="true" ma:taxonomy="true" ma:internalName="h9913e81d90641cdba247696faedf9d5" ma:taxonomyFieldName="Bold_x0020_Ambition" ma:displayName="Bold Ambition" ma:default="" ma:fieldId="{19913e81-d906-41cd-ba24-7696faedf9d5}" ma:sspId="e385fb40-52d4-4fae-9c5b-3e8ff8a5878e" ma:termSetId="3aa88e3d-4932-4596-8054-035d35a98ff8" ma:anchorId="00000000-0000-0000-0000-000000000000" ma:open="false" ma:isKeyword="false">
      <xsd:complexType>
        <xsd:sequence>
          <xsd:element ref="pc:Terms" minOccurs="0" maxOccurs="1"/>
        </xsd:sequence>
      </xsd:complexType>
    </xsd:element>
    <xsd:element name="d86dc77af3d44f1ca98a8b5660a64a01" ma:index="16" nillable="true" ma:taxonomy="true" ma:internalName="d86dc77af3d44f1ca98a8b5660a64a01" ma:taxonomyFieldName="Industry" ma:displayName="Industry" ma:default="" ma:fieldId="{d86dc77a-f3d4-4f1c-a98a-8b5660a64a01}" ma:sspId="e385fb40-52d4-4fae-9c5b-3e8ff8a5878e" ma:termSetId="c10fd51b-8201-46a1-b643-f2eef8d5dc58" ma:anchorId="00000000-0000-0000-0000-000000000000" ma:open="true" ma:isKeyword="false">
      <xsd:complexType>
        <xsd:sequence>
          <xsd:element ref="pc:Terms" minOccurs="0" maxOccurs="1"/>
        </xsd:sequence>
      </xsd:complexType>
    </xsd:element>
    <xsd:element name="MediaServiceMetadata" ma:index="21" nillable="true" ma:displayName="MediaServiceMetadata" ma:description="" ma:hidden="true" ma:internalName="MediaServiceMetadata" ma:readOnly="true">
      <xsd:simpleType>
        <xsd:restriction base="dms:Note"/>
      </xsd:simpleType>
    </xsd:element>
    <xsd:element name="MediaServiceFastMetadata" ma:index="2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dc105240-dcd2-49b3-be3a-5c65af1c155b}" ma:internalName="TaxCatchAll" ma:showField="CatchAllData" ma:web="91a36917-ae4d-4f5b-970e-c9bf9bcc496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1a36917-ae4d-4f5b-970e-c9bf9bcc4963" elementFormDefault="qualified">
    <xsd:import namespace="http://schemas.microsoft.com/office/2006/documentManagement/types"/>
    <xsd:import namespace="http://schemas.microsoft.com/office/infopath/2007/PartnerControls"/>
    <xsd:element name="SharedWithUsers" ma:index="1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description="" ma:internalName="SharedWithDetails" ma:readOnly="true">
      <xsd:simpleType>
        <xsd:restriction base="dms:Note">
          <xsd:maxLength value="255"/>
        </xsd:restriction>
      </xsd:simpleType>
    </xsd:element>
    <xsd:element name="LastSharedByUser" ma:index="19" nillable="true" ma:displayName="Last Shared By User" ma:description="" ma:internalName="LastSharedByUser" ma:readOnly="true">
      <xsd:simpleType>
        <xsd:restriction base="dms:Note">
          <xsd:maxLength value="255"/>
        </xsd:restriction>
      </xsd:simpleType>
    </xsd:element>
    <xsd:element name="LastSharedByTime" ma:index="20"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99A028-BD96-44A3-A59A-B655C731233F}">
  <ds:schemaRefs>
    <ds:schemaRef ds:uri="http://schemas.microsoft.com/sharepoint/v3/contenttype/forms"/>
  </ds:schemaRefs>
</ds:datastoreItem>
</file>

<file path=customXml/itemProps2.xml><?xml version="1.0" encoding="utf-8"?>
<ds:datastoreItem xmlns:ds="http://schemas.openxmlformats.org/officeDocument/2006/customXml" ds:itemID="{660BF946-3EF5-43E2-97B0-81BA09C4E0D0}">
  <ds:schemaRefs>
    <ds:schemaRef ds:uri="91a36917-ae4d-4f5b-970e-c9bf9bcc4963"/>
    <ds:schemaRef ds:uri="230e9df3-be65-4c73-a93b-d1236ebd677e"/>
    <ds:schemaRef ds:uri="adc3208d-5472-4afa-8f87-39dc0be8d36d"/>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6633FDB-EFF8-4904-A79F-BB90E213B2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c3208d-5472-4afa-8f87-39dc0be8d36d"/>
    <ds:schemaRef ds:uri="230e9df3-be65-4c73-a93b-d1236ebd677e"/>
    <ds:schemaRef ds:uri="91a36917-ae4d-4f5b-970e-c9bf9bcc49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FY15 MTC PPT Template 1280x768</Template>
  <TotalTime>0</TotalTime>
  <Words>13310</Words>
  <Application>Microsoft Office PowerPoint</Application>
  <PresentationFormat>Custom</PresentationFormat>
  <Paragraphs>2605</Paragraphs>
  <Slides>125</Slides>
  <Notes>78</Notes>
  <HiddenSlides>11</HiddenSlides>
  <MMClips>0</MMClips>
  <ScaleCrop>false</ScaleCrop>
  <HeadingPairs>
    <vt:vector size="8" baseType="variant">
      <vt:variant>
        <vt:lpstr>Fonts Used</vt:lpstr>
      </vt:variant>
      <vt:variant>
        <vt:i4>25</vt:i4>
      </vt:variant>
      <vt:variant>
        <vt:lpstr>Theme</vt:lpstr>
      </vt:variant>
      <vt:variant>
        <vt:i4>7</vt:i4>
      </vt:variant>
      <vt:variant>
        <vt:lpstr>Embedded OLE Servers</vt:lpstr>
      </vt:variant>
      <vt:variant>
        <vt:i4>1</vt:i4>
      </vt:variant>
      <vt:variant>
        <vt:lpstr>Slide Titles</vt:lpstr>
      </vt:variant>
      <vt:variant>
        <vt:i4>125</vt:i4>
      </vt:variant>
    </vt:vector>
  </HeadingPairs>
  <TitlesOfParts>
    <vt:vector size="158" baseType="lpstr">
      <vt:lpstr>MS PGothic</vt:lpstr>
      <vt:lpstr>MS PGothic</vt:lpstr>
      <vt:lpstr>Abyssinica SIL</vt:lpstr>
      <vt:lpstr>Arial</vt:lpstr>
      <vt:lpstr>Arial Unicode MS</vt:lpstr>
      <vt:lpstr>Calibri</vt:lpstr>
      <vt:lpstr>Consolas</vt:lpstr>
      <vt:lpstr>Courier New</vt:lpstr>
      <vt:lpstr>Kozuka Gothic Pro R</vt:lpstr>
      <vt:lpstr>Leelawadee UI</vt:lpstr>
      <vt:lpstr>Segoe</vt:lpstr>
      <vt:lpstr>Segoe Light</vt:lpstr>
      <vt:lpstr>Segoe Pro Display</vt:lpstr>
      <vt:lpstr>Segoe Pro Display SemiLight</vt:lpstr>
      <vt:lpstr>Segoe Semibold</vt:lpstr>
      <vt:lpstr>Segoe UI</vt:lpstr>
      <vt:lpstr>Segoe UI </vt:lpstr>
      <vt:lpstr>Segoe UI Black</vt:lpstr>
      <vt:lpstr>Segoe UI Light</vt:lpstr>
      <vt:lpstr>Segoe UI Semibold</vt:lpstr>
      <vt:lpstr>Segoe UI Semilight</vt:lpstr>
      <vt:lpstr>Segoe UI Symbol</vt:lpstr>
      <vt:lpstr>Tw Cen MT Condensed Extra Bold</vt:lpstr>
      <vt:lpstr>Verdana</vt:lpstr>
      <vt:lpstr>Wingdings</vt:lpstr>
      <vt:lpstr>FY15 MTC</vt:lpstr>
      <vt:lpstr>1_Azure_2015</vt:lpstr>
      <vt:lpstr>1_Azure Medium</vt:lpstr>
      <vt:lpstr>2_Azure Medium</vt:lpstr>
      <vt:lpstr>8_MSIT slide Template</vt:lpstr>
      <vt:lpstr>1_FY15 MTC</vt:lpstr>
      <vt:lpstr>1_5-50091_TR24_BO_CT_Template</vt:lpstr>
      <vt:lpstr>think-cell Slide</vt:lpstr>
      <vt:lpstr>Azure IaaS Workshop for Azure Everywhere Series    </vt:lpstr>
      <vt:lpstr>Welcome and Introductions</vt:lpstr>
      <vt:lpstr>Cloud Services</vt:lpstr>
      <vt:lpstr>Evaluate workload patterns</vt:lpstr>
      <vt:lpstr>Momentum</vt:lpstr>
      <vt:lpstr>PowerPoint Presentation</vt:lpstr>
      <vt:lpstr>One consistent experience</vt:lpstr>
      <vt:lpstr>PowerPoint Presentation</vt:lpstr>
      <vt:lpstr>Hyper scale Infrastructure</vt:lpstr>
      <vt:lpstr>Azure and AWS Regions</vt:lpstr>
      <vt:lpstr>Oh my… 1 of 4  identical buildings per data center </vt:lpstr>
      <vt:lpstr>PowerPoint Presentation</vt:lpstr>
      <vt:lpstr>PowerPoint Presentation</vt:lpstr>
      <vt:lpstr>PowerPoint Presentation</vt:lpstr>
      <vt:lpstr>PowerPoint Presentation</vt:lpstr>
      <vt:lpstr>Azure Compliance</vt:lpstr>
      <vt:lpstr> Azure Resource Manager (ARM)</vt:lpstr>
      <vt:lpstr>PowerPoint Presentation</vt:lpstr>
      <vt:lpstr>PowerPoint Presentation</vt:lpstr>
      <vt:lpstr>Resource group</vt:lpstr>
      <vt:lpstr>Resource Tags</vt:lpstr>
      <vt:lpstr>Role-based access control</vt:lpstr>
      <vt:lpstr>PowerPoint Presentation</vt:lpstr>
      <vt:lpstr>PowerPoint Presentation</vt:lpstr>
      <vt:lpstr>PowerPoint Presentation</vt:lpstr>
      <vt:lpstr>ARM Templates</vt:lpstr>
      <vt:lpstr>Deploying an App with ARM Templates</vt:lpstr>
      <vt:lpstr>Manage and Govern Your Cloud Resources</vt:lpstr>
      <vt:lpstr>PowerPoint Presentation</vt:lpstr>
      <vt:lpstr>PowerPoint Presentation</vt:lpstr>
      <vt:lpstr>PowerPoint Presentation</vt:lpstr>
      <vt:lpstr>PowerPoint Presentation</vt:lpstr>
      <vt:lpstr>Feature teams work for all delivery approaches</vt:lpstr>
      <vt:lpstr>The pieces of IaaS…</vt:lpstr>
      <vt:lpstr>The pieces of IaaS…</vt:lpstr>
      <vt:lpstr> Azure networking</vt:lpstr>
      <vt:lpstr>The Microsoft network</vt:lpstr>
      <vt:lpstr>The big (network) picture</vt:lpstr>
      <vt:lpstr>Connectivity options and hybrid offerings</vt:lpstr>
      <vt:lpstr>Picking the right connectivity model</vt:lpstr>
      <vt:lpstr>Azure Virtual Network</vt:lpstr>
      <vt:lpstr>Regional scope</vt:lpstr>
      <vt:lpstr>Interconnected VNets</vt:lpstr>
      <vt:lpstr>Multi-site VNet connectivity</vt:lpstr>
      <vt:lpstr>VNet Peering Generally Available </vt:lpstr>
      <vt:lpstr>Your Virtual Data Center</vt:lpstr>
      <vt:lpstr>PowerPoint Presentation</vt:lpstr>
      <vt:lpstr>IPv6 for Azure VMs</vt:lpstr>
      <vt:lpstr>Security in the cloud </vt:lpstr>
      <vt:lpstr>Network Security Groups (NSG)</vt:lpstr>
      <vt:lpstr>Azure Load Balancer Hierarchy</vt:lpstr>
      <vt:lpstr>Application Gateway: Layer 7 ADC Features</vt:lpstr>
      <vt:lpstr>Web Application Firewall (WAF) - Preview</vt:lpstr>
      <vt:lpstr>Multiple VIPs for Load Balancer</vt:lpstr>
      <vt:lpstr>Azure Load Balancer</vt:lpstr>
      <vt:lpstr>Forced tunneling</vt:lpstr>
      <vt:lpstr>User-defined routes</vt:lpstr>
      <vt:lpstr>VNET PaaS Service Integration All PaaS Services in a VNET</vt:lpstr>
      <vt:lpstr>PowerPoint Presentation</vt:lpstr>
      <vt:lpstr>ExpressRoute</vt:lpstr>
      <vt:lpstr>PowerPoint Presentation</vt:lpstr>
      <vt:lpstr>ExpressRoute sites and partners</vt:lpstr>
      <vt:lpstr>ExpressRoute Enhancements</vt:lpstr>
      <vt:lpstr>Secure VPN transit</vt:lpstr>
      <vt:lpstr>Path diversity for on premises networks</vt:lpstr>
      <vt:lpstr>Dual Redundancy with Active-Active gateways</vt:lpstr>
      <vt:lpstr>ExpressRoute Premium add-on</vt:lpstr>
      <vt:lpstr>Sharing ExpressRoute connections</vt:lpstr>
      <vt:lpstr>ExpressRoute and Microsoft Clouds</vt:lpstr>
      <vt:lpstr>Path Diversity for HA and DR</vt:lpstr>
      <vt:lpstr>The pieces of IaaS…</vt:lpstr>
      <vt:lpstr>Azure Storage Services</vt:lpstr>
      <vt:lpstr>Azure Storage</vt:lpstr>
      <vt:lpstr>Virtual machine storage architecture</vt:lpstr>
      <vt:lpstr>Managed disks</vt:lpstr>
      <vt:lpstr>Managed disks Simple scalability and high resiliency </vt:lpstr>
      <vt:lpstr>PowerPoint Presentation</vt:lpstr>
      <vt:lpstr>Premium storage</vt:lpstr>
      <vt:lpstr>Premium Storage</vt:lpstr>
      <vt:lpstr> Virtual machines</vt:lpstr>
      <vt:lpstr>Virtual Machines - Compute families</vt:lpstr>
      <vt:lpstr>New compute size options</vt:lpstr>
      <vt:lpstr>New compute size options</vt:lpstr>
      <vt:lpstr>Virtual machine sizes</vt:lpstr>
      <vt:lpstr>Datacenter architecture</vt:lpstr>
      <vt:lpstr>Availability sets</vt:lpstr>
      <vt:lpstr>PowerPoint Presentation</vt:lpstr>
      <vt:lpstr>PowerPoint Presentation</vt:lpstr>
      <vt:lpstr>Single instance SLA  on virtual machines Guaranteed service level availability with  a single virtual machine</vt:lpstr>
      <vt:lpstr>Performance advancements at no additional cost!</vt:lpstr>
      <vt:lpstr>Accelerated Networking: best cloud performance!</vt:lpstr>
      <vt:lpstr>Accelerated Networking Internals</vt:lpstr>
      <vt:lpstr>Multiple NICs in Azure VMs</vt:lpstr>
      <vt:lpstr>VM extensions</vt:lpstr>
      <vt:lpstr>VM extensions</vt:lpstr>
      <vt:lpstr>Azure Security</vt:lpstr>
      <vt:lpstr>Assume Breach</vt:lpstr>
      <vt:lpstr>Introducing Microsoft Advanced Threat Analytics</vt:lpstr>
      <vt:lpstr>Microsoft Advanced Threat Analytics</vt:lpstr>
      <vt:lpstr>      Azure Security Center</vt:lpstr>
      <vt:lpstr>Set security policies for subscriptions and resource groups</vt:lpstr>
      <vt:lpstr>Monitor the security state of resources – quickly identify vulnerabilities</vt:lpstr>
      <vt:lpstr>Gain insight into the security state of subscriptions in Power BI</vt:lpstr>
      <vt:lpstr>PowerPoint Presentation</vt:lpstr>
      <vt:lpstr>PowerPoint Presentation</vt:lpstr>
      <vt:lpstr>Microsoft hybrid cloud management Simplified guest and workload management, on-premises and in the cloud   </vt:lpstr>
      <vt:lpstr>Azure Operational Insights (Log analytics)</vt:lpstr>
      <vt:lpstr>PowerPoint Presentation</vt:lpstr>
      <vt:lpstr>Connected Data Sources for OMS</vt:lpstr>
      <vt:lpstr>Demo  OMS Log analytics</vt:lpstr>
      <vt:lpstr>Traffic Manager</vt:lpstr>
      <vt:lpstr>Traffic Manager: DNS-based load balancing</vt:lpstr>
      <vt:lpstr>Traffic Manager nested profiles</vt:lpstr>
      <vt:lpstr>Azure recovery services</vt:lpstr>
      <vt:lpstr>Why business continuity/DR?</vt:lpstr>
      <vt:lpstr>Azure Site Recovery and Azure Backup  </vt:lpstr>
      <vt:lpstr>StorSimple</vt:lpstr>
      <vt:lpstr>Azure Site Recovery + NetApp</vt:lpstr>
      <vt:lpstr>On-premises to on-premises protection (site-to-site)</vt:lpstr>
      <vt:lpstr>VMware Site-to-Azure</vt:lpstr>
      <vt:lpstr>Microsoft solutions</vt:lpstr>
      <vt:lpstr>Backup of Azure IaaS VMs</vt:lpstr>
      <vt:lpstr>Microsoft Azure Backup (MAB)</vt:lpstr>
      <vt:lpstr>Microsoft Azure Backup integration</vt:lpstr>
      <vt:lpstr>Thank You!  Feedback?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Iaas Instructor Presentation</dc:title>
  <dc:creator/>
  <cp:lastModifiedBy/>
  <cp:revision>2</cp:revision>
  <dcterms:created xsi:type="dcterms:W3CDTF">2015-09-30T07:20:38Z</dcterms:created>
  <dcterms:modified xsi:type="dcterms:W3CDTF">2017-04-26T16:56:51Z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0x010100A51A7A58732B0E418CB4DF7D26853DDE</vt:lpwstr>
  </property>
  <property fmtid="{D5CDD505-2E9C-101B-9397-08002B2CF9AE}" pid="3" name="IsMyDocuments">
    <vt:bool>true</vt:bool>
  </property>
  <property fmtid="{D5CDD505-2E9C-101B-9397-08002B2CF9AE}" pid="4" name="TaxKeyword">
    <vt:lpwstr/>
  </property>
  <property fmtid="{D5CDD505-2E9C-101B-9397-08002B2CF9AE}" pid="5" name="TaxKeywordTaxHTField">
    <vt:lpwstr/>
  </property>
  <property fmtid="{D5CDD505-2E9C-101B-9397-08002B2CF9AE}" pid="6" name="TaxCatchAll">
    <vt:lpwstr/>
  </property>
  <property fmtid="{D5CDD505-2E9C-101B-9397-08002B2CF9AE}" pid="7" name="Bold Ambition">
    <vt:lpwstr/>
  </property>
  <property fmtid="{D5CDD505-2E9C-101B-9397-08002B2CF9AE}" pid="8" name="Industry">
    <vt:lpwstr/>
  </property>
  <property fmtid="{D5CDD505-2E9C-101B-9397-08002B2CF9AE}" pid="9" name="Document Type">
    <vt:lpwstr/>
  </property>
  <property fmtid="{D5CDD505-2E9C-101B-9397-08002B2CF9AE}" pid="10" name="Engagement Type">
    <vt:lpwstr/>
  </property>
</Properties>
</file>